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DDB75B-DDD7-EE0D-CF6E-D74A68B784A3}" v="47" dt="2023-12-06T12:06:15.45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64" y="-1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2903118"/>
            <a:ext cx="7770553" cy="7001624"/>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050" b="1" i="0">
                <a:solidFill>
                  <a:srgbClr val="05050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50" b="1" i="0">
                <a:solidFill>
                  <a:srgbClr val="050505"/>
                </a:solidFill>
                <a:latin typeface="Arial"/>
                <a:cs typeface="Arial"/>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a:p>
        </p:txBody>
      </p:sp>
      <p:sp>
        <p:nvSpPr>
          <p:cNvPr id="7" name="Holder 7"/>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50" b="1" i="0">
                <a:solidFill>
                  <a:srgbClr val="050505"/>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a:p>
        </p:txBody>
      </p:sp>
      <p:sp>
        <p:nvSpPr>
          <p:cNvPr id="5" name="Holder 5"/>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a:p>
        </p:txBody>
      </p:sp>
      <p:sp>
        <p:nvSpPr>
          <p:cNvPr id="4" name="Holder 4"/>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76772" y="220157"/>
            <a:ext cx="1877060" cy="795019"/>
          </a:xfrm>
          <a:prstGeom prst="rect">
            <a:avLst/>
          </a:prstGeom>
        </p:spPr>
        <p:txBody>
          <a:bodyPr wrap="square" lIns="0" tIns="0" rIns="0" bIns="0">
            <a:spAutoFit/>
          </a:bodyPr>
          <a:lstStyle>
            <a:lvl1pPr>
              <a:defRPr sz="5050" b="1" i="0">
                <a:solidFill>
                  <a:srgbClr val="050505"/>
                </a:solidFill>
                <a:latin typeface="Arial"/>
                <a:cs typeface="Arial"/>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12/26/2023</a:t>
            </a:fld>
            <a:endParaRPr lang="en-US"/>
          </a:p>
        </p:txBody>
      </p:sp>
      <p:sp>
        <p:nvSpPr>
          <p:cNvPr id="6" name="Holder 6"/>
          <p:cNvSpPr>
            <a:spLocks noGrp="1"/>
          </p:cNvSpPr>
          <p:nvPr>
            <p:ph type="sldNum" sz="quarter" idx="7"/>
          </p:nvPr>
        </p:nvSpPr>
        <p:spPr>
          <a:xfrm>
            <a:off x="6893814" y="9211564"/>
            <a:ext cx="231775" cy="184784"/>
          </a:xfrm>
          <a:prstGeom prst="rect">
            <a:avLst/>
          </a:prstGeom>
        </p:spPr>
        <p:txBody>
          <a:bodyPr wrap="square" lIns="0" tIns="0" rIns="0" bIns="0">
            <a:spAutoFit/>
          </a:bodyPr>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academy.dfreefoundation.org/quizzes/sfwd-quiz-6357fbfed39967-45503967/"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40.xml"/><Relationship Id="rId3" Type="http://schemas.openxmlformats.org/officeDocument/2006/relationships/slide" Target="slide18.xml"/><Relationship Id="rId7" Type="http://schemas.openxmlformats.org/officeDocument/2006/relationships/slide" Target="slide3.xml"/><Relationship Id="rId12" Type="http://schemas.openxmlformats.org/officeDocument/2006/relationships/slide" Target="slide31.xml"/><Relationship Id="rId2" Type="http://schemas.openxmlformats.org/officeDocument/2006/relationships/slide" Target="slide21.xml"/><Relationship Id="rId1" Type="http://schemas.openxmlformats.org/officeDocument/2006/relationships/slideLayout" Target="../slideLayouts/slideLayout5.xml"/><Relationship Id="rId6" Type="http://schemas.openxmlformats.org/officeDocument/2006/relationships/slide" Target="slide34.xml"/><Relationship Id="rId11" Type="http://schemas.openxmlformats.org/officeDocument/2006/relationships/slide" Target="slide9.xml"/><Relationship Id="rId5" Type="http://schemas.openxmlformats.org/officeDocument/2006/relationships/slide" Target="slide27.xml"/><Relationship Id="rId10" Type="http://schemas.openxmlformats.org/officeDocument/2006/relationships/slide" Target="slide8.xml"/><Relationship Id="rId4" Type="http://schemas.openxmlformats.org/officeDocument/2006/relationships/slide" Target="slide24.xml"/><Relationship Id="rId9" Type="http://schemas.openxmlformats.org/officeDocument/2006/relationships/slide" Target="slide5.xml"/><Relationship Id="rId14" Type="http://schemas.openxmlformats.org/officeDocument/2006/relationships/slide" Target="slide45.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cademy.dfreefoundation.org/quizzes/sfwd-quiz-6399cadca766a8-08926582/"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cademy.dfreefoundation.org/quizzes/sfwd-quiz-6399cadcb36d56-41023498/"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cademy.dfreefoundation.org/quizzes/sfwd-quiz-6399cadcbf6976-40835013/"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mailto:academy@mydfree.org" TargetMode="Externa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hyperlink" Target="http://www.billiondollarpaydown.com/" TargetMode="Externa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mailto:success@mydfree.org" TargetMode="External"/><Relationship Id="rId2" Type="http://schemas.openxmlformats.org/officeDocument/2006/relationships/hyperlink" Target="mailto:engagement@mydfree.org" TargetMode="Externa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academy.dfreefoundation.org/quizzes/sfwd-quiz-6399cadcc970c3-06469275/" TargetMode="Externa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academy.dfreefoundation.org/quizzes/sfwd-quiz-6399cadcd653e5-50236055/" TargetMode="Externa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5.xml"/><Relationship Id="rId5" Type="http://schemas.openxmlformats.org/officeDocument/2006/relationships/hyperlink" Target="mailto:academy@mydfree.org" TargetMode="Externa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gJVWQ3yXPdE" TargetMode="External"/><Relationship Id="rId7" Type="http://schemas.openxmlformats.org/officeDocument/2006/relationships/hyperlink" Target="https://youtu.be/szhjLlbrZWA" TargetMode="External"/><Relationship Id="rId2" Type="http://schemas.openxmlformats.org/officeDocument/2006/relationships/hyperlink" Target="mailto:academy@mydfree.org" TargetMode="External"/><Relationship Id="rId1" Type="http://schemas.openxmlformats.org/officeDocument/2006/relationships/slideLayout" Target="../slideLayouts/slideLayout5.xml"/><Relationship Id="rId6" Type="http://schemas.openxmlformats.org/officeDocument/2006/relationships/hyperlink" Target="https://youtu.be/2saw6mzK4ZM" TargetMode="External"/><Relationship Id="rId5" Type="http://schemas.openxmlformats.org/officeDocument/2006/relationships/hyperlink" Target="https://youtu.be/4k9L6P1ayxM" TargetMode="External"/><Relationship Id="rId4" Type="http://schemas.openxmlformats.org/officeDocument/2006/relationships/hyperlink" Target="https://youtu.be/bzql6MeBg0w"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billiondollarchallenge.com/" TargetMode="External"/><Relationship Id="rId2" Type="http://schemas.openxmlformats.org/officeDocument/2006/relationships/hyperlink" Target="mailto:academy@mydfree.org"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mailto:academy@mydfree.org"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35" dirty="0">
                <a:solidFill>
                  <a:srgbClr val="6BA344"/>
                </a:solidFill>
              </a:rPr>
              <a:t>d</a:t>
            </a:r>
            <a:r>
              <a:rPr spc="35" dirty="0"/>
              <a:t>fre</a:t>
            </a:r>
            <a:r>
              <a:rPr spc="-610" dirty="0"/>
              <a:t> </a:t>
            </a:r>
            <a:r>
              <a:rPr spc="-245" dirty="0"/>
              <a:t>e</a:t>
            </a:r>
            <a:r>
              <a:rPr spc="-245" dirty="0">
                <a:solidFill>
                  <a:srgbClr val="606060"/>
                </a:solidFill>
              </a:rPr>
              <a:t>·</a:t>
            </a:r>
          </a:p>
        </p:txBody>
      </p:sp>
      <p:sp>
        <p:nvSpPr>
          <p:cNvPr id="3" name="object 3"/>
          <p:cNvSpPr txBox="1"/>
          <p:nvPr/>
        </p:nvSpPr>
        <p:spPr>
          <a:xfrm>
            <a:off x="3362738" y="808351"/>
            <a:ext cx="1640205" cy="436880"/>
          </a:xfrm>
          <a:prstGeom prst="rect">
            <a:avLst/>
          </a:prstGeom>
        </p:spPr>
        <p:txBody>
          <a:bodyPr vert="horz" wrap="square" lIns="0" tIns="12065" rIns="0" bIns="0" rtlCol="0">
            <a:spAutoFit/>
          </a:bodyPr>
          <a:lstStyle/>
          <a:p>
            <a:pPr marL="12700">
              <a:lnSpc>
                <a:spcPct val="100000"/>
              </a:lnSpc>
              <a:spcBef>
                <a:spcPts val="95"/>
              </a:spcBef>
            </a:pPr>
            <a:r>
              <a:rPr sz="2700" b="1" spc="160" dirty="0">
                <a:solidFill>
                  <a:srgbClr val="050505"/>
                </a:solidFill>
                <a:latin typeface="Arial"/>
                <a:cs typeface="Arial"/>
              </a:rPr>
              <a:t>academy</a:t>
            </a:r>
            <a:endParaRPr sz="2700">
              <a:latin typeface="Arial"/>
              <a:cs typeface="Arial"/>
            </a:endParaRPr>
          </a:p>
        </p:txBody>
      </p:sp>
      <p:sp>
        <p:nvSpPr>
          <p:cNvPr id="4" name="object 4"/>
          <p:cNvSpPr txBox="1"/>
          <p:nvPr/>
        </p:nvSpPr>
        <p:spPr>
          <a:xfrm>
            <a:off x="488344" y="1222661"/>
            <a:ext cx="6830695" cy="1442720"/>
          </a:xfrm>
          <a:prstGeom prst="rect">
            <a:avLst/>
          </a:prstGeom>
        </p:spPr>
        <p:txBody>
          <a:bodyPr vert="horz" wrap="square" lIns="0" tIns="12700" rIns="0" bIns="0" rtlCol="0">
            <a:spAutoFit/>
          </a:bodyPr>
          <a:lstStyle/>
          <a:p>
            <a:pPr marL="12700" algn="ctr">
              <a:lnSpc>
                <a:spcPct val="100000"/>
              </a:lnSpc>
              <a:spcBef>
                <a:spcPts val="100"/>
              </a:spcBef>
            </a:pPr>
            <a:r>
              <a:rPr sz="650" spc="45" dirty="0">
                <a:solidFill>
                  <a:srgbClr val="050505"/>
                </a:solidFill>
                <a:latin typeface="Arial"/>
                <a:cs typeface="Arial"/>
              </a:rPr>
              <a:t>POWERED BY </a:t>
            </a:r>
            <a:r>
              <a:rPr sz="800" spc="50" dirty="0">
                <a:solidFill>
                  <a:srgbClr val="3A3A3A"/>
                </a:solidFill>
                <a:latin typeface="Arial"/>
                <a:cs typeface="Arial"/>
              </a:rPr>
              <a:t>Dfree </a:t>
            </a:r>
            <a:r>
              <a:rPr sz="800" spc="35" dirty="0">
                <a:solidFill>
                  <a:srgbClr val="3A3A3A"/>
                </a:solidFill>
                <a:latin typeface="Arial"/>
                <a:cs typeface="Arial"/>
              </a:rPr>
              <a:t>Globa</a:t>
            </a:r>
            <a:r>
              <a:rPr sz="800" spc="35" dirty="0">
                <a:solidFill>
                  <a:srgbClr val="1C1C1C"/>
                </a:solidFill>
                <a:latin typeface="Arial"/>
                <a:cs typeface="Arial"/>
              </a:rPr>
              <a:t>l </a:t>
            </a:r>
            <a:r>
              <a:rPr sz="800" spc="20" dirty="0">
                <a:solidFill>
                  <a:srgbClr val="3A3A3A"/>
                </a:solidFill>
                <a:latin typeface="Arial"/>
                <a:cs typeface="Arial"/>
              </a:rPr>
              <a:t>Founda </a:t>
            </a:r>
            <a:r>
              <a:rPr sz="800" spc="40" dirty="0">
                <a:solidFill>
                  <a:srgbClr val="1C1C1C"/>
                </a:solidFill>
                <a:latin typeface="Arial"/>
                <a:cs typeface="Arial"/>
              </a:rPr>
              <a:t>t</a:t>
            </a:r>
            <a:r>
              <a:rPr sz="800" spc="40" dirty="0">
                <a:solidFill>
                  <a:srgbClr val="606060"/>
                </a:solidFill>
                <a:latin typeface="Arial"/>
                <a:cs typeface="Arial"/>
              </a:rPr>
              <a:t>i</a:t>
            </a:r>
            <a:r>
              <a:rPr sz="800" spc="40" dirty="0">
                <a:solidFill>
                  <a:srgbClr val="3A3A3A"/>
                </a:solidFill>
                <a:latin typeface="Arial"/>
                <a:cs typeface="Arial"/>
              </a:rPr>
              <a:t>o</a:t>
            </a:r>
            <a:r>
              <a:rPr sz="800" spc="40" dirty="0">
                <a:solidFill>
                  <a:srgbClr val="1C1C1C"/>
                </a:solidFill>
                <a:latin typeface="Arial"/>
                <a:cs typeface="Arial"/>
              </a:rPr>
              <a:t>n</a:t>
            </a:r>
            <a:r>
              <a:rPr sz="800" spc="40" dirty="0">
                <a:solidFill>
                  <a:srgbClr val="606060"/>
                </a:solidFill>
                <a:latin typeface="Arial"/>
                <a:cs typeface="Arial"/>
              </a:rPr>
              <a:t>,</a:t>
            </a:r>
            <a:r>
              <a:rPr sz="800" dirty="0">
                <a:solidFill>
                  <a:srgbClr val="606060"/>
                </a:solidFill>
                <a:latin typeface="Arial"/>
                <a:cs typeface="Arial"/>
              </a:rPr>
              <a:t> </a:t>
            </a:r>
            <a:r>
              <a:rPr sz="800" spc="40" dirty="0">
                <a:solidFill>
                  <a:srgbClr val="3A3A3A"/>
                </a:solidFill>
                <a:latin typeface="Arial"/>
                <a:cs typeface="Arial"/>
              </a:rPr>
              <a:t>Inc.</a:t>
            </a:r>
            <a:endParaRPr sz="800">
              <a:latin typeface="Arial"/>
              <a:cs typeface="Arial"/>
            </a:endParaRPr>
          </a:p>
          <a:p>
            <a:pPr>
              <a:lnSpc>
                <a:spcPct val="100000"/>
              </a:lnSpc>
              <a:spcBef>
                <a:spcPts val="25"/>
              </a:spcBef>
            </a:pPr>
            <a:endParaRPr sz="1050">
              <a:latin typeface="Arial"/>
              <a:cs typeface="Arial"/>
            </a:endParaRPr>
          </a:p>
          <a:p>
            <a:pPr marL="12700">
              <a:lnSpc>
                <a:spcPct val="100000"/>
              </a:lnSpc>
              <a:tabLst>
                <a:tab pos="468630" algn="l"/>
                <a:tab pos="1452245" algn="l"/>
                <a:tab pos="1987550" algn="l"/>
                <a:tab pos="3699510" algn="l"/>
                <a:tab pos="6225540" algn="l"/>
              </a:tabLst>
            </a:pPr>
            <a:r>
              <a:rPr sz="1650" spc="120" dirty="0">
                <a:solidFill>
                  <a:srgbClr val="050505"/>
                </a:solidFill>
                <a:latin typeface="Arial"/>
                <a:cs typeface="Arial"/>
              </a:rPr>
              <a:t>1</a:t>
            </a:r>
            <a:r>
              <a:rPr sz="1650" spc="125" dirty="0">
                <a:solidFill>
                  <a:srgbClr val="050505"/>
                </a:solidFill>
                <a:latin typeface="Arial"/>
                <a:cs typeface="Arial"/>
              </a:rPr>
              <a:t>2</a:t>
            </a:r>
            <a:r>
              <a:rPr sz="1650" dirty="0">
                <a:solidFill>
                  <a:srgbClr val="050505"/>
                </a:solidFill>
                <a:latin typeface="Arial"/>
                <a:cs typeface="Arial"/>
              </a:rPr>
              <a:t>	</a:t>
            </a:r>
            <a:r>
              <a:rPr sz="1650" spc="220" dirty="0">
                <a:solidFill>
                  <a:srgbClr val="050505"/>
                </a:solidFill>
                <a:latin typeface="Arial"/>
                <a:cs typeface="Arial"/>
              </a:rPr>
              <a:t>STEP</a:t>
            </a:r>
            <a:r>
              <a:rPr sz="1650" spc="229" dirty="0">
                <a:solidFill>
                  <a:srgbClr val="050505"/>
                </a:solidFill>
                <a:latin typeface="Arial"/>
                <a:cs typeface="Arial"/>
              </a:rPr>
              <a:t>S</a:t>
            </a:r>
            <a:r>
              <a:rPr sz="1650" dirty="0">
                <a:solidFill>
                  <a:srgbClr val="050505"/>
                </a:solidFill>
                <a:latin typeface="Arial"/>
                <a:cs typeface="Arial"/>
              </a:rPr>
              <a:t>	</a:t>
            </a:r>
            <a:r>
              <a:rPr sz="1650" spc="204" dirty="0">
                <a:solidFill>
                  <a:srgbClr val="050505"/>
                </a:solidFill>
                <a:latin typeface="Arial"/>
                <a:cs typeface="Arial"/>
              </a:rPr>
              <a:t>T</a:t>
            </a:r>
            <a:r>
              <a:rPr sz="1650" spc="270" dirty="0">
                <a:solidFill>
                  <a:srgbClr val="050505"/>
                </a:solidFill>
                <a:latin typeface="Arial"/>
                <a:cs typeface="Arial"/>
              </a:rPr>
              <a:t>O</a:t>
            </a:r>
            <a:r>
              <a:rPr sz="1650" dirty="0">
                <a:solidFill>
                  <a:srgbClr val="050505"/>
                </a:solidFill>
                <a:latin typeface="Arial"/>
                <a:cs typeface="Arial"/>
              </a:rPr>
              <a:t>	</a:t>
            </a:r>
            <a:r>
              <a:rPr sz="1650" spc="400" dirty="0">
                <a:solidFill>
                  <a:srgbClr val="050505"/>
                </a:solidFill>
                <a:latin typeface="Arial"/>
                <a:cs typeface="Arial"/>
              </a:rPr>
              <a:t>FINANCIA</a:t>
            </a:r>
            <a:r>
              <a:rPr sz="1650" spc="385" dirty="0">
                <a:solidFill>
                  <a:srgbClr val="050505"/>
                </a:solidFill>
                <a:latin typeface="Arial"/>
                <a:cs typeface="Arial"/>
              </a:rPr>
              <a:t>L</a:t>
            </a:r>
            <a:r>
              <a:rPr sz="1650" dirty="0">
                <a:solidFill>
                  <a:srgbClr val="050505"/>
                </a:solidFill>
                <a:latin typeface="Arial"/>
                <a:cs typeface="Arial"/>
              </a:rPr>
              <a:t>	</a:t>
            </a:r>
            <a:r>
              <a:rPr sz="1650" spc="335" dirty="0">
                <a:solidFill>
                  <a:srgbClr val="050505"/>
                </a:solidFill>
                <a:latin typeface="Arial"/>
                <a:cs typeface="Arial"/>
              </a:rPr>
              <a:t>FREEDO</a:t>
            </a:r>
            <a:r>
              <a:rPr sz="1650" spc="409" dirty="0">
                <a:solidFill>
                  <a:srgbClr val="050505"/>
                </a:solidFill>
                <a:latin typeface="Arial"/>
                <a:cs typeface="Arial"/>
              </a:rPr>
              <a:t>M</a:t>
            </a:r>
            <a:r>
              <a:rPr sz="1650" dirty="0">
                <a:solidFill>
                  <a:srgbClr val="050505"/>
                </a:solidFill>
                <a:latin typeface="Arial"/>
                <a:cs typeface="Arial"/>
              </a:rPr>
              <a:t> </a:t>
            </a:r>
            <a:r>
              <a:rPr sz="1650" spc="55" dirty="0">
                <a:solidFill>
                  <a:srgbClr val="050505"/>
                </a:solidFill>
                <a:latin typeface="Arial"/>
                <a:cs typeface="Arial"/>
              </a:rPr>
              <a:t> </a:t>
            </a:r>
            <a:r>
              <a:rPr sz="1650" spc="345" dirty="0">
                <a:solidFill>
                  <a:srgbClr val="050505"/>
                </a:solidFill>
                <a:latin typeface="Arial"/>
                <a:cs typeface="Arial"/>
              </a:rPr>
              <a:t>GUID</a:t>
            </a:r>
            <a:r>
              <a:rPr sz="1650" spc="370" dirty="0">
                <a:solidFill>
                  <a:srgbClr val="050505"/>
                </a:solidFill>
                <a:latin typeface="Arial"/>
                <a:cs typeface="Arial"/>
              </a:rPr>
              <a:t>E</a:t>
            </a:r>
            <a:r>
              <a:rPr sz="1650" dirty="0">
                <a:solidFill>
                  <a:srgbClr val="050505"/>
                </a:solidFill>
                <a:latin typeface="Arial"/>
                <a:cs typeface="Arial"/>
              </a:rPr>
              <a:t>	</a:t>
            </a:r>
            <a:r>
              <a:rPr sz="1650" spc="390" dirty="0">
                <a:solidFill>
                  <a:srgbClr val="050505"/>
                </a:solidFill>
                <a:latin typeface="Arial"/>
                <a:cs typeface="Arial"/>
              </a:rPr>
              <a:t>FOR</a:t>
            </a:r>
            <a:endParaRPr sz="1650">
              <a:latin typeface="Arial"/>
              <a:cs typeface="Arial"/>
            </a:endParaRPr>
          </a:p>
          <a:p>
            <a:pPr marL="1203325" marR="506730" indent="-778510">
              <a:lnSpc>
                <a:spcPts val="3110"/>
              </a:lnSpc>
              <a:spcBef>
                <a:spcPts val="825"/>
              </a:spcBef>
              <a:tabLst>
                <a:tab pos="2198370" algn="l"/>
                <a:tab pos="3763645" algn="l"/>
              </a:tabLst>
            </a:pPr>
            <a:r>
              <a:rPr sz="2800" b="1" spc="90" dirty="0">
                <a:solidFill>
                  <a:srgbClr val="EB6B2A"/>
                </a:solidFill>
                <a:latin typeface="Arial"/>
                <a:cs typeface="Arial"/>
              </a:rPr>
              <a:t>COORDINATORS</a:t>
            </a:r>
            <a:r>
              <a:rPr sz="2800" b="1" spc="35" dirty="0">
                <a:solidFill>
                  <a:srgbClr val="EB6B2A"/>
                </a:solidFill>
                <a:latin typeface="Arial"/>
                <a:cs typeface="Arial"/>
              </a:rPr>
              <a:t>,</a:t>
            </a:r>
            <a:r>
              <a:rPr sz="2800" b="1" dirty="0">
                <a:solidFill>
                  <a:srgbClr val="EB6B2A"/>
                </a:solidFill>
                <a:latin typeface="Arial"/>
                <a:cs typeface="Arial"/>
              </a:rPr>
              <a:t>	</a:t>
            </a:r>
            <a:r>
              <a:rPr sz="2800" b="1" spc="-40" dirty="0">
                <a:solidFill>
                  <a:srgbClr val="EB6B2A"/>
                </a:solidFill>
                <a:latin typeface="Arial"/>
                <a:cs typeface="Arial"/>
              </a:rPr>
              <a:t>FACILITATORS  </a:t>
            </a:r>
            <a:r>
              <a:rPr sz="2800" b="1" spc="-45" dirty="0">
                <a:solidFill>
                  <a:srgbClr val="EB6B2A"/>
                </a:solidFill>
                <a:latin typeface="Arial"/>
                <a:cs typeface="Arial"/>
              </a:rPr>
              <a:t>AND	</a:t>
            </a:r>
            <a:r>
              <a:rPr sz="2800" b="1" spc="100" dirty="0">
                <a:solidFill>
                  <a:srgbClr val="EB6B2A"/>
                </a:solidFill>
                <a:latin typeface="Arial"/>
                <a:cs typeface="Arial"/>
              </a:rPr>
              <a:t>ADMINISTRATORS</a:t>
            </a:r>
            <a:endParaRPr sz="28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901700" y="893318"/>
            <a:ext cx="5741035" cy="3857625"/>
          </a:xfrm>
          <a:prstGeom prst="rect">
            <a:avLst/>
          </a:prstGeom>
        </p:spPr>
        <p:txBody>
          <a:bodyPr vert="horz" wrap="square" lIns="0" tIns="19685" rIns="0" bIns="0" rtlCol="0">
            <a:spAutoFit/>
          </a:bodyPr>
          <a:lstStyle/>
          <a:p>
            <a:pPr marL="241300" marR="5080" algn="just">
              <a:lnSpc>
                <a:spcPct val="95700"/>
              </a:lnSpc>
              <a:spcBef>
                <a:spcPts val="155"/>
              </a:spcBef>
            </a:pPr>
            <a:r>
              <a:rPr sz="1100" spc="-5" dirty="0">
                <a:latin typeface="Arial"/>
                <a:cs typeface="Arial"/>
              </a:rPr>
              <a:t>beginning of the course; and the </a:t>
            </a:r>
            <a:r>
              <a:rPr sz="1100" b="1" i="1" spc="-5" dirty="0">
                <a:latin typeface="Arial"/>
                <a:cs typeface="Arial"/>
              </a:rPr>
              <a:t>Completion Pulse check </a:t>
            </a:r>
            <a:r>
              <a:rPr sz="1100" spc="-5" dirty="0">
                <a:latin typeface="Arial"/>
                <a:cs typeface="Arial"/>
              </a:rPr>
              <a:t>at the end, which </a:t>
            </a:r>
            <a:r>
              <a:rPr sz="1100" dirty="0">
                <a:latin typeface="Arial"/>
                <a:cs typeface="Arial"/>
              </a:rPr>
              <a:t>helps </a:t>
            </a:r>
            <a:r>
              <a:rPr sz="1100" spc="-5" dirty="0">
                <a:latin typeface="Arial"/>
                <a:cs typeface="Arial"/>
              </a:rPr>
              <a:t>us to  measure any change and, therefore, accurately assess the impact of the course on your  participants.</a:t>
            </a:r>
            <a:endParaRPr sz="1100">
              <a:latin typeface="Arial"/>
              <a:cs typeface="Arial"/>
            </a:endParaRPr>
          </a:p>
          <a:p>
            <a:pPr>
              <a:lnSpc>
                <a:spcPct val="100000"/>
              </a:lnSpc>
              <a:spcBef>
                <a:spcPts val="20"/>
              </a:spcBef>
            </a:pPr>
            <a:endParaRPr sz="1350">
              <a:latin typeface="Arial"/>
              <a:cs typeface="Arial"/>
            </a:endParaRPr>
          </a:p>
          <a:p>
            <a:pPr marL="12700">
              <a:lnSpc>
                <a:spcPct val="100000"/>
              </a:lnSpc>
            </a:pPr>
            <a:r>
              <a:rPr sz="1200" b="1" spc="-5" dirty="0">
                <a:solidFill>
                  <a:srgbClr val="6BA342"/>
                </a:solidFill>
                <a:latin typeface="Arial"/>
                <a:cs typeface="Arial"/>
              </a:rPr>
              <a:t>LEVEL CHECK-INS</a:t>
            </a:r>
            <a:endParaRPr sz="1200">
              <a:latin typeface="Arial"/>
              <a:cs typeface="Arial"/>
            </a:endParaRPr>
          </a:p>
          <a:p>
            <a:pPr marL="241300" marR="7620" indent="-228600" algn="just">
              <a:lnSpc>
                <a:spcPct val="95700"/>
              </a:lnSpc>
              <a:spcBef>
                <a:spcPts val="130"/>
              </a:spcBef>
            </a:pPr>
            <a:r>
              <a:rPr sz="1100" spc="-5" dirty="0">
                <a:latin typeface="Arial"/>
                <a:cs typeface="Arial"/>
              </a:rPr>
              <a:t>There are very brief </a:t>
            </a:r>
            <a:r>
              <a:rPr sz="1100" b="1" i="1" spc="-5" dirty="0">
                <a:latin typeface="Arial"/>
                <a:cs typeface="Arial"/>
              </a:rPr>
              <a:t>Check-Ins </a:t>
            </a:r>
            <a:r>
              <a:rPr sz="1100" spc="-5" dirty="0">
                <a:latin typeface="Arial"/>
                <a:cs typeface="Arial"/>
              </a:rPr>
              <a:t>at the end of each Level </a:t>
            </a:r>
            <a:r>
              <a:rPr sz="1100" spc="-10" dirty="0">
                <a:latin typeface="Arial"/>
                <a:cs typeface="Arial"/>
              </a:rPr>
              <a:t>(4 </a:t>
            </a:r>
            <a:r>
              <a:rPr sz="1100" dirty="0">
                <a:latin typeface="Arial"/>
                <a:cs typeface="Arial"/>
              </a:rPr>
              <a:t>check-ins) </a:t>
            </a:r>
            <a:r>
              <a:rPr sz="1100" spc="-5" dirty="0">
                <a:latin typeface="Arial"/>
                <a:cs typeface="Arial"/>
              </a:rPr>
              <a:t>to help assess how  your participants perceive what they are </a:t>
            </a:r>
            <a:r>
              <a:rPr sz="1100" dirty="0">
                <a:latin typeface="Arial"/>
                <a:cs typeface="Arial"/>
              </a:rPr>
              <a:t>taught </a:t>
            </a:r>
            <a:r>
              <a:rPr sz="1100" spc="-5" dirty="0">
                <a:latin typeface="Arial"/>
                <a:cs typeface="Arial"/>
              </a:rPr>
              <a:t>in the level and what, if any difference, it  is starting to make on their</a:t>
            </a:r>
            <a:r>
              <a:rPr sz="1100" dirty="0">
                <a:latin typeface="Arial"/>
                <a:cs typeface="Arial"/>
              </a:rPr>
              <a:t> </a:t>
            </a:r>
            <a:r>
              <a:rPr sz="1100" spc="-5" dirty="0">
                <a:latin typeface="Arial"/>
                <a:cs typeface="Arial"/>
              </a:rPr>
              <a:t>finances.</a:t>
            </a:r>
            <a:endParaRPr sz="1100">
              <a:latin typeface="Arial"/>
              <a:cs typeface="Arial"/>
            </a:endParaRPr>
          </a:p>
          <a:p>
            <a:pPr>
              <a:lnSpc>
                <a:spcPct val="100000"/>
              </a:lnSpc>
              <a:spcBef>
                <a:spcPts val="20"/>
              </a:spcBef>
            </a:pPr>
            <a:endParaRPr sz="1250">
              <a:latin typeface="Arial"/>
              <a:cs typeface="Arial"/>
            </a:endParaRPr>
          </a:p>
          <a:p>
            <a:pPr marL="12700">
              <a:lnSpc>
                <a:spcPct val="100000"/>
              </a:lnSpc>
            </a:pPr>
            <a:r>
              <a:rPr sz="1200" b="1" dirty="0">
                <a:solidFill>
                  <a:srgbClr val="6BA342"/>
                </a:solidFill>
                <a:latin typeface="Arial"/>
                <a:cs typeface="Arial"/>
              </a:rPr>
              <a:t>HOW TO TAKE </a:t>
            </a:r>
            <a:r>
              <a:rPr sz="1200" b="1" spc="-5" dirty="0">
                <a:solidFill>
                  <a:srgbClr val="6BA342"/>
                </a:solidFill>
                <a:latin typeface="Arial"/>
                <a:cs typeface="Arial"/>
              </a:rPr>
              <a:t>PULSECHECKS AND LEVEL</a:t>
            </a:r>
            <a:r>
              <a:rPr sz="1200" b="1" spc="15" dirty="0">
                <a:solidFill>
                  <a:srgbClr val="6BA342"/>
                </a:solidFill>
                <a:latin typeface="Arial"/>
                <a:cs typeface="Arial"/>
              </a:rPr>
              <a:t> </a:t>
            </a:r>
            <a:r>
              <a:rPr sz="1200" b="1" spc="-5" dirty="0">
                <a:solidFill>
                  <a:srgbClr val="6BA342"/>
                </a:solidFill>
                <a:latin typeface="Arial"/>
                <a:cs typeface="Arial"/>
              </a:rPr>
              <a:t>CHECK-INS</a:t>
            </a:r>
            <a:endParaRPr sz="1200">
              <a:latin typeface="Arial"/>
              <a:cs typeface="Arial"/>
            </a:endParaRPr>
          </a:p>
          <a:p>
            <a:pPr marL="12700">
              <a:lnSpc>
                <a:spcPct val="100000"/>
              </a:lnSpc>
              <a:spcBef>
                <a:spcPts val="65"/>
              </a:spcBef>
            </a:pPr>
            <a:r>
              <a:rPr sz="1100" spc="-5" dirty="0">
                <a:latin typeface="Arial"/>
                <a:cs typeface="Arial"/>
              </a:rPr>
              <a:t>There are 3 ways to administer these short</a:t>
            </a:r>
            <a:r>
              <a:rPr sz="1100" spc="40" dirty="0">
                <a:latin typeface="Arial"/>
                <a:cs typeface="Arial"/>
              </a:rPr>
              <a:t> </a:t>
            </a:r>
            <a:r>
              <a:rPr sz="1100" spc="-5" dirty="0">
                <a:latin typeface="Arial"/>
                <a:cs typeface="Arial"/>
              </a:rPr>
              <a:t>surveys.</a:t>
            </a:r>
            <a:endParaRPr sz="1100">
              <a:latin typeface="Arial"/>
              <a:cs typeface="Arial"/>
            </a:endParaRPr>
          </a:p>
          <a:p>
            <a:pPr marL="241300" marR="6985" indent="-228600" algn="just">
              <a:lnSpc>
                <a:spcPts val="1270"/>
              </a:lnSpc>
              <a:spcBef>
                <a:spcPts val="155"/>
              </a:spcBef>
              <a:buFont typeface="Arial"/>
              <a:buAutoNum type="arabicPeriod"/>
              <a:tabLst>
                <a:tab pos="241300" algn="l"/>
              </a:tabLst>
            </a:pPr>
            <a:r>
              <a:rPr sz="1100" b="1" spc="-5" dirty="0">
                <a:latin typeface="Arial"/>
                <a:cs typeface="Arial"/>
              </a:rPr>
              <a:t>URL Links: </a:t>
            </a:r>
            <a:r>
              <a:rPr sz="1100" spc="-5" dirty="0">
                <a:latin typeface="Arial"/>
                <a:cs typeface="Arial"/>
              </a:rPr>
              <a:t>If you are teaching the class virtually on Zoom or another app, you can share  this link in the chat and participants can click on it, or copy &amp; paste, to access the</a:t>
            </a:r>
            <a:r>
              <a:rPr sz="1100" spc="180" dirty="0">
                <a:latin typeface="Arial"/>
                <a:cs typeface="Arial"/>
              </a:rPr>
              <a:t> </a:t>
            </a:r>
            <a:r>
              <a:rPr sz="1100" spc="-5" dirty="0">
                <a:latin typeface="Arial"/>
                <a:cs typeface="Arial"/>
              </a:rPr>
              <a:t>form.</a:t>
            </a:r>
            <a:endParaRPr sz="1100">
              <a:latin typeface="Arial"/>
              <a:cs typeface="Arial"/>
            </a:endParaRPr>
          </a:p>
          <a:p>
            <a:pPr>
              <a:lnSpc>
                <a:spcPct val="100000"/>
              </a:lnSpc>
              <a:spcBef>
                <a:spcPts val="40"/>
              </a:spcBef>
              <a:buFont typeface="Arial"/>
              <a:buAutoNum type="arabicPeriod"/>
            </a:pPr>
            <a:endParaRPr sz="1000">
              <a:latin typeface="Arial"/>
              <a:cs typeface="Arial"/>
            </a:endParaRPr>
          </a:p>
          <a:p>
            <a:pPr marL="241300" marR="5080" indent="-228600" algn="just">
              <a:lnSpc>
                <a:spcPts val="1270"/>
              </a:lnSpc>
              <a:spcBef>
                <a:spcPts val="5"/>
              </a:spcBef>
              <a:buFont typeface="Arial"/>
              <a:buAutoNum type="arabicPeriod"/>
              <a:tabLst>
                <a:tab pos="241300" algn="l"/>
              </a:tabLst>
            </a:pPr>
            <a:r>
              <a:rPr sz="1100" b="1" spc="-5" dirty="0">
                <a:latin typeface="Arial"/>
                <a:cs typeface="Arial"/>
              </a:rPr>
              <a:t>QR Codes: </a:t>
            </a:r>
            <a:r>
              <a:rPr sz="1100" spc="-5" dirty="0">
                <a:latin typeface="Arial"/>
                <a:cs typeface="Arial"/>
              </a:rPr>
              <a:t>This can be used for both virtual and </a:t>
            </a:r>
            <a:r>
              <a:rPr sz="1100" dirty="0">
                <a:latin typeface="Arial"/>
                <a:cs typeface="Arial"/>
              </a:rPr>
              <a:t>in-person </a:t>
            </a:r>
            <a:r>
              <a:rPr sz="1100" spc="-5" dirty="0">
                <a:latin typeface="Arial"/>
                <a:cs typeface="Arial"/>
              </a:rPr>
              <a:t>classes. Simply display the  code boldly on your projected screen or on a printed paper to be passed around.  Participants can scan the code with their phones and immediately access the</a:t>
            </a:r>
            <a:r>
              <a:rPr sz="1100" spc="105" dirty="0">
                <a:latin typeface="Arial"/>
                <a:cs typeface="Arial"/>
              </a:rPr>
              <a:t> </a:t>
            </a:r>
            <a:r>
              <a:rPr sz="1100" spc="-5" dirty="0">
                <a:latin typeface="Arial"/>
                <a:cs typeface="Arial"/>
              </a:rPr>
              <a:t>form.</a:t>
            </a:r>
            <a:endParaRPr sz="1100">
              <a:latin typeface="Arial"/>
              <a:cs typeface="Arial"/>
            </a:endParaRPr>
          </a:p>
          <a:p>
            <a:pPr>
              <a:lnSpc>
                <a:spcPct val="100000"/>
              </a:lnSpc>
              <a:spcBef>
                <a:spcPts val="30"/>
              </a:spcBef>
              <a:buFont typeface="Arial"/>
              <a:buAutoNum type="arabicPeriod"/>
            </a:pPr>
            <a:endParaRPr sz="1000">
              <a:latin typeface="Arial"/>
              <a:cs typeface="Arial"/>
            </a:endParaRPr>
          </a:p>
          <a:p>
            <a:pPr marL="241300" marR="5715" indent="-228600" algn="just">
              <a:lnSpc>
                <a:spcPts val="1270"/>
              </a:lnSpc>
              <a:buFont typeface="Arial"/>
              <a:buAutoNum type="arabicPeriod"/>
              <a:tabLst>
                <a:tab pos="241300" algn="l"/>
              </a:tabLst>
            </a:pPr>
            <a:r>
              <a:rPr sz="1100" b="1" dirty="0">
                <a:latin typeface="Arial"/>
                <a:cs typeface="Arial"/>
              </a:rPr>
              <a:t>Text </a:t>
            </a:r>
            <a:r>
              <a:rPr sz="1100" b="1" spc="-5" dirty="0">
                <a:latin typeface="Arial"/>
                <a:cs typeface="Arial"/>
              </a:rPr>
              <a:t>Codes</a:t>
            </a:r>
            <a:r>
              <a:rPr sz="1100" spc="-5" dirty="0">
                <a:latin typeface="Arial"/>
                <a:cs typeface="Arial"/>
              </a:rPr>
              <a:t>: You can also invite your participants to send a word (e.g. dfree) by SMS</a:t>
            </a:r>
            <a:r>
              <a:rPr sz="1100" spc="-175" dirty="0">
                <a:latin typeface="Arial"/>
                <a:cs typeface="Arial"/>
              </a:rPr>
              <a:t> </a:t>
            </a:r>
            <a:r>
              <a:rPr sz="1100" spc="-5" dirty="0">
                <a:latin typeface="Arial"/>
                <a:cs typeface="Arial"/>
              </a:rPr>
              <a:t>text  to a specific phone number and receive an automatic reply with a link to the</a:t>
            </a:r>
            <a:r>
              <a:rPr sz="1100" spc="110" dirty="0">
                <a:latin typeface="Arial"/>
                <a:cs typeface="Arial"/>
              </a:rPr>
              <a:t> </a:t>
            </a:r>
            <a:r>
              <a:rPr sz="1100" spc="-5" dirty="0">
                <a:latin typeface="Arial"/>
                <a:cs typeface="Arial"/>
              </a:rPr>
              <a:t>form.</a:t>
            </a:r>
            <a:endParaRPr sz="1100">
              <a:latin typeface="Arial"/>
              <a:cs typeface="Arial"/>
            </a:endParaRPr>
          </a:p>
          <a:p>
            <a:pPr>
              <a:lnSpc>
                <a:spcPct val="100000"/>
              </a:lnSpc>
              <a:spcBef>
                <a:spcPts val="40"/>
              </a:spcBef>
            </a:pPr>
            <a:endParaRPr sz="1000">
              <a:latin typeface="Arial"/>
              <a:cs typeface="Arial"/>
            </a:endParaRPr>
          </a:p>
          <a:p>
            <a:pPr marL="241300" marR="10795" indent="-228600" algn="just">
              <a:lnSpc>
                <a:spcPts val="1270"/>
              </a:lnSpc>
              <a:spcBef>
                <a:spcPts val="5"/>
              </a:spcBef>
            </a:pPr>
            <a:r>
              <a:rPr sz="1100" spc="-5" dirty="0">
                <a:latin typeface="Arial"/>
                <a:cs typeface="Arial"/>
              </a:rPr>
              <a:t>All 3 options are provided throughout this guide at the point in the course where they occur  for your ease of</a:t>
            </a:r>
            <a:r>
              <a:rPr sz="1100" dirty="0">
                <a:latin typeface="Arial"/>
                <a:cs typeface="Arial"/>
              </a:rPr>
              <a:t> </a:t>
            </a:r>
            <a:r>
              <a:rPr sz="1100" spc="-5" dirty="0">
                <a:latin typeface="Arial"/>
                <a:cs typeface="Arial"/>
              </a:rPr>
              <a:t>reference.</a:t>
            </a:r>
            <a:endParaRPr sz="11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10</a:t>
            </a:r>
          </a:p>
        </p:txBody>
      </p:sp>
      <p:sp>
        <p:nvSpPr>
          <p:cNvPr id="4" name="object 4"/>
          <p:cNvSpPr txBox="1"/>
          <p:nvPr/>
        </p:nvSpPr>
        <p:spPr>
          <a:xfrm>
            <a:off x="901700" y="5259323"/>
            <a:ext cx="5866130" cy="865505"/>
          </a:xfrm>
          <a:prstGeom prst="rect">
            <a:avLst/>
          </a:prstGeom>
        </p:spPr>
        <p:txBody>
          <a:bodyPr vert="horz" wrap="square" lIns="0" tIns="12700" rIns="0" bIns="0" rtlCol="0">
            <a:spAutoFit/>
          </a:bodyPr>
          <a:lstStyle/>
          <a:p>
            <a:pPr marL="12700">
              <a:lnSpc>
                <a:spcPct val="100000"/>
              </a:lnSpc>
              <a:spcBef>
                <a:spcPts val="100"/>
              </a:spcBef>
            </a:pPr>
            <a:r>
              <a:rPr sz="1200" b="1" spc="-5" dirty="0">
                <a:latin typeface="Arial"/>
                <a:cs typeface="Arial"/>
              </a:rPr>
              <a:t>INTRODUCTORY PULSE CHECK</a:t>
            </a:r>
            <a:endParaRPr sz="1200">
              <a:latin typeface="Arial"/>
              <a:cs typeface="Arial"/>
            </a:endParaRPr>
          </a:p>
          <a:p>
            <a:pPr>
              <a:lnSpc>
                <a:spcPct val="100000"/>
              </a:lnSpc>
            </a:pPr>
            <a:endParaRPr sz="1050">
              <a:latin typeface="Arial"/>
              <a:cs typeface="Arial"/>
            </a:endParaRPr>
          </a:p>
          <a:p>
            <a:pPr marL="12700">
              <a:lnSpc>
                <a:spcPts val="1295"/>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latin typeface="Arial"/>
                <a:cs typeface="Arial"/>
              </a:rPr>
              <a:t>: +1 469 382</a:t>
            </a:r>
            <a:r>
              <a:rPr sz="1100" spc="5" dirty="0">
                <a:latin typeface="Arial"/>
                <a:cs typeface="Arial"/>
              </a:rPr>
              <a:t> </a:t>
            </a:r>
            <a:r>
              <a:rPr sz="1100" spc="-5" dirty="0">
                <a:latin typeface="Arial"/>
                <a:cs typeface="Arial"/>
              </a:rPr>
              <a:t>4591</a:t>
            </a:r>
            <a:endParaRPr sz="1100">
              <a:latin typeface="Arial"/>
              <a:cs typeface="Arial"/>
            </a:endParaRPr>
          </a:p>
          <a:p>
            <a:pPr marL="12700">
              <a:lnSpc>
                <a:spcPts val="1260"/>
              </a:lnSpc>
            </a:pPr>
            <a:r>
              <a:rPr sz="1100" b="1" spc="-5" dirty="0">
                <a:solidFill>
                  <a:srgbClr val="6BA342"/>
                </a:solidFill>
                <a:latin typeface="Arial"/>
                <a:cs typeface="Arial"/>
              </a:rPr>
              <a:t>URL Link</a:t>
            </a:r>
            <a:r>
              <a:rPr sz="1100" b="1" spc="-5" dirty="0">
                <a:latin typeface="Arial"/>
                <a:cs typeface="Arial"/>
              </a:rPr>
              <a:t>:</a:t>
            </a:r>
            <a:r>
              <a:rPr sz="1100" b="1" spc="175" dirty="0">
                <a:latin typeface="Arial"/>
                <a:cs typeface="Arial"/>
              </a:rPr>
              <a:t> </a:t>
            </a:r>
            <a:r>
              <a:rPr sz="1100" u="sng" spc="-5" dirty="0">
                <a:solidFill>
                  <a:srgbClr val="0000FF"/>
                </a:solidFill>
                <a:uFill>
                  <a:solidFill>
                    <a:srgbClr val="0000FF"/>
                  </a:solidFill>
                </a:uFill>
                <a:latin typeface="Arial"/>
                <a:cs typeface="Arial"/>
                <a:hlinkClick r:id="rId2"/>
              </a:rPr>
              <a:t>https://academy.dfreefoundation.org/quizzes/sfwd-quiz-6357fbfed39967-45503967/</a:t>
            </a:r>
            <a:endParaRPr sz="1100">
              <a:latin typeface="Arial"/>
              <a:cs typeface="Arial"/>
            </a:endParaRPr>
          </a:p>
          <a:p>
            <a:pPr marL="12700">
              <a:lnSpc>
                <a:spcPts val="1410"/>
              </a:lnSpc>
            </a:pPr>
            <a:r>
              <a:rPr sz="1200" b="1" spc="-5" dirty="0">
                <a:solidFill>
                  <a:srgbClr val="6BA342"/>
                </a:solidFill>
                <a:latin typeface="Times New Roman"/>
                <a:cs typeface="Times New Roman"/>
              </a:rPr>
              <a:t>QR Code</a:t>
            </a:r>
            <a:endParaRPr sz="1200">
              <a:latin typeface="Times New Roman"/>
              <a:cs typeface="Times New Roman"/>
            </a:endParaRPr>
          </a:p>
        </p:txBody>
      </p:sp>
      <p:pic>
        <p:nvPicPr>
          <p:cNvPr id="6" name="Picture 5" descr="A qr code on a black background&#10;&#10;Description automatically generated">
            <a:extLst>
              <a:ext uri="{FF2B5EF4-FFF2-40B4-BE49-F238E27FC236}">
                <a16:creationId xmlns:a16="http://schemas.microsoft.com/office/drawing/2014/main" id="{A5A4FF7F-8536-3108-14B4-4720FFD2629A}"/>
              </a:ext>
            </a:extLst>
          </p:cNvPr>
          <p:cNvPicPr>
            <a:picLocks noChangeAspect="1"/>
          </p:cNvPicPr>
          <p:nvPr/>
        </p:nvPicPr>
        <p:blipFill>
          <a:blip r:embed="rId3"/>
          <a:stretch>
            <a:fillRect/>
          </a:stretch>
        </p:blipFill>
        <p:spPr>
          <a:xfrm>
            <a:off x="2596873" y="6399693"/>
            <a:ext cx="2738542" cy="274158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11</a:t>
            </a:r>
          </a:p>
        </p:txBody>
      </p:sp>
      <p:sp>
        <p:nvSpPr>
          <p:cNvPr id="2" name="object 2"/>
          <p:cNvSpPr txBox="1"/>
          <p:nvPr/>
        </p:nvSpPr>
        <p:spPr>
          <a:xfrm>
            <a:off x="2831338" y="891032"/>
            <a:ext cx="2109470" cy="426720"/>
          </a:xfrm>
          <a:prstGeom prst="rect">
            <a:avLst/>
          </a:prstGeom>
        </p:spPr>
        <p:txBody>
          <a:bodyPr vert="horz" wrap="square" lIns="0" tIns="12065" rIns="0" bIns="0" rtlCol="0">
            <a:spAutoFit/>
          </a:bodyPr>
          <a:lstStyle/>
          <a:p>
            <a:pPr algn="ctr">
              <a:lnSpc>
                <a:spcPct val="100000"/>
              </a:lnSpc>
              <a:spcBef>
                <a:spcPts val="95"/>
              </a:spcBef>
            </a:pPr>
            <a:r>
              <a:rPr sz="1400" b="1" spc="-5" dirty="0">
                <a:solidFill>
                  <a:srgbClr val="6BA342"/>
                </a:solidFill>
                <a:latin typeface="Arial"/>
                <a:cs typeface="Arial"/>
              </a:rPr>
              <a:t>LEVEL </a:t>
            </a:r>
            <a:r>
              <a:rPr sz="1400" b="1" dirty="0">
                <a:solidFill>
                  <a:srgbClr val="6BA342"/>
                </a:solidFill>
                <a:latin typeface="Arial"/>
                <a:cs typeface="Arial"/>
              </a:rPr>
              <a:t>1: </a:t>
            </a:r>
            <a:r>
              <a:rPr sz="1400" b="1" spc="-5" dirty="0">
                <a:solidFill>
                  <a:srgbClr val="6BA342"/>
                </a:solidFill>
                <a:latin typeface="Arial"/>
                <a:cs typeface="Arial"/>
              </a:rPr>
              <a:t>GET</a:t>
            </a:r>
            <a:r>
              <a:rPr sz="1400" b="1" spc="-40" dirty="0">
                <a:solidFill>
                  <a:srgbClr val="6BA342"/>
                </a:solidFill>
                <a:latin typeface="Arial"/>
                <a:cs typeface="Arial"/>
              </a:rPr>
              <a:t> </a:t>
            </a:r>
            <a:r>
              <a:rPr sz="1400" b="1" spc="-5" dirty="0">
                <a:solidFill>
                  <a:srgbClr val="6BA342"/>
                </a:solidFill>
                <a:latin typeface="Arial"/>
                <a:cs typeface="Arial"/>
              </a:rPr>
              <a:t>STARTED</a:t>
            </a:r>
            <a:endParaRPr sz="1400">
              <a:latin typeface="Arial"/>
              <a:cs typeface="Arial"/>
            </a:endParaRPr>
          </a:p>
          <a:p>
            <a:pPr algn="ctr">
              <a:lnSpc>
                <a:spcPct val="100000"/>
              </a:lnSpc>
              <a:spcBef>
                <a:spcPts val="40"/>
              </a:spcBef>
            </a:pPr>
            <a:r>
              <a:rPr sz="1200" b="1" dirty="0">
                <a:solidFill>
                  <a:srgbClr val="6BA342"/>
                </a:solidFill>
                <a:latin typeface="Arial"/>
                <a:cs typeface="Arial"/>
              </a:rPr>
              <a:t>Step </a:t>
            </a:r>
            <a:r>
              <a:rPr sz="1200" b="1" spc="-5" dirty="0">
                <a:solidFill>
                  <a:srgbClr val="6BA342"/>
                </a:solidFill>
                <a:latin typeface="Arial"/>
                <a:cs typeface="Arial"/>
              </a:rPr>
              <a:t>1: Admit </a:t>
            </a:r>
            <a:r>
              <a:rPr sz="1200" b="1" dirty="0">
                <a:solidFill>
                  <a:srgbClr val="6BA342"/>
                </a:solidFill>
                <a:latin typeface="Arial"/>
                <a:cs typeface="Arial"/>
              </a:rPr>
              <a:t>the</a:t>
            </a:r>
            <a:r>
              <a:rPr sz="1200" b="1" spc="-15" dirty="0">
                <a:solidFill>
                  <a:srgbClr val="6BA342"/>
                </a:solidFill>
                <a:latin typeface="Arial"/>
                <a:cs typeface="Arial"/>
              </a:rPr>
              <a:t> </a:t>
            </a:r>
            <a:r>
              <a:rPr sz="1200" b="1" spc="-5" dirty="0">
                <a:solidFill>
                  <a:srgbClr val="6BA342"/>
                </a:solidFill>
                <a:latin typeface="Arial"/>
                <a:cs typeface="Arial"/>
              </a:rPr>
              <a:t>Problem</a:t>
            </a:r>
            <a:endParaRPr sz="1200">
              <a:latin typeface="Arial"/>
              <a:cs typeface="Arial"/>
            </a:endParaRPr>
          </a:p>
        </p:txBody>
      </p:sp>
      <p:graphicFrame>
        <p:nvGraphicFramePr>
          <p:cNvPr id="3" name="object 3"/>
          <p:cNvGraphicFramePr>
            <a:graphicFrameLocks noGrp="1"/>
          </p:cNvGraphicFramePr>
          <p:nvPr/>
        </p:nvGraphicFramePr>
        <p:xfrm>
          <a:off x="625601" y="1493519"/>
          <a:ext cx="6402070" cy="7503412"/>
        </p:xfrm>
        <a:graphic>
          <a:graphicData uri="http://schemas.openxmlformats.org/drawingml/2006/table">
            <a:tbl>
              <a:tblPr firstRow="1" bandRow="1">
                <a:tableStyleId>{2D5ABB26-0587-4C30-8999-92F81FD0307C}</a:tableStyleId>
              </a:tblPr>
              <a:tblGrid>
                <a:gridCol w="391160">
                  <a:extLst>
                    <a:ext uri="{9D8B030D-6E8A-4147-A177-3AD203B41FA5}">
                      <a16:colId xmlns:a16="http://schemas.microsoft.com/office/drawing/2014/main" val="20000"/>
                    </a:ext>
                  </a:extLst>
                </a:gridCol>
                <a:gridCol w="809625">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344035">
                  <a:extLst>
                    <a:ext uri="{9D8B030D-6E8A-4147-A177-3AD203B41FA5}">
                      <a16:colId xmlns:a16="http://schemas.microsoft.com/office/drawing/2014/main" val="20003"/>
                    </a:ext>
                  </a:extLst>
                </a:gridCol>
              </a:tblGrid>
              <a:tr h="416305">
                <a:tc gridSpan="4">
                  <a:txBody>
                    <a:bodyPr/>
                    <a:lstStyle/>
                    <a:p>
                      <a:pPr marL="459740">
                        <a:lnSpc>
                          <a:spcPct val="100000"/>
                        </a:lnSpc>
                        <a:spcBef>
                          <a:spcPts val="240"/>
                        </a:spcBef>
                      </a:pPr>
                      <a:r>
                        <a:rPr sz="1200" b="1" spc="-5" dirty="0">
                          <a:solidFill>
                            <a:srgbClr val="FFFFFF"/>
                          </a:solidFill>
                          <a:latin typeface="Arial"/>
                          <a:cs typeface="Arial"/>
                        </a:rPr>
                        <a:t>LEVEL 1: </a:t>
                      </a:r>
                      <a:r>
                        <a:rPr sz="1200" b="1" dirty="0">
                          <a:solidFill>
                            <a:srgbClr val="FFFFFF"/>
                          </a:solidFill>
                          <a:latin typeface="Arial"/>
                          <a:cs typeface="Arial"/>
                        </a:rPr>
                        <a:t>GET</a:t>
                      </a:r>
                      <a:r>
                        <a:rPr sz="1200" b="1" spc="5" dirty="0">
                          <a:solidFill>
                            <a:srgbClr val="FFFFFF"/>
                          </a:solidFill>
                          <a:latin typeface="Arial"/>
                          <a:cs typeface="Arial"/>
                        </a:rPr>
                        <a:t> </a:t>
                      </a:r>
                      <a:r>
                        <a:rPr sz="1200" b="1" spc="-5" dirty="0">
                          <a:solidFill>
                            <a:srgbClr val="FFFFFF"/>
                          </a:solidFill>
                          <a:latin typeface="Arial"/>
                          <a:cs typeface="Arial"/>
                        </a:rPr>
                        <a:t>STARTED</a:t>
                      </a:r>
                      <a:endParaRPr sz="1200">
                        <a:latin typeface="Arial"/>
                        <a:cs typeface="Arial"/>
                      </a:endParaRPr>
                    </a:p>
                    <a:p>
                      <a:pPr marL="459740">
                        <a:lnSpc>
                          <a:spcPts val="1260"/>
                        </a:lnSpc>
                        <a:spcBef>
                          <a:spcPts val="240"/>
                        </a:spcBef>
                      </a:pPr>
                      <a:r>
                        <a:rPr sz="1100" b="1" spc="-5" dirty="0">
                          <a:solidFill>
                            <a:srgbClr val="FFFFFF"/>
                          </a:solidFill>
                          <a:latin typeface="Arial"/>
                          <a:cs typeface="Arial"/>
                        </a:rPr>
                        <a:t>Step 1: Admit the</a:t>
                      </a:r>
                      <a:r>
                        <a:rPr sz="1100" b="1" spc="5" dirty="0">
                          <a:solidFill>
                            <a:srgbClr val="FFFFFF"/>
                          </a:solidFill>
                          <a:latin typeface="Arial"/>
                          <a:cs typeface="Arial"/>
                        </a:rPr>
                        <a:t> </a:t>
                      </a:r>
                      <a:r>
                        <a:rPr sz="1100" b="1" spc="-5" dirty="0">
                          <a:solidFill>
                            <a:srgbClr val="FFFFFF"/>
                          </a:solidFill>
                          <a:latin typeface="Arial"/>
                          <a:cs typeface="Arial"/>
                        </a:rPr>
                        <a:t>Problem</a:t>
                      </a:r>
                      <a:endParaRPr sz="11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74498">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75"/>
                        </a:lnSpc>
                      </a:pPr>
                      <a:r>
                        <a:rPr sz="1100" b="1" spc="-5" dirty="0">
                          <a:solidFill>
                            <a:srgbClr val="FFFFFF"/>
                          </a:solidFill>
                          <a:latin typeface="Arial"/>
                          <a:cs typeface="Arial"/>
                        </a:rPr>
                        <a:t>Person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75"/>
                        </a:lnSpc>
                      </a:pPr>
                      <a:r>
                        <a:rPr sz="1100" b="1" spc="-5" dirty="0">
                          <a:solidFill>
                            <a:srgbClr val="FFFFFF"/>
                          </a:solidFill>
                          <a:latin typeface="Arial"/>
                          <a:cs typeface="Arial"/>
                        </a:rPr>
                        <a:t>Description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459740">
                        <a:lnSpc>
                          <a:spcPts val="1275"/>
                        </a:lnSpc>
                      </a:pPr>
                      <a:r>
                        <a:rPr sz="1100" b="1" spc="-5" dirty="0">
                          <a:solidFill>
                            <a:srgbClr val="FFFFFF"/>
                          </a:solidFill>
                          <a:latin typeface="Arial"/>
                          <a:cs typeface="Arial"/>
                        </a:rPr>
                        <a:t>Content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extLst>
                  <a:ext uri="{0D108BD9-81ED-4DB2-BD59-A6C34878D82A}">
                    <a16:rowId xmlns:a16="http://schemas.microsoft.com/office/drawing/2014/main" val="10001"/>
                  </a:ext>
                </a:extLst>
              </a:tr>
              <a:tr h="2926841">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93040">
                        <a:lnSpc>
                          <a:spcPct val="100899"/>
                        </a:lnSpc>
                        <a:spcBef>
                          <a:spcPts val="60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768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950">
                        <a:latin typeface="Times New Roman"/>
                        <a:cs typeface="Times New Roman"/>
                      </a:endParaRPr>
                    </a:p>
                    <a:p>
                      <a:pPr marL="2540" marR="116205">
                        <a:lnSpc>
                          <a:spcPct val="101400"/>
                        </a:lnSpc>
                      </a:pPr>
                      <a:r>
                        <a:rPr sz="1100" spc="-5" dirty="0">
                          <a:solidFill>
                            <a:srgbClr val="F06C24"/>
                          </a:solidFill>
                          <a:latin typeface="Arial"/>
                          <a:cs typeface="Arial"/>
                        </a:rPr>
                        <a:t>Welcome  and  </a:t>
                      </a:r>
                      <a:r>
                        <a:rPr sz="1100" dirty="0">
                          <a:solidFill>
                            <a:srgbClr val="F06C24"/>
                          </a:solidFill>
                          <a:latin typeface="Arial"/>
                          <a:cs typeface="Arial"/>
                        </a:rPr>
                        <a:t>Introduction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9740" indent="-172720">
                        <a:lnSpc>
                          <a:spcPts val="1310"/>
                        </a:lnSpc>
                        <a:buChar char="•"/>
                        <a:tabLst>
                          <a:tab pos="460375" algn="l"/>
                        </a:tabLst>
                      </a:pPr>
                      <a:r>
                        <a:rPr sz="1100" spc="-5" dirty="0">
                          <a:latin typeface="Arial"/>
                          <a:cs typeface="Arial"/>
                        </a:rPr>
                        <a:t>Welcome participants to the class</a:t>
                      </a:r>
                      <a:endParaRPr sz="1100">
                        <a:latin typeface="Arial"/>
                        <a:cs typeface="Arial"/>
                      </a:endParaRPr>
                    </a:p>
                    <a:p>
                      <a:pPr>
                        <a:lnSpc>
                          <a:spcPct val="100000"/>
                        </a:lnSpc>
                        <a:spcBef>
                          <a:spcPts val="20"/>
                        </a:spcBef>
                        <a:buFont typeface="Arial"/>
                        <a:buChar char="•"/>
                      </a:pPr>
                      <a:endParaRPr sz="1200">
                        <a:latin typeface="Times New Roman"/>
                        <a:cs typeface="Times New Roman"/>
                      </a:endParaRPr>
                    </a:p>
                    <a:p>
                      <a:pPr marL="459740" marR="138430" indent="-171450" algn="just">
                        <a:lnSpc>
                          <a:spcPct val="102299"/>
                        </a:lnSpc>
                        <a:buChar char="•"/>
                        <a:tabLst>
                          <a:tab pos="460375" algn="l"/>
                        </a:tabLst>
                      </a:pPr>
                      <a:r>
                        <a:rPr sz="1100" spc="-5" dirty="0">
                          <a:latin typeface="Arial"/>
                          <a:cs typeface="Arial"/>
                        </a:rPr>
                        <a:t>Inform participants of any housekeeping items. Example </a:t>
                      </a:r>
                      <a:r>
                        <a:rPr sz="1100" dirty="0">
                          <a:latin typeface="Arial"/>
                          <a:cs typeface="Arial"/>
                        </a:rPr>
                        <a:t>for  </a:t>
                      </a:r>
                      <a:r>
                        <a:rPr sz="1100" spc="-5" dirty="0">
                          <a:latin typeface="Arial"/>
                          <a:cs typeface="Arial"/>
                        </a:rPr>
                        <a:t>virtual class: If the class is being recorded, encourage them  to use the chat feature, how Q&amp;A will be addressed,</a:t>
                      </a:r>
                      <a:r>
                        <a:rPr sz="1100" spc="55" dirty="0">
                          <a:latin typeface="Arial"/>
                          <a:cs typeface="Arial"/>
                        </a:rPr>
                        <a:t> </a:t>
                      </a:r>
                      <a:r>
                        <a:rPr sz="1100" spc="-5" dirty="0">
                          <a:latin typeface="Arial"/>
                          <a:cs typeface="Arial"/>
                        </a:rPr>
                        <a:t>etc.</a:t>
                      </a:r>
                      <a:endParaRPr sz="1100">
                        <a:latin typeface="Arial"/>
                        <a:cs typeface="Arial"/>
                      </a:endParaRPr>
                    </a:p>
                    <a:p>
                      <a:pPr>
                        <a:lnSpc>
                          <a:spcPct val="100000"/>
                        </a:lnSpc>
                        <a:spcBef>
                          <a:spcPts val="40"/>
                        </a:spcBef>
                        <a:buFont typeface="Arial"/>
                        <a:buChar char="•"/>
                      </a:pPr>
                      <a:endParaRPr sz="1150">
                        <a:latin typeface="Times New Roman"/>
                        <a:cs typeface="Times New Roman"/>
                      </a:endParaRPr>
                    </a:p>
                    <a:p>
                      <a:pPr marL="459740" marR="232410" indent="-171450" algn="just">
                        <a:lnSpc>
                          <a:spcPct val="102299"/>
                        </a:lnSpc>
                        <a:buChar char="•"/>
                        <a:tabLst>
                          <a:tab pos="460375" algn="l"/>
                        </a:tabLst>
                      </a:pPr>
                      <a:r>
                        <a:rPr sz="1100" spc="-5" dirty="0">
                          <a:latin typeface="Arial"/>
                          <a:cs typeface="Arial"/>
                        </a:rPr>
                        <a:t>State reasons why people take the class. Example: People  want to use their money God’s way, learn strategies and  principles to manage </a:t>
                      </a:r>
                      <a:r>
                        <a:rPr sz="1100" dirty="0">
                          <a:latin typeface="Arial"/>
                          <a:cs typeface="Arial"/>
                        </a:rPr>
                        <a:t>their </a:t>
                      </a:r>
                      <a:r>
                        <a:rPr sz="1100" spc="-5" dirty="0">
                          <a:latin typeface="Arial"/>
                          <a:cs typeface="Arial"/>
                        </a:rPr>
                        <a:t>debt and secure their future,</a:t>
                      </a:r>
                      <a:r>
                        <a:rPr sz="1100" spc="50" dirty="0">
                          <a:latin typeface="Arial"/>
                          <a:cs typeface="Arial"/>
                        </a:rPr>
                        <a:t> </a:t>
                      </a:r>
                      <a:r>
                        <a:rPr sz="1100" spc="-5" dirty="0">
                          <a:latin typeface="Arial"/>
                          <a:cs typeface="Arial"/>
                        </a:rPr>
                        <a:t>etc.</a:t>
                      </a:r>
                      <a:endParaRPr sz="1100">
                        <a:latin typeface="Arial"/>
                        <a:cs typeface="Arial"/>
                      </a:endParaRPr>
                    </a:p>
                    <a:p>
                      <a:pPr>
                        <a:lnSpc>
                          <a:spcPct val="100000"/>
                        </a:lnSpc>
                        <a:spcBef>
                          <a:spcPts val="50"/>
                        </a:spcBef>
                        <a:buFont typeface="Arial"/>
                        <a:buChar char="•"/>
                      </a:pPr>
                      <a:endParaRPr sz="1150">
                        <a:latin typeface="Times New Roman"/>
                        <a:cs typeface="Times New Roman"/>
                      </a:endParaRPr>
                    </a:p>
                    <a:p>
                      <a:pPr marL="459740" marR="193675" indent="-171450" algn="just">
                        <a:lnSpc>
                          <a:spcPct val="101499"/>
                        </a:lnSpc>
                        <a:buChar char="•"/>
                        <a:tabLst>
                          <a:tab pos="460375" algn="l"/>
                        </a:tabLst>
                      </a:pPr>
                      <a:r>
                        <a:rPr sz="1100" spc="-5" dirty="0">
                          <a:latin typeface="Arial"/>
                          <a:cs typeface="Arial"/>
                        </a:rPr>
                        <a:t>About the course: The 12 Steps to Financial Freedom  course is interactive, guided by a virtual host, includes  videos</a:t>
                      </a:r>
                      <a:r>
                        <a:rPr sz="1100" spc="-35" dirty="0">
                          <a:latin typeface="Arial"/>
                          <a:cs typeface="Arial"/>
                        </a:rPr>
                        <a:t> </a:t>
                      </a:r>
                      <a:r>
                        <a:rPr sz="1100" spc="-5" dirty="0">
                          <a:latin typeface="Arial"/>
                          <a:cs typeface="Arial"/>
                        </a:rPr>
                        <a:t>of</a:t>
                      </a:r>
                      <a:r>
                        <a:rPr sz="1100" spc="-4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author,</a:t>
                      </a:r>
                      <a:r>
                        <a:rPr sz="1100" spc="-35" dirty="0">
                          <a:latin typeface="Arial"/>
                          <a:cs typeface="Arial"/>
                        </a:rPr>
                        <a:t> </a:t>
                      </a:r>
                      <a:r>
                        <a:rPr sz="1100" spc="-5" dirty="0">
                          <a:latin typeface="Arial"/>
                          <a:cs typeface="Arial"/>
                        </a:rPr>
                        <a:t>Dr.</a:t>
                      </a:r>
                      <a:r>
                        <a:rPr sz="1100" spc="-35" dirty="0">
                          <a:latin typeface="Arial"/>
                          <a:cs typeface="Arial"/>
                        </a:rPr>
                        <a:t> </a:t>
                      </a:r>
                      <a:r>
                        <a:rPr sz="1100" spc="-5" dirty="0">
                          <a:latin typeface="Arial"/>
                          <a:cs typeface="Arial"/>
                        </a:rPr>
                        <a:t>Soaries,</a:t>
                      </a:r>
                      <a:r>
                        <a:rPr sz="1100" spc="-40" dirty="0">
                          <a:latin typeface="Arial"/>
                          <a:cs typeface="Arial"/>
                        </a:rPr>
                        <a:t> </a:t>
                      </a:r>
                      <a:r>
                        <a:rPr sz="1100" spc="-5" dirty="0">
                          <a:latin typeface="Arial"/>
                          <a:cs typeface="Arial"/>
                        </a:rPr>
                        <a:t>sharing</a:t>
                      </a:r>
                      <a:r>
                        <a:rPr sz="1100" spc="-30" dirty="0">
                          <a:latin typeface="Arial"/>
                          <a:cs typeface="Arial"/>
                        </a:rPr>
                        <a:t> </a:t>
                      </a:r>
                      <a:r>
                        <a:rPr sz="1100" spc="-5" dirty="0">
                          <a:latin typeface="Arial"/>
                          <a:cs typeface="Arial"/>
                        </a:rPr>
                        <a:t>his</a:t>
                      </a:r>
                      <a:r>
                        <a:rPr sz="1100" spc="-35" dirty="0">
                          <a:latin typeface="Arial"/>
                          <a:cs typeface="Arial"/>
                        </a:rPr>
                        <a:t> </a:t>
                      </a:r>
                      <a:r>
                        <a:rPr sz="1100" spc="-5" dirty="0">
                          <a:latin typeface="Arial"/>
                          <a:cs typeface="Arial"/>
                        </a:rPr>
                        <a:t>story</a:t>
                      </a:r>
                      <a:r>
                        <a:rPr sz="1100" spc="-35" dirty="0">
                          <a:latin typeface="Arial"/>
                          <a:cs typeface="Arial"/>
                        </a:rPr>
                        <a:t> </a:t>
                      </a:r>
                      <a:r>
                        <a:rPr sz="1100" spc="-5" dirty="0">
                          <a:latin typeface="Arial"/>
                          <a:cs typeface="Arial"/>
                        </a:rPr>
                        <a:t>of</a:t>
                      </a:r>
                      <a:r>
                        <a:rPr sz="1100" spc="-30" dirty="0">
                          <a:latin typeface="Arial"/>
                          <a:cs typeface="Arial"/>
                        </a:rPr>
                        <a:t> </a:t>
                      </a:r>
                      <a:r>
                        <a:rPr sz="1100" spc="-5" dirty="0">
                          <a:latin typeface="Arial"/>
                          <a:cs typeface="Arial"/>
                        </a:rPr>
                        <a:t>how</a:t>
                      </a:r>
                      <a:r>
                        <a:rPr sz="1100" spc="-30" dirty="0">
                          <a:latin typeface="Arial"/>
                          <a:cs typeface="Arial"/>
                        </a:rPr>
                        <a:t> </a:t>
                      </a:r>
                      <a:r>
                        <a:rPr sz="1100" spc="-5" dirty="0">
                          <a:latin typeface="Arial"/>
                          <a:cs typeface="Arial"/>
                        </a:rPr>
                        <a:t>he  was</a:t>
                      </a:r>
                      <a:r>
                        <a:rPr sz="1100" spc="-65" dirty="0">
                          <a:latin typeface="Arial"/>
                          <a:cs typeface="Arial"/>
                        </a:rPr>
                        <a:t> </a:t>
                      </a:r>
                      <a:r>
                        <a:rPr sz="1100" spc="-5" dirty="0">
                          <a:latin typeface="Arial"/>
                          <a:cs typeface="Arial"/>
                        </a:rPr>
                        <a:t>drowning</a:t>
                      </a:r>
                      <a:r>
                        <a:rPr sz="1100" spc="-60" dirty="0">
                          <a:latin typeface="Arial"/>
                          <a:cs typeface="Arial"/>
                        </a:rPr>
                        <a:t> </a:t>
                      </a:r>
                      <a:r>
                        <a:rPr sz="1100" spc="-5" dirty="0">
                          <a:latin typeface="Arial"/>
                          <a:cs typeface="Arial"/>
                        </a:rPr>
                        <a:t>in</a:t>
                      </a:r>
                      <a:r>
                        <a:rPr sz="1100" spc="-60" dirty="0">
                          <a:latin typeface="Arial"/>
                          <a:cs typeface="Arial"/>
                        </a:rPr>
                        <a:t> </a:t>
                      </a:r>
                      <a:r>
                        <a:rPr sz="1100" spc="-5" dirty="0">
                          <a:latin typeface="Arial"/>
                          <a:cs typeface="Arial"/>
                        </a:rPr>
                        <a:t>debt</a:t>
                      </a:r>
                      <a:r>
                        <a:rPr sz="1100" spc="-65" dirty="0">
                          <a:latin typeface="Arial"/>
                          <a:cs typeface="Arial"/>
                        </a:rPr>
                        <a:t> </a:t>
                      </a:r>
                      <a:r>
                        <a:rPr sz="1100" spc="-5" dirty="0">
                          <a:latin typeface="Arial"/>
                          <a:cs typeface="Arial"/>
                        </a:rPr>
                        <a:t>and</a:t>
                      </a:r>
                      <a:r>
                        <a:rPr sz="1100" spc="-70" dirty="0">
                          <a:latin typeface="Arial"/>
                          <a:cs typeface="Arial"/>
                        </a:rPr>
                        <a:t> </a:t>
                      </a:r>
                      <a:r>
                        <a:rPr sz="1100" spc="-5" dirty="0">
                          <a:latin typeface="Arial"/>
                          <a:cs typeface="Arial"/>
                        </a:rPr>
                        <a:t>applied</a:t>
                      </a:r>
                      <a:r>
                        <a:rPr sz="1100" spc="-6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principles</a:t>
                      </a:r>
                      <a:r>
                        <a:rPr sz="1100" spc="-70" dirty="0">
                          <a:latin typeface="Arial"/>
                          <a:cs typeface="Arial"/>
                        </a:rPr>
                        <a:t> </a:t>
                      </a:r>
                      <a:r>
                        <a:rPr sz="1100" spc="-5" dirty="0">
                          <a:latin typeface="Arial"/>
                          <a:cs typeface="Arial"/>
                        </a:rPr>
                        <a:t>in</a:t>
                      </a:r>
                      <a:r>
                        <a:rPr sz="1100" spc="-6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course  to get out of debt and secure a financial future. This course  also has exercises, games,</a:t>
                      </a:r>
                      <a:r>
                        <a:rPr sz="1100" spc="10" dirty="0">
                          <a:latin typeface="Arial"/>
                          <a:cs typeface="Arial"/>
                        </a:rPr>
                        <a:t> </a:t>
                      </a:r>
                      <a:r>
                        <a:rPr sz="1100" spc="-5" dirty="0">
                          <a:latin typeface="Arial"/>
                          <a:cs typeface="Arial"/>
                        </a:rPr>
                        <a:t>and</a:t>
                      </a:r>
                      <a:endParaRPr sz="1100">
                        <a:latin typeface="Arial"/>
                        <a:cs typeface="Arial"/>
                      </a:endParaRPr>
                    </a:p>
                    <a:p>
                      <a:pPr marL="459740" algn="just">
                        <a:lnSpc>
                          <a:spcPts val="1320"/>
                        </a:lnSpc>
                        <a:spcBef>
                          <a:spcPts val="45"/>
                        </a:spcBef>
                      </a:pPr>
                      <a:r>
                        <a:rPr sz="1100" spc="-5" dirty="0">
                          <a:latin typeface="Arial"/>
                          <a:cs typeface="Arial"/>
                        </a:rPr>
                        <a:t>knowledge checks.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700532">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93040">
                        <a:lnSpc>
                          <a:spcPct val="102899"/>
                        </a:lnSpc>
                        <a:spcBef>
                          <a:spcPts val="63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800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18770">
                        <a:lnSpc>
                          <a:spcPct val="102899"/>
                        </a:lnSpc>
                        <a:spcBef>
                          <a:spcPts val="630"/>
                        </a:spcBef>
                      </a:pPr>
                      <a:r>
                        <a:rPr sz="1100" dirty="0">
                          <a:solidFill>
                            <a:srgbClr val="F06C24"/>
                          </a:solidFill>
                          <a:latin typeface="Arial"/>
                          <a:cs typeface="Arial"/>
                        </a:rPr>
                        <a:t>Opening  </a:t>
                      </a:r>
                      <a:r>
                        <a:rPr sz="1100" spc="-5" dirty="0">
                          <a:solidFill>
                            <a:srgbClr val="F06C24"/>
                          </a:solidFill>
                          <a:latin typeface="Arial"/>
                          <a:cs typeface="Arial"/>
                        </a:rPr>
                        <a:t>Prayer</a:t>
                      </a:r>
                      <a:endParaRPr sz="1100">
                        <a:latin typeface="Arial"/>
                        <a:cs typeface="Arial"/>
                      </a:endParaRPr>
                    </a:p>
                  </a:txBody>
                  <a:tcPr marL="0" marR="0" marT="800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9740" indent="-130810">
                        <a:lnSpc>
                          <a:spcPts val="1320"/>
                        </a:lnSpc>
                        <a:buChar char="•"/>
                        <a:tabLst>
                          <a:tab pos="460375" algn="l"/>
                        </a:tabLst>
                      </a:pPr>
                      <a:r>
                        <a:rPr sz="1100" spc="-5" dirty="0">
                          <a:latin typeface="Arial"/>
                          <a:cs typeface="Arial"/>
                        </a:rPr>
                        <a:t>Every</a:t>
                      </a:r>
                      <a:r>
                        <a:rPr sz="1100" spc="-35" dirty="0">
                          <a:latin typeface="Arial"/>
                          <a:cs typeface="Arial"/>
                        </a:rPr>
                        <a:t> </a:t>
                      </a:r>
                      <a:r>
                        <a:rPr sz="1100" spc="-5" dirty="0">
                          <a:latin typeface="Arial"/>
                          <a:cs typeface="Arial"/>
                        </a:rPr>
                        <a:t>step</a:t>
                      </a:r>
                      <a:r>
                        <a:rPr sz="1100" spc="-35" dirty="0">
                          <a:latin typeface="Arial"/>
                          <a:cs typeface="Arial"/>
                        </a:rPr>
                        <a:t> </a:t>
                      </a:r>
                      <a:r>
                        <a:rPr sz="1100" spc="-5" dirty="0">
                          <a:latin typeface="Arial"/>
                          <a:cs typeface="Arial"/>
                        </a:rPr>
                        <a:t>has</a:t>
                      </a:r>
                      <a:r>
                        <a:rPr sz="1100" spc="-30" dirty="0">
                          <a:latin typeface="Arial"/>
                          <a:cs typeface="Arial"/>
                        </a:rPr>
                        <a:t> </a:t>
                      </a:r>
                      <a:r>
                        <a:rPr sz="1100" spc="-5" dirty="0">
                          <a:latin typeface="Arial"/>
                          <a:cs typeface="Arial"/>
                        </a:rPr>
                        <a:t>an</a:t>
                      </a:r>
                      <a:r>
                        <a:rPr sz="1100" spc="-35" dirty="0">
                          <a:latin typeface="Arial"/>
                          <a:cs typeface="Arial"/>
                        </a:rPr>
                        <a:t> </a:t>
                      </a:r>
                      <a:r>
                        <a:rPr sz="1100" spc="-5" dirty="0">
                          <a:latin typeface="Arial"/>
                          <a:cs typeface="Arial"/>
                        </a:rPr>
                        <a:t>opening</a:t>
                      </a:r>
                      <a:r>
                        <a:rPr sz="1100" spc="-30" dirty="0">
                          <a:latin typeface="Arial"/>
                          <a:cs typeface="Arial"/>
                        </a:rPr>
                        <a:t> </a:t>
                      </a:r>
                      <a:r>
                        <a:rPr sz="1100" spc="-5" dirty="0">
                          <a:latin typeface="Arial"/>
                          <a:cs typeface="Arial"/>
                        </a:rPr>
                        <a:t>prayer.</a:t>
                      </a:r>
                      <a:r>
                        <a:rPr sz="1100" spc="-35" dirty="0">
                          <a:latin typeface="Arial"/>
                          <a:cs typeface="Arial"/>
                        </a:rPr>
                        <a:t> </a:t>
                      </a:r>
                      <a:r>
                        <a:rPr sz="1100" spc="-5" dirty="0">
                          <a:latin typeface="Arial"/>
                          <a:cs typeface="Arial"/>
                        </a:rPr>
                        <a:t>The</a:t>
                      </a:r>
                      <a:r>
                        <a:rPr sz="1100" spc="-20" dirty="0">
                          <a:latin typeface="Arial"/>
                          <a:cs typeface="Arial"/>
                        </a:rPr>
                        <a:t> </a:t>
                      </a:r>
                      <a:r>
                        <a:rPr sz="1100" spc="-5" dirty="0">
                          <a:latin typeface="Arial"/>
                          <a:cs typeface="Arial"/>
                        </a:rPr>
                        <a:t>facilitator</a:t>
                      </a:r>
                      <a:r>
                        <a:rPr sz="1100" spc="-40" dirty="0">
                          <a:latin typeface="Arial"/>
                          <a:cs typeface="Arial"/>
                        </a:rPr>
                        <a:t> </a:t>
                      </a:r>
                      <a:r>
                        <a:rPr sz="1100" spc="-5" dirty="0">
                          <a:latin typeface="Arial"/>
                          <a:cs typeface="Arial"/>
                        </a:rPr>
                        <a:t>can</a:t>
                      </a:r>
                      <a:r>
                        <a:rPr sz="1100" spc="-30" dirty="0">
                          <a:latin typeface="Arial"/>
                          <a:cs typeface="Arial"/>
                        </a:rPr>
                        <a:t> </a:t>
                      </a:r>
                      <a:r>
                        <a:rPr sz="1100" spc="-5" dirty="0">
                          <a:latin typeface="Arial"/>
                          <a:cs typeface="Arial"/>
                        </a:rPr>
                        <a:t>pray,</a:t>
                      </a:r>
                      <a:endParaRPr sz="1100">
                        <a:latin typeface="Arial"/>
                        <a:cs typeface="Arial"/>
                      </a:endParaRPr>
                    </a:p>
                    <a:p>
                      <a:pPr marL="459740" marR="305435">
                        <a:lnSpc>
                          <a:spcPct val="102299"/>
                        </a:lnSpc>
                      </a:pPr>
                      <a:r>
                        <a:rPr sz="1100" spc="-5" dirty="0">
                          <a:latin typeface="Arial"/>
                          <a:cs typeface="Arial"/>
                        </a:rPr>
                        <a:t>assign someone to pray or have participants read the  opening prayer.</a:t>
                      </a:r>
                      <a:endParaRPr sz="1100">
                        <a:latin typeface="Arial"/>
                        <a:cs typeface="Arial"/>
                      </a:endParaRPr>
                    </a:p>
                    <a:p>
                      <a:pPr marL="459740" indent="-172720">
                        <a:lnSpc>
                          <a:spcPct val="100000"/>
                        </a:lnSpc>
                        <a:spcBef>
                          <a:spcPts val="70"/>
                        </a:spcBef>
                        <a:buClr>
                          <a:srgbClr val="000000"/>
                        </a:buClr>
                        <a:buChar char="•"/>
                        <a:tabLst>
                          <a:tab pos="46037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88364">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93040">
                        <a:lnSpc>
                          <a:spcPct val="101800"/>
                        </a:lnSpc>
                        <a:spcBef>
                          <a:spcPts val="819"/>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0413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42900">
                        <a:lnSpc>
                          <a:spcPct val="110000"/>
                        </a:lnSpc>
                        <a:spcBef>
                          <a:spcPts val="610"/>
                        </a:spcBef>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774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9740" marR="95250" indent="-130810">
                        <a:lnSpc>
                          <a:spcPts val="1340"/>
                        </a:lnSpc>
                        <a:spcBef>
                          <a:spcPts val="25"/>
                        </a:spcBef>
                        <a:buChar char="•"/>
                        <a:tabLst>
                          <a:tab pos="460375" algn="l"/>
                        </a:tabLst>
                      </a:pPr>
                      <a:r>
                        <a:rPr sz="1100" spc="-5" dirty="0">
                          <a:latin typeface="Arial"/>
                          <a:cs typeface="Arial"/>
                        </a:rPr>
                        <a:t>Every step has a memory verse. The facilitator can read in  unison</a:t>
                      </a:r>
                      <a:r>
                        <a:rPr sz="1100" spc="75" dirty="0">
                          <a:latin typeface="Arial"/>
                          <a:cs typeface="Arial"/>
                        </a:rPr>
                        <a:t> </a:t>
                      </a:r>
                      <a:r>
                        <a:rPr sz="1100" spc="-5" dirty="0">
                          <a:latin typeface="Arial"/>
                          <a:cs typeface="Arial"/>
                        </a:rPr>
                        <a:t>or</a:t>
                      </a:r>
                      <a:r>
                        <a:rPr sz="1100" spc="75" dirty="0">
                          <a:latin typeface="Arial"/>
                          <a:cs typeface="Arial"/>
                        </a:rPr>
                        <a:t> </a:t>
                      </a:r>
                      <a:r>
                        <a:rPr sz="1100" spc="-5" dirty="0">
                          <a:latin typeface="Arial"/>
                          <a:cs typeface="Arial"/>
                        </a:rPr>
                        <a:t>assign</a:t>
                      </a:r>
                      <a:r>
                        <a:rPr sz="1100" spc="80" dirty="0">
                          <a:latin typeface="Arial"/>
                          <a:cs typeface="Arial"/>
                        </a:rPr>
                        <a:t> </a:t>
                      </a:r>
                      <a:r>
                        <a:rPr sz="1100" spc="-5" dirty="0">
                          <a:latin typeface="Arial"/>
                          <a:cs typeface="Arial"/>
                        </a:rPr>
                        <a:t>someone</a:t>
                      </a:r>
                      <a:r>
                        <a:rPr sz="1100" spc="75" dirty="0">
                          <a:latin typeface="Arial"/>
                          <a:cs typeface="Arial"/>
                        </a:rPr>
                        <a:t> </a:t>
                      </a:r>
                      <a:r>
                        <a:rPr sz="1100" spc="-5" dirty="0">
                          <a:latin typeface="Arial"/>
                          <a:cs typeface="Arial"/>
                        </a:rPr>
                        <a:t>to</a:t>
                      </a:r>
                      <a:r>
                        <a:rPr sz="1100" spc="75" dirty="0">
                          <a:latin typeface="Arial"/>
                          <a:cs typeface="Arial"/>
                        </a:rPr>
                        <a:t> </a:t>
                      </a:r>
                      <a:r>
                        <a:rPr sz="1100" spc="-5" dirty="0">
                          <a:latin typeface="Arial"/>
                          <a:cs typeface="Arial"/>
                        </a:rPr>
                        <a:t>read</a:t>
                      </a:r>
                      <a:r>
                        <a:rPr sz="1100" spc="80" dirty="0">
                          <a:latin typeface="Arial"/>
                          <a:cs typeface="Arial"/>
                        </a:rPr>
                        <a:t> </a:t>
                      </a:r>
                      <a:r>
                        <a:rPr sz="1100" spc="-5" dirty="0">
                          <a:latin typeface="Arial"/>
                          <a:cs typeface="Arial"/>
                        </a:rPr>
                        <a:t>the</a:t>
                      </a:r>
                      <a:r>
                        <a:rPr sz="1100" spc="75" dirty="0">
                          <a:latin typeface="Arial"/>
                          <a:cs typeface="Arial"/>
                        </a:rPr>
                        <a:t> </a:t>
                      </a:r>
                      <a:r>
                        <a:rPr sz="1100" spc="-5" dirty="0">
                          <a:latin typeface="Arial"/>
                          <a:cs typeface="Arial"/>
                        </a:rPr>
                        <a:t>memory</a:t>
                      </a:r>
                      <a:r>
                        <a:rPr sz="1100" spc="105" dirty="0">
                          <a:latin typeface="Arial"/>
                          <a:cs typeface="Arial"/>
                        </a:rPr>
                        <a:t> </a:t>
                      </a:r>
                      <a:r>
                        <a:rPr sz="1100" spc="-5" dirty="0">
                          <a:latin typeface="Arial"/>
                          <a:cs typeface="Arial"/>
                        </a:rPr>
                        <a:t>verse</a:t>
                      </a:r>
                      <a:r>
                        <a:rPr sz="1100" spc="80" dirty="0">
                          <a:latin typeface="Arial"/>
                          <a:cs typeface="Arial"/>
                        </a:rPr>
                        <a:t> </a:t>
                      </a:r>
                      <a:r>
                        <a:rPr sz="1100" spc="-5" dirty="0">
                          <a:latin typeface="Arial"/>
                          <a:cs typeface="Arial"/>
                        </a:rPr>
                        <a:t>on</a:t>
                      </a:r>
                      <a:r>
                        <a:rPr sz="1100" spc="75" dirty="0">
                          <a:latin typeface="Arial"/>
                          <a:cs typeface="Arial"/>
                        </a:rPr>
                        <a:t> </a:t>
                      </a:r>
                      <a:r>
                        <a:rPr sz="1100" spc="-5" dirty="0">
                          <a:latin typeface="Arial"/>
                          <a:cs typeface="Arial"/>
                        </a:rPr>
                        <a:t>the</a:t>
                      </a:r>
                      <a:endParaRPr sz="1100">
                        <a:latin typeface="Arial"/>
                        <a:cs typeface="Arial"/>
                      </a:endParaRPr>
                    </a:p>
                    <a:p>
                      <a:pPr marL="459740">
                        <a:lnSpc>
                          <a:spcPts val="1305"/>
                        </a:lnSpc>
                      </a:pPr>
                      <a:r>
                        <a:rPr sz="1100" spc="-5" dirty="0">
                          <a:latin typeface="Arial"/>
                          <a:cs typeface="Arial"/>
                        </a:rPr>
                        <a:t>screen.</a:t>
                      </a:r>
                      <a:endParaRPr sz="1100">
                        <a:latin typeface="Arial"/>
                        <a:cs typeface="Arial"/>
                      </a:endParaRPr>
                    </a:p>
                    <a:p>
                      <a:pPr>
                        <a:lnSpc>
                          <a:spcPct val="100000"/>
                        </a:lnSpc>
                        <a:spcBef>
                          <a:spcPts val="45"/>
                        </a:spcBef>
                      </a:pPr>
                      <a:endParaRPr sz="1150">
                        <a:latin typeface="Times New Roman"/>
                        <a:cs typeface="Times New Roman"/>
                      </a:endParaRPr>
                    </a:p>
                    <a:p>
                      <a:pPr marL="459740" marR="105410" indent="-131445">
                        <a:lnSpc>
                          <a:spcPct val="102299"/>
                        </a:lnSpc>
                        <a:buChar char="•"/>
                        <a:tabLst>
                          <a:tab pos="460375" algn="l"/>
                        </a:tabLst>
                      </a:pPr>
                      <a:r>
                        <a:rPr sz="1100" spc="-5" dirty="0">
                          <a:latin typeface="Arial"/>
                          <a:cs typeface="Arial"/>
                        </a:rPr>
                        <a:t>Step 1 memory verse is: “The rich rule over the poor, and the  borrower is slave to the lender” Proverbs 22:7</a:t>
                      </a:r>
                      <a:r>
                        <a:rPr sz="1100" spc="20" dirty="0">
                          <a:latin typeface="Arial"/>
                          <a:cs typeface="Arial"/>
                        </a:rPr>
                        <a:t> </a:t>
                      </a:r>
                      <a:r>
                        <a:rPr sz="1100" spc="-10" dirty="0">
                          <a:latin typeface="Arial"/>
                          <a:cs typeface="Arial"/>
                        </a:rPr>
                        <a:t>NIV</a:t>
                      </a:r>
                      <a:endParaRPr sz="1100">
                        <a:latin typeface="Arial"/>
                        <a:cs typeface="Arial"/>
                      </a:endParaRPr>
                    </a:p>
                    <a:p>
                      <a:pPr>
                        <a:lnSpc>
                          <a:spcPct val="100000"/>
                        </a:lnSpc>
                        <a:spcBef>
                          <a:spcPts val="55"/>
                        </a:spcBef>
                        <a:buFont typeface="Arial"/>
                        <a:buChar char="•"/>
                      </a:pPr>
                      <a:endParaRPr sz="1200">
                        <a:latin typeface="Times New Roman"/>
                        <a:cs typeface="Times New Roman"/>
                      </a:endParaRPr>
                    </a:p>
                    <a:p>
                      <a:pPr marL="459740" indent="-166370">
                        <a:lnSpc>
                          <a:spcPts val="1320"/>
                        </a:lnSpc>
                        <a:buClr>
                          <a:srgbClr val="000000"/>
                        </a:buClr>
                        <a:buChar char="•"/>
                        <a:tabLst>
                          <a:tab pos="46037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9</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896872">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80"/>
                        </a:lnSpc>
                      </a:pPr>
                      <a:r>
                        <a:rPr sz="1100" spc="-5" dirty="0">
                          <a:solidFill>
                            <a:srgbClr val="F06C24"/>
                          </a:solidFill>
                          <a:latin typeface="Arial"/>
                          <a:cs typeface="Arial"/>
                        </a:rPr>
                        <a:t>Facilitator</a:t>
                      </a:r>
                      <a:endParaRPr sz="1100">
                        <a:latin typeface="Arial"/>
                        <a:cs typeface="Arial"/>
                      </a:endParaRPr>
                    </a:p>
                    <a:p>
                      <a:pPr marL="2540" marR="59055">
                        <a:lnSpc>
                          <a:spcPts val="1350"/>
                        </a:lnSpc>
                        <a:spcBef>
                          <a:spcPts val="45"/>
                        </a:spcBef>
                        <a:tabLst>
                          <a:tab pos="661035" algn="l"/>
                        </a:tabLst>
                      </a:pPr>
                      <a:r>
                        <a:rPr sz="1100" dirty="0">
                          <a:solidFill>
                            <a:srgbClr val="F06C24"/>
                          </a:solidFill>
                          <a:latin typeface="Arial"/>
                          <a:cs typeface="Arial"/>
                        </a:rPr>
                        <a:t>(Slide	+  </a:t>
                      </a:r>
                      <a:r>
                        <a:rPr sz="1100" spc="-5" dirty="0">
                          <a:solidFill>
                            <a:srgbClr val="F06C24"/>
                          </a:solidFill>
                          <a:latin typeface="Arial"/>
                          <a:cs typeface="Arial"/>
                        </a:rPr>
                        <a:t>Discussion)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39700">
                        <a:lnSpc>
                          <a:spcPct val="101800"/>
                        </a:lnSpc>
                        <a:spcBef>
                          <a:spcPts val="910"/>
                        </a:spcBef>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1155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9740" marR="81280" indent="-130810">
                        <a:lnSpc>
                          <a:spcPts val="1330"/>
                        </a:lnSpc>
                        <a:spcBef>
                          <a:spcPts val="40"/>
                        </a:spcBef>
                        <a:buChar char="•"/>
                        <a:tabLst>
                          <a:tab pos="460375" algn="l"/>
                        </a:tabLst>
                      </a:pPr>
                      <a:r>
                        <a:rPr sz="1100" spc="-5" dirty="0">
                          <a:latin typeface="Arial"/>
                          <a:cs typeface="Arial"/>
                        </a:rPr>
                        <a:t>Every step has an Uncovering the Chains segment which is  designed</a:t>
                      </a:r>
                      <a:r>
                        <a:rPr sz="1100" spc="135" dirty="0">
                          <a:latin typeface="Arial"/>
                          <a:cs typeface="Arial"/>
                        </a:rPr>
                        <a:t> </a:t>
                      </a:r>
                      <a:r>
                        <a:rPr sz="1100" spc="-5" dirty="0">
                          <a:latin typeface="Arial"/>
                          <a:cs typeface="Arial"/>
                        </a:rPr>
                        <a:t>to</a:t>
                      </a:r>
                      <a:r>
                        <a:rPr sz="1100" spc="135" dirty="0">
                          <a:latin typeface="Arial"/>
                          <a:cs typeface="Arial"/>
                        </a:rPr>
                        <a:t> </a:t>
                      </a:r>
                      <a:r>
                        <a:rPr sz="1100" spc="-5" dirty="0">
                          <a:latin typeface="Arial"/>
                          <a:cs typeface="Arial"/>
                        </a:rPr>
                        <a:t>promote</a:t>
                      </a:r>
                      <a:r>
                        <a:rPr sz="1100" spc="140" dirty="0">
                          <a:latin typeface="Arial"/>
                          <a:cs typeface="Arial"/>
                        </a:rPr>
                        <a:t> </a:t>
                      </a:r>
                      <a:r>
                        <a:rPr sz="1100" spc="-5" dirty="0">
                          <a:latin typeface="Arial"/>
                          <a:cs typeface="Arial"/>
                        </a:rPr>
                        <a:t>biblical</a:t>
                      </a:r>
                      <a:r>
                        <a:rPr sz="1100" spc="140" dirty="0">
                          <a:latin typeface="Arial"/>
                          <a:cs typeface="Arial"/>
                        </a:rPr>
                        <a:t> </a:t>
                      </a:r>
                      <a:r>
                        <a:rPr sz="1100" spc="-5" dirty="0">
                          <a:latin typeface="Arial"/>
                          <a:cs typeface="Arial"/>
                        </a:rPr>
                        <a:t>discussion</a:t>
                      </a:r>
                      <a:r>
                        <a:rPr sz="1100" spc="135" dirty="0">
                          <a:latin typeface="Arial"/>
                          <a:cs typeface="Arial"/>
                        </a:rPr>
                        <a:t> </a:t>
                      </a:r>
                      <a:r>
                        <a:rPr sz="1100" spc="-5" dirty="0">
                          <a:latin typeface="Arial"/>
                          <a:cs typeface="Arial"/>
                        </a:rPr>
                        <a:t>around</a:t>
                      </a:r>
                      <a:r>
                        <a:rPr sz="1100" spc="140" dirty="0">
                          <a:latin typeface="Arial"/>
                          <a:cs typeface="Arial"/>
                        </a:rPr>
                        <a:t> </a:t>
                      </a:r>
                      <a:r>
                        <a:rPr sz="1100" spc="-5" dirty="0">
                          <a:latin typeface="Arial"/>
                          <a:cs typeface="Arial"/>
                        </a:rPr>
                        <a:t>the</a:t>
                      </a:r>
                      <a:r>
                        <a:rPr sz="1100" spc="140" dirty="0">
                          <a:latin typeface="Arial"/>
                          <a:cs typeface="Arial"/>
                        </a:rPr>
                        <a:t> </a:t>
                      </a:r>
                      <a:r>
                        <a:rPr sz="1100" spc="-5" dirty="0">
                          <a:latin typeface="Arial"/>
                          <a:cs typeface="Arial"/>
                        </a:rPr>
                        <a:t>memory</a:t>
                      </a:r>
                      <a:endParaRPr sz="1100">
                        <a:latin typeface="Arial"/>
                        <a:cs typeface="Arial"/>
                      </a:endParaRPr>
                    </a:p>
                    <a:p>
                      <a:pPr marL="459740">
                        <a:lnSpc>
                          <a:spcPts val="1295"/>
                        </a:lnSpc>
                      </a:pPr>
                      <a:r>
                        <a:rPr sz="1100" spc="-5" dirty="0">
                          <a:latin typeface="Arial"/>
                          <a:cs typeface="Arial"/>
                        </a:rPr>
                        <a:t>verse.</a:t>
                      </a:r>
                      <a:r>
                        <a:rPr sz="1100" spc="6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course</a:t>
                      </a:r>
                      <a:r>
                        <a:rPr sz="1100" spc="65" dirty="0">
                          <a:latin typeface="Arial"/>
                          <a:cs typeface="Arial"/>
                        </a:rPr>
                        <a:t> </a:t>
                      </a:r>
                      <a:r>
                        <a:rPr sz="1100" spc="-5" dirty="0">
                          <a:latin typeface="Arial"/>
                          <a:cs typeface="Arial"/>
                        </a:rPr>
                        <a:t>will</a:t>
                      </a:r>
                      <a:r>
                        <a:rPr sz="1100" spc="60" dirty="0">
                          <a:latin typeface="Arial"/>
                          <a:cs typeface="Arial"/>
                        </a:rPr>
                        <a:t> </a:t>
                      </a:r>
                      <a:r>
                        <a:rPr sz="1100" spc="-5" dirty="0">
                          <a:latin typeface="Arial"/>
                          <a:cs typeface="Arial"/>
                        </a:rPr>
                        <a:t>display</a:t>
                      </a:r>
                      <a:r>
                        <a:rPr sz="1100" spc="7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memory</a:t>
                      </a:r>
                      <a:r>
                        <a:rPr sz="1100" spc="70" dirty="0">
                          <a:latin typeface="Arial"/>
                          <a:cs typeface="Arial"/>
                        </a:rPr>
                        <a:t> </a:t>
                      </a:r>
                      <a:r>
                        <a:rPr sz="1100" spc="-5" dirty="0">
                          <a:latin typeface="Arial"/>
                          <a:cs typeface="Arial"/>
                        </a:rPr>
                        <a:t>verse</a:t>
                      </a:r>
                      <a:r>
                        <a:rPr sz="1100" spc="65" dirty="0">
                          <a:latin typeface="Arial"/>
                          <a:cs typeface="Arial"/>
                        </a:rPr>
                        <a:t> </a:t>
                      </a:r>
                      <a:r>
                        <a:rPr sz="1100" spc="-5" dirty="0">
                          <a:latin typeface="Arial"/>
                          <a:cs typeface="Arial"/>
                        </a:rPr>
                        <a:t>with</a:t>
                      </a:r>
                      <a:r>
                        <a:rPr sz="1100" spc="60" dirty="0">
                          <a:latin typeface="Arial"/>
                          <a:cs typeface="Arial"/>
                        </a:rPr>
                        <a:t> </a:t>
                      </a:r>
                      <a:r>
                        <a:rPr sz="1100" spc="-5" dirty="0">
                          <a:latin typeface="Arial"/>
                          <a:cs typeface="Arial"/>
                        </a:rPr>
                        <a:t>a</a:t>
                      </a:r>
                      <a:endParaRPr sz="1100">
                        <a:latin typeface="Arial"/>
                        <a:cs typeface="Arial"/>
                      </a:endParaRPr>
                    </a:p>
                    <a:p>
                      <a:pPr marL="459740" marR="84455">
                        <a:lnSpc>
                          <a:spcPct val="101400"/>
                        </a:lnSpc>
                        <a:spcBef>
                          <a:spcPts val="5"/>
                        </a:spcBef>
                      </a:pPr>
                      <a:r>
                        <a:rPr sz="1100" spc="-5" dirty="0">
                          <a:latin typeface="Arial"/>
                          <a:cs typeface="Arial"/>
                        </a:rPr>
                        <a:t>question about why the author of the bible verse said it and if  it remains true in their lives</a:t>
                      </a:r>
                      <a:r>
                        <a:rPr sz="1100" spc="25" dirty="0">
                          <a:latin typeface="Arial"/>
                          <a:cs typeface="Arial"/>
                        </a:rPr>
                        <a:t> </a:t>
                      </a:r>
                      <a:r>
                        <a:rPr sz="1100" spc="-5" dirty="0">
                          <a:latin typeface="Arial"/>
                          <a:cs typeface="Arial"/>
                        </a:rPr>
                        <a:t>today.</a:t>
                      </a:r>
                      <a:endParaRPr sz="1100">
                        <a:latin typeface="Arial"/>
                        <a:cs typeface="Arial"/>
                      </a:endParaRPr>
                    </a:p>
                    <a:p>
                      <a:pPr>
                        <a:lnSpc>
                          <a:spcPct val="100000"/>
                        </a:lnSpc>
                        <a:spcBef>
                          <a:spcPts val="50"/>
                        </a:spcBef>
                      </a:pPr>
                      <a:endParaRPr sz="1200">
                        <a:latin typeface="Times New Roman"/>
                        <a:cs typeface="Times New Roman"/>
                      </a:endParaRPr>
                    </a:p>
                    <a:p>
                      <a:pPr marL="459740" marR="616585" indent="-130810" algn="just">
                        <a:lnSpc>
                          <a:spcPct val="100000"/>
                        </a:lnSpc>
                        <a:spcBef>
                          <a:spcPts val="5"/>
                        </a:spcBef>
                        <a:buChar char="•"/>
                        <a:tabLst>
                          <a:tab pos="460375" algn="l"/>
                        </a:tabLst>
                      </a:pPr>
                      <a:r>
                        <a:rPr sz="1100" spc="-5" dirty="0">
                          <a:latin typeface="Arial"/>
                          <a:cs typeface="Arial"/>
                        </a:rPr>
                        <a:t>Step 1 memory verse: “The rich rule over the poor,  and</a:t>
                      </a:r>
                      <a:r>
                        <a:rPr sz="1100" spc="-60" dirty="0">
                          <a:latin typeface="Arial"/>
                          <a:cs typeface="Arial"/>
                        </a:rPr>
                        <a:t> </a:t>
                      </a:r>
                      <a:r>
                        <a:rPr sz="1100" spc="-5" dirty="0">
                          <a:latin typeface="Arial"/>
                          <a:cs typeface="Arial"/>
                        </a:rPr>
                        <a:t>the</a:t>
                      </a:r>
                      <a:r>
                        <a:rPr sz="1100" spc="-60" dirty="0">
                          <a:latin typeface="Arial"/>
                          <a:cs typeface="Arial"/>
                        </a:rPr>
                        <a:t> </a:t>
                      </a:r>
                      <a:r>
                        <a:rPr sz="1100" spc="-10" dirty="0">
                          <a:latin typeface="Arial"/>
                          <a:cs typeface="Arial"/>
                        </a:rPr>
                        <a:t>borrower</a:t>
                      </a:r>
                      <a:r>
                        <a:rPr sz="1100" spc="-55" dirty="0">
                          <a:latin typeface="Arial"/>
                          <a:cs typeface="Arial"/>
                        </a:rPr>
                        <a:t> </a:t>
                      </a:r>
                      <a:r>
                        <a:rPr sz="1100" spc="-5" dirty="0">
                          <a:latin typeface="Arial"/>
                          <a:cs typeface="Arial"/>
                        </a:rPr>
                        <a:t>is</a:t>
                      </a:r>
                      <a:r>
                        <a:rPr sz="1100" spc="-60" dirty="0">
                          <a:latin typeface="Arial"/>
                          <a:cs typeface="Arial"/>
                        </a:rPr>
                        <a:t> </a:t>
                      </a:r>
                      <a:r>
                        <a:rPr sz="1100" spc="-5" dirty="0">
                          <a:latin typeface="Arial"/>
                          <a:cs typeface="Arial"/>
                        </a:rPr>
                        <a:t>slave</a:t>
                      </a:r>
                      <a:r>
                        <a:rPr sz="1100" spc="-60" dirty="0">
                          <a:latin typeface="Arial"/>
                          <a:cs typeface="Arial"/>
                        </a:rPr>
                        <a:t> </a:t>
                      </a:r>
                      <a:r>
                        <a:rPr sz="1100" spc="-5" dirty="0">
                          <a:latin typeface="Arial"/>
                          <a:cs typeface="Arial"/>
                        </a:rPr>
                        <a:t>to</a:t>
                      </a:r>
                      <a:r>
                        <a:rPr sz="1100" spc="-60"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lender”</a:t>
                      </a:r>
                      <a:r>
                        <a:rPr sz="1100" spc="-65" dirty="0">
                          <a:latin typeface="Arial"/>
                          <a:cs typeface="Arial"/>
                        </a:rPr>
                        <a:t> </a:t>
                      </a:r>
                      <a:r>
                        <a:rPr sz="1100" spc="-5" dirty="0">
                          <a:latin typeface="Arial"/>
                          <a:cs typeface="Arial"/>
                        </a:rPr>
                        <a:t>Proverbs</a:t>
                      </a:r>
                      <a:r>
                        <a:rPr sz="1100" spc="-60" dirty="0">
                          <a:latin typeface="Arial"/>
                          <a:cs typeface="Arial"/>
                        </a:rPr>
                        <a:t> </a:t>
                      </a:r>
                      <a:r>
                        <a:rPr sz="1100" spc="-5" dirty="0">
                          <a:latin typeface="Arial"/>
                          <a:cs typeface="Arial"/>
                        </a:rPr>
                        <a:t>22:7  NIV</a:t>
                      </a:r>
                      <a:endParaRPr sz="1100">
                        <a:latin typeface="Arial"/>
                        <a:cs typeface="Arial"/>
                      </a:endParaRPr>
                    </a:p>
                    <a:p>
                      <a:pPr>
                        <a:lnSpc>
                          <a:spcPct val="100000"/>
                        </a:lnSpc>
                        <a:buFont typeface="Arial"/>
                        <a:buChar char="•"/>
                      </a:pPr>
                      <a:endParaRPr sz="1250">
                        <a:latin typeface="Times New Roman"/>
                        <a:cs typeface="Times New Roman"/>
                      </a:endParaRPr>
                    </a:p>
                    <a:p>
                      <a:pPr marL="459740" indent="-169545">
                        <a:lnSpc>
                          <a:spcPct val="100000"/>
                        </a:lnSpc>
                        <a:spcBef>
                          <a:spcPts val="5"/>
                        </a:spcBef>
                        <a:buClr>
                          <a:srgbClr val="000000"/>
                        </a:buClr>
                        <a:buChar char="•"/>
                        <a:tabLst>
                          <a:tab pos="460375" algn="l"/>
                        </a:tabLst>
                      </a:pPr>
                      <a:r>
                        <a:rPr sz="1100" spc="-5" dirty="0">
                          <a:solidFill>
                            <a:srgbClr val="F06C24"/>
                          </a:solidFill>
                          <a:latin typeface="Arial"/>
                          <a:cs typeface="Arial"/>
                        </a:rPr>
                        <a:t>Workbook page</a:t>
                      </a:r>
                      <a:r>
                        <a:rPr sz="1100" dirty="0">
                          <a:solidFill>
                            <a:srgbClr val="F06C24"/>
                          </a:solidFill>
                          <a:latin typeface="Arial"/>
                          <a:cs typeface="Arial"/>
                        </a:rPr>
                        <a:t> 9-10</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12</a:t>
            </a:r>
          </a:p>
        </p:txBody>
      </p:sp>
      <p:graphicFrame>
        <p:nvGraphicFramePr>
          <p:cNvPr id="2" name="object 2"/>
          <p:cNvGraphicFramePr>
            <a:graphicFrameLocks noGrp="1"/>
          </p:cNvGraphicFramePr>
          <p:nvPr/>
        </p:nvGraphicFramePr>
        <p:xfrm>
          <a:off x="625601" y="914400"/>
          <a:ext cx="6402070" cy="7713469"/>
        </p:xfrm>
        <a:graphic>
          <a:graphicData uri="http://schemas.openxmlformats.org/drawingml/2006/table">
            <a:tbl>
              <a:tblPr firstRow="1" bandRow="1">
                <a:tableStyleId>{2D5ABB26-0587-4C30-8999-92F81FD0307C}</a:tableStyleId>
              </a:tblPr>
              <a:tblGrid>
                <a:gridCol w="395605">
                  <a:extLst>
                    <a:ext uri="{9D8B030D-6E8A-4147-A177-3AD203B41FA5}">
                      <a16:colId xmlns:a16="http://schemas.microsoft.com/office/drawing/2014/main" val="20000"/>
                    </a:ext>
                  </a:extLst>
                </a:gridCol>
                <a:gridCol w="80518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344035">
                  <a:extLst>
                    <a:ext uri="{9D8B030D-6E8A-4147-A177-3AD203B41FA5}">
                      <a16:colId xmlns:a16="http://schemas.microsoft.com/office/drawing/2014/main" val="20003"/>
                    </a:ext>
                  </a:extLst>
                </a:gridCol>
              </a:tblGrid>
              <a:tr h="416051">
                <a:tc gridSpan="4">
                  <a:txBody>
                    <a:bodyPr/>
                    <a:lstStyle/>
                    <a:p>
                      <a:pPr marL="459740">
                        <a:lnSpc>
                          <a:spcPct val="100000"/>
                        </a:lnSpc>
                        <a:spcBef>
                          <a:spcPts val="240"/>
                        </a:spcBef>
                      </a:pPr>
                      <a:r>
                        <a:rPr sz="1200" b="1" spc="-5" dirty="0">
                          <a:solidFill>
                            <a:srgbClr val="FFFFFF"/>
                          </a:solidFill>
                          <a:latin typeface="Arial"/>
                          <a:cs typeface="Arial"/>
                        </a:rPr>
                        <a:t>LEVEL 1: </a:t>
                      </a:r>
                      <a:r>
                        <a:rPr sz="1200" b="1" dirty="0">
                          <a:solidFill>
                            <a:srgbClr val="FFFFFF"/>
                          </a:solidFill>
                          <a:latin typeface="Arial"/>
                          <a:cs typeface="Arial"/>
                        </a:rPr>
                        <a:t>GET</a:t>
                      </a:r>
                      <a:r>
                        <a:rPr sz="1200" b="1" spc="5" dirty="0">
                          <a:solidFill>
                            <a:srgbClr val="FFFFFF"/>
                          </a:solidFill>
                          <a:latin typeface="Arial"/>
                          <a:cs typeface="Arial"/>
                        </a:rPr>
                        <a:t> </a:t>
                      </a:r>
                      <a:r>
                        <a:rPr sz="1200" b="1" spc="-5" dirty="0">
                          <a:solidFill>
                            <a:srgbClr val="FFFFFF"/>
                          </a:solidFill>
                          <a:latin typeface="Arial"/>
                          <a:cs typeface="Arial"/>
                        </a:rPr>
                        <a:t>STARTED</a:t>
                      </a:r>
                      <a:endParaRPr sz="1200">
                        <a:latin typeface="Arial"/>
                        <a:cs typeface="Arial"/>
                      </a:endParaRPr>
                    </a:p>
                    <a:p>
                      <a:pPr marL="459740">
                        <a:lnSpc>
                          <a:spcPts val="1260"/>
                        </a:lnSpc>
                        <a:spcBef>
                          <a:spcPts val="235"/>
                        </a:spcBef>
                      </a:pPr>
                      <a:r>
                        <a:rPr sz="1100" b="1" spc="-5" dirty="0">
                          <a:solidFill>
                            <a:srgbClr val="FFFFFF"/>
                          </a:solidFill>
                          <a:latin typeface="Arial"/>
                          <a:cs typeface="Arial"/>
                        </a:rPr>
                        <a:t>Step 1: Admit the</a:t>
                      </a:r>
                      <a:r>
                        <a:rPr sz="1100" b="1" spc="5" dirty="0">
                          <a:solidFill>
                            <a:srgbClr val="FFFFFF"/>
                          </a:solidFill>
                          <a:latin typeface="Arial"/>
                          <a:cs typeface="Arial"/>
                        </a:rPr>
                        <a:t> </a:t>
                      </a:r>
                      <a:r>
                        <a:rPr sz="1100" b="1" spc="-5" dirty="0">
                          <a:solidFill>
                            <a:srgbClr val="FFFFFF"/>
                          </a:solidFill>
                          <a:latin typeface="Arial"/>
                          <a:cs typeface="Arial"/>
                        </a:rPr>
                        <a:t>Problem</a:t>
                      </a:r>
                      <a:endParaRPr sz="11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169411">
                <a:tc>
                  <a:txBody>
                    <a:bodyPr/>
                    <a:lstStyle/>
                    <a:p>
                      <a:pPr>
                        <a:lnSpc>
                          <a:spcPct val="100000"/>
                        </a:lnSpc>
                        <a:spcBef>
                          <a:spcPts val="50"/>
                        </a:spcBef>
                      </a:pPr>
                      <a:endParaRPr sz="1100">
                        <a:latin typeface="Times New Roman"/>
                        <a:cs typeface="Times New Roman"/>
                      </a:endParaRPr>
                    </a:p>
                    <a:p>
                      <a:pPr marL="12700">
                        <a:lnSpc>
                          <a:spcPct val="100000"/>
                        </a:lnSpc>
                      </a:pPr>
                      <a:r>
                        <a:rPr sz="1100" dirty="0">
                          <a:latin typeface="Arial"/>
                          <a:cs typeface="Arial"/>
                        </a:rPr>
                        <a:t>5</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ts val="1290"/>
                        </a:lnSpc>
                      </a:pPr>
                      <a:r>
                        <a:rPr sz="1100" spc="-5" dirty="0">
                          <a:solidFill>
                            <a:srgbClr val="F06C24"/>
                          </a:solidFill>
                          <a:latin typeface="Arial"/>
                          <a:cs typeface="Arial"/>
                        </a:rPr>
                        <a:t>Facilitator</a:t>
                      </a:r>
                      <a:endParaRPr sz="1100">
                        <a:latin typeface="Arial"/>
                        <a:cs typeface="Arial"/>
                      </a:endParaRPr>
                    </a:p>
                    <a:p>
                      <a:pPr marL="70485" marR="321310" indent="-72390">
                        <a:lnSpc>
                          <a:spcPts val="1350"/>
                        </a:lnSpc>
                        <a:spcBef>
                          <a:spcPts val="50"/>
                        </a:spcBef>
                      </a:pPr>
                      <a:r>
                        <a:rPr sz="1100" spc="-5" dirty="0">
                          <a:solidFill>
                            <a:srgbClr val="F06C24"/>
                          </a:solidFill>
                          <a:latin typeface="Arial"/>
                          <a:cs typeface="Arial"/>
                        </a:rPr>
                        <a:t>(Slide</a:t>
                      </a:r>
                      <a:r>
                        <a:rPr sz="1100" spc="-70" dirty="0">
                          <a:solidFill>
                            <a:srgbClr val="F06C24"/>
                          </a:solidFill>
                          <a:latin typeface="Arial"/>
                          <a:cs typeface="Arial"/>
                        </a:rPr>
                        <a:t> </a:t>
                      </a:r>
                      <a:r>
                        <a:rPr sz="1100" spc="-5" dirty="0">
                          <a:solidFill>
                            <a:srgbClr val="F06C24"/>
                          </a:solidFill>
                          <a:latin typeface="Arial"/>
                          <a:cs typeface="Arial"/>
                        </a:rPr>
                        <a:t>+  </a:t>
                      </a:r>
                      <a:r>
                        <a:rPr sz="1100" dirty="0">
                          <a:solidFill>
                            <a:srgbClr val="F06C24"/>
                          </a:solidFill>
                          <a:latin typeface="Arial"/>
                          <a:cs typeface="Arial"/>
                        </a:rPr>
                        <a:t>Clas</a:t>
                      </a:r>
                      <a:r>
                        <a:rPr sz="1100" spc="5" dirty="0">
                          <a:solidFill>
                            <a:srgbClr val="F06C24"/>
                          </a:solidFill>
                          <a:latin typeface="Arial"/>
                          <a:cs typeface="Arial"/>
                        </a:rPr>
                        <a:t>s</a:t>
                      </a:r>
                      <a:r>
                        <a:rPr sz="1100" dirty="0">
                          <a:solidFill>
                            <a:srgbClr val="F06C24"/>
                          </a:solidFill>
                          <a:latin typeface="Arial"/>
                          <a:cs typeface="Arial"/>
                        </a:rPr>
                        <a:t>)</a:t>
                      </a:r>
                      <a:endParaRPr sz="1100">
                        <a:latin typeface="Arial"/>
                        <a:cs typeface="Arial"/>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R="410209">
                        <a:lnSpc>
                          <a:spcPct val="100000"/>
                        </a:lnSpc>
                        <a:spcBef>
                          <a:spcPts val="1030"/>
                        </a:spcBef>
                      </a:pPr>
                      <a:r>
                        <a:rPr sz="1100" dirty="0">
                          <a:solidFill>
                            <a:srgbClr val="F06C24"/>
                          </a:solidFill>
                          <a:latin typeface="Arial"/>
                          <a:cs typeface="Arial"/>
                        </a:rPr>
                        <a:t>Action  </a:t>
                      </a:r>
                      <a:r>
                        <a:rPr sz="1100" spc="-5" dirty="0">
                          <a:solidFill>
                            <a:srgbClr val="F06C24"/>
                          </a:solidFill>
                          <a:latin typeface="Arial"/>
                          <a:cs typeface="Arial"/>
                        </a:rPr>
                        <a:t>Items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66675" marR="68580">
                        <a:lnSpc>
                          <a:spcPct val="102299"/>
                        </a:lnSpc>
                        <a:spcBef>
                          <a:spcPts val="610"/>
                        </a:spcBef>
                        <a:tabLst>
                          <a:tab pos="547370" algn="l"/>
                        </a:tabLst>
                      </a:pPr>
                      <a:r>
                        <a:rPr sz="1100" dirty="0">
                          <a:solidFill>
                            <a:srgbClr val="F06C24"/>
                          </a:solidFill>
                          <a:latin typeface="Arial"/>
                          <a:cs typeface="Arial"/>
                        </a:rPr>
                        <a:t>Pre	and  </a:t>
                      </a:r>
                      <a:r>
                        <a:rPr sz="1100" spc="-5" dirty="0">
                          <a:solidFill>
                            <a:srgbClr val="F06C24"/>
                          </a:solidFill>
                          <a:latin typeface="Arial"/>
                          <a:cs typeface="Arial"/>
                        </a:rPr>
                        <a:t>Post</a:t>
                      </a:r>
                      <a:r>
                        <a:rPr sz="1100" spc="-70" dirty="0">
                          <a:solidFill>
                            <a:srgbClr val="F06C24"/>
                          </a:solidFill>
                          <a:latin typeface="Arial"/>
                          <a:cs typeface="Arial"/>
                        </a:rPr>
                        <a:t> </a:t>
                      </a:r>
                      <a:r>
                        <a:rPr sz="1100" spc="-5" dirty="0">
                          <a:solidFill>
                            <a:srgbClr val="F06C24"/>
                          </a:solidFill>
                          <a:latin typeface="Arial"/>
                          <a:cs typeface="Arial"/>
                        </a:rPr>
                        <a:t>Check</a:t>
                      </a:r>
                      <a:endParaRPr sz="1100">
                        <a:latin typeface="Arial"/>
                        <a:cs typeface="Arial"/>
                      </a:endParaRPr>
                    </a:p>
                  </a:txBody>
                  <a:tcPr marL="0" marR="0" marT="7747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459740" marR="139700" indent="-228600" algn="just">
                        <a:lnSpc>
                          <a:spcPct val="102200"/>
                        </a:lnSpc>
                        <a:spcBef>
                          <a:spcPts val="40"/>
                        </a:spcBef>
                        <a:buFont typeface="Symbol"/>
                        <a:buChar char=""/>
                        <a:tabLst>
                          <a:tab pos="460375" algn="l"/>
                        </a:tabLst>
                      </a:pPr>
                      <a:r>
                        <a:rPr sz="1100" spc="-5" dirty="0">
                          <a:latin typeface="Arial"/>
                          <a:cs typeface="Arial"/>
                        </a:rPr>
                        <a:t>re and Post Check are one of the most important and  enlightening exercises because participants anonymously  complete</a:t>
                      </a:r>
                      <a:r>
                        <a:rPr sz="1100" spc="-45" dirty="0">
                          <a:latin typeface="Arial"/>
                          <a:cs typeface="Arial"/>
                        </a:rPr>
                        <a:t> </a:t>
                      </a:r>
                      <a:r>
                        <a:rPr sz="1100" spc="-5" dirty="0">
                          <a:latin typeface="Arial"/>
                          <a:cs typeface="Arial"/>
                        </a:rPr>
                        <a:t>a</a:t>
                      </a:r>
                      <a:r>
                        <a:rPr sz="1100" spc="-40" dirty="0">
                          <a:latin typeface="Arial"/>
                          <a:cs typeface="Arial"/>
                        </a:rPr>
                        <a:t> </a:t>
                      </a:r>
                      <a:r>
                        <a:rPr sz="1100" spc="-5" dirty="0">
                          <a:latin typeface="Arial"/>
                          <a:cs typeface="Arial"/>
                        </a:rPr>
                        <a:t>short</a:t>
                      </a:r>
                      <a:r>
                        <a:rPr sz="1100" spc="-35" dirty="0">
                          <a:latin typeface="Arial"/>
                          <a:cs typeface="Arial"/>
                        </a:rPr>
                        <a:t> </a:t>
                      </a:r>
                      <a:r>
                        <a:rPr sz="1100" spc="-5" dirty="0">
                          <a:latin typeface="Arial"/>
                          <a:cs typeface="Arial"/>
                        </a:rPr>
                        <a:t>survey</a:t>
                      </a:r>
                      <a:r>
                        <a:rPr sz="1100" spc="-35" dirty="0">
                          <a:latin typeface="Arial"/>
                          <a:cs typeface="Arial"/>
                        </a:rPr>
                        <a:t> </a:t>
                      </a:r>
                      <a:r>
                        <a:rPr sz="1100" spc="-10" dirty="0">
                          <a:latin typeface="Arial"/>
                          <a:cs typeface="Arial"/>
                        </a:rPr>
                        <a:t>to</a:t>
                      </a:r>
                      <a:r>
                        <a:rPr sz="1100" spc="-40" dirty="0">
                          <a:latin typeface="Arial"/>
                          <a:cs typeface="Arial"/>
                        </a:rPr>
                        <a:t> </a:t>
                      </a:r>
                      <a:r>
                        <a:rPr sz="1100" spc="-5" dirty="0">
                          <a:latin typeface="Arial"/>
                          <a:cs typeface="Arial"/>
                        </a:rPr>
                        <a:t>determine</a:t>
                      </a:r>
                      <a:r>
                        <a:rPr sz="1100" spc="-35" dirty="0">
                          <a:latin typeface="Arial"/>
                          <a:cs typeface="Arial"/>
                        </a:rPr>
                        <a:t> </a:t>
                      </a:r>
                      <a:r>
                        <a:rPr sz="1100" spc="-5" dirty="0">
                          <a:latin typeface="Arial"/>
                          <a:cs typeface="Arial"/>
                        </a:rPr>
                        <a:t>where</a:t>
                      </a:r>
                      <a:r>
                        <a:rPr sz="1100" spc="-35" dirty="0">
                          <a:latin typeface="Arial"/>
                          <a:cs typeface="Arial"/>
                        </a:rPr>
                        <a:t> </a:t>
                      </a:r>
                      <a:r>
                        <a:rPr sz="1100" spc="-5" dirty="0">
                          <a:latin typeface="Arial"/>
                          <a:cs typeface="Arial"/>
                        </a:rPr>
                        <a:t>they</a:t>
                      </a:r>
                      <a:r>
                        <a:rPr sz="1100" spc="-35" dirty="0">
                          <a:latin typeface="Arial"/>
                          <a:cs typeface="Arial"/>
                        </a:rPr>
                        <a:t> </a:t>
                      </a:r>
                      <a:r>
                        <a:rPr sz="1100" spc="-5" dirty="0">
                          <a:latin typeface="Arial"/>
                          <a:cs typeface="Arial"/>
                        </a:rPr>
                        <a:t>are</a:t>
                      </a:r>
                      <a:r>
                        <a:rPr sz="1100" spc="-40" dirty="0">
                          <a:latin typeface="Arial"/>
                          <a:cs typeface="Arial"/>
                        </a:rPr>
                        <a:t> </a:t>
                      </a:r>
                      <a:r>
                        <a:rPr sz="1100" spc="-5" dirty="0">
                          <a:latin typeface="Arial"/>
                          <a:cs typeface="Arial"/>
                        </a:rPr>
                        <a:t>in</a:t>
                      </a:r>
                      <a:r>
                        <a:rPr sz="1100" spc="-45" dirty="0">
                          <a:latin typeface="Arial"/>
                          <a:cs typeface="Arial"/>
                        </a:rPr>
                        <a:t> </a:t>
                      </a:r>
                      <a:r>
                        <a:rPr sz="1100" spc="-5" dirty="0">
                          <a:latin typeface="Arial"/>
                          <a:cs typeface="Arial"/>
                        </a:rPr>
                        <a:t>terms  of their financial overview. The same assessment will be  taken at the end of the course and participants can see how  the strategies within the course helped them in areas they  were not strong in at the</a:t>
                      </a:r>
                      <a:r>
                        <a:rPr sz="1100" spc="5" dirty="0">
                          <a:latin typeface="Arial"/>
                          <a:cs typeface="Arial"/>
                        </a:rPr>
                        <a:t> </a:t>
                      </a:r>
                      <a:r>
                        <a:rPr sz="1100" spc="-5" dirty="0">
                          <a:latin typeface="Arial"/>
                          <a:cs typeface="Arial"/>
                        </a:rPr>
                        <a:t>beginning.</a:t>
                      </a:r>
                      <a:endParaRPr sz="1100">
                        <a:latin typeface="Arial"/>
                        <a:cs typeface="Arial"/>
                      </a:endParaRPr>
                    </a:p>
                    <a:p>
                      <a:pPr>
                        <a:lnSpc>
                          <a:spcPct val="100000"/>
                        </a:lnSpc>
                        <a:spcBef>
                          <a:spcPts val="50"/>
                        </a:spcBef>
                        <a:buFont typeface="Symbol"/>
                        <a:buChar char=""/>
                      </a:pPr>
                      <a:endParaRPr sz="1250">
                        <a:latin typeface="Times New Roman"/>
                        <a:cs typeface="Times New Roman"/>
                      </a:endParaRPr>
                    </a:p>
                    <a:p>
                      <a:pPr marL="459740" indent="-229235" algn="just">
                        <a:lnSpc>
                          <a:spcPct val="100000"/>
                        </a:lnSpc>
                        <a:buFont typeface="Symbol"/>
                        <a:buChar char=""/>
                        <a:tabLst>
                          <a:tab pos="460375" algn="l"/>
                        </a:tabLst>
                      </a:pPr>
                      <a:r>
                        <a:rPr sz="1100" spc="-5" dirty="0">
                          <a:latin typeface="Arial"/>
                          <a:cs typeface="Arial"/>
                        </a:rPr>
                        <a:t>Instruct class to take Pulse</a:t>
                      </a:r>
                      <a:r>
                        <a:rPr sz="1100" spc="5" dirty="0">
                          <a:latin typeface="Arial"/>
                          <a:cs typeface="Arial"/>
                        </a:rPr>
                        <a:t> </a:t>
                      </a:r>
                      <a:r>
                        <a:rPr sz="1100" spc="-5" dirty="0">
                          <a:latin typeface="Arial"/>
                          <a:cs typeface="Arial"/>
                        </a:rPr>
                        <a:t>Check</a:t>
                      </a:r>
                      <a:endParaRPr sz="1100">
                        <a:latin typeface="Arial"/>
                        <a:cs typeface="Arial"/>
                      </a:endParaRPr>
                    </a:p>
                    <a:p>
                      <a:pPr marL="459740" marR="66040" indent="-228600" algn="just">
                        <a:lnSpc>
                          <a:spcPct val="100000"/>
                        </a:lnSpc>
                        <a:spcBef>
                          <a:spcPts val="155"/>
                        </a:spcBef>
                        <a:buFont typeface="Symbol"/>
                        <a:buChar char=""/>
                        <a:tabLst>
                          <a:tab pos="460375" algn="l"/>
                        </a:tabLst>
                      </a:pPr>
                      <a:r>
                        <a:rPr sz="1100" spc="-5" dirty="0">
                          <a:latin typeface="Arial"/>
                          <a:cs typeface="Arial"/>
                        </a:rPr>
                        <a:t>Explain</a:t>
                      </a:r>
                      <a:r>
                        <a:rPr sz="1100" spc="-40" dirty="0">
                          <a:latin typeface="Arial"/>
                          <a:cs typeface="Arial"/>
                        </a:rPr>
                        <a:t> </a:t>
                      </a:r>
                      <a:r>
                        <a:rPr sz="1100" spc="-5" dirty="0">
                          <a:latin typeface="Arial"/>
                          <a:cs typeface="Arial"/>
                        </a:rPr>
                        <a:t>–</a:t>
                      </a:r>
                      <a:r>
                        <a:rPr sz="1100" spc="-45" dirty="0">
                          <a:latin typeface="Arial"/>
                          <a:cs typeface="Arial"/>
                        </a:rPr>
                        <a:t> </a:t>
                      </a:r>
                      <a:r>
                        <a:rPr sz="1100" spc="-5" dirty="0">
                          <a:latin typeface="Arial"/>
                          <a:cs typeface="Arial"/>
                        </a:rPr>
                        <a:t>this</a:t>
                      </a:r>
                      <a:r>
                        <a:rPr sz="1100" spc="-40" dirty="0">
                          <a:latin typeface="Arial"/>
                          <a:cs typeface="Arial"/>
                        </a:rPr>
                        <a:t> </a:t>
                      </a:r>
                      <a:r>
                        <a:rPr sz="1100" spc="-5" dirty="0">
                          <a:latin typeface="Arial"/>
                          <a:cs typeface="Arial"/>
                        </a:rPr>
                        <a:t>is</a:t>
                      </a:r>
                      <a:r>
                        <a:rPr sz="1100" spc="-40" dirty="0">
                          <a:latin typeface="Arial"/>
                          <a:cs typeface="Arial"/>
                        </a:rPr>
                        <a:t> </a:t>
                      </a:r>
                      <a:r>
                        <a:rPr sz="1100" spc="-5" dirty="0">
                          <a:latin typeface="Arial"/>
                          <a:cs typeface="Arial"/>
                        </a:rPr>
                        <a:t>an</a:t>
                      </a:r>
                      <a:r>
                        <a:rPr sz="1100" spc="-50" dirty="0">
                          <a:latin typeface="Arial"/>
                          <a:cs typeface="Arial"/>
                        </a:rPr>
                        <a:t> </a:t>
                      </a:r>
                      <a:r>
                        <a:rPr sz="1100" spc="-5" dirty="0">
                          <a:latin typeface="Arial"/>
                          <a:cs typeface="Arial"/>
                        </a:rPr>
                        <a:t>anonymous</a:t>
                      </a:r>
                      <a:r>
                        <a:rPr sz="1100" spc="-35" dirty="0">
                          <a:latin typeface="Arial"/>
                          <a:cs typeface="Arial"/>
                        </a:rPr>
                        <a:t> </a:t>
                      </a:r>
                      <a:r>
                        <a:rPr sz="1100" spc="-5" dirty="0">
                          <a:latin typeface="Arial"/>
                          <a:cs typeface="Arial"/>
                        </a:rPr>
                        <a:t>survey</a:t>
                      </a:r>
                      <a:r>
                        <a:rPr sz="1100" spc="-40" dirty="0">
                          <a:latin typeface="Arial"/>
                          <a:cs typeface="Arial"/>
                        </a:rPr>
                        <a:t> </a:t>
                      </a:r>
                      <a:r>
                        <a:rPr sz="1100" spc="-5" dirty="0">
                          <a:latin typeface="Arial"/>
                          <a:cs typeface="Arial"/>
                        </a:rPr>
                        <a:t>to</a:t>
                      </a:r>
                      <a:r>
                        <a:rPr sz="1100" spc="-45" dirty="0">
                          <a:latin typeface="Arial"/>
                          <a:cs typeface="Arial"/>
                        </a:rPr>
                        <a:t> </a:t>
                      </a:r>
                      <a:r>
                        <a:rPr sz="1100" spc="-5" dirty="0">
                          <a:latin typeface="Arial"/>
                          <a:cs typeface="Arial"/>
                        </a:rPr>
                        <a:t>determine</a:t>
                      </a:r>
                      <a:r>
                        <a:rPr sz="1100" spc="-40" dirty="0">
                          <a:latin typeface="Arial"/>
                          <a:cs typeface="Arial"/>
                        </a:rPr>
                        <a:t> </a:t>
                      </a:r>
                      <a:r>
                        <a:rPr sz="1100" spc="-5" dirty="0">
                          <a:latin typeface="Arial"/>
                          <a:cs typeface="Arial"/>
                        </a:rPr>
                        <a:t>where</a:t>
                      </a:r>
                      <a:r>
                        <a:rPr sz="1100" spc="-35" dirty="0">
                          <a:latin typeface="Arial"/>
                          <a:cs typeface="Arial"/>
                        </a:rPr>
                        <a:t> </a:t>
                      </a:r>
                      <a:r>
                        <a:rPr sz="1100" spc="-5" dirty="0">
                          <a:latin typeface="Arial"/>
                          <a:cs typeface="Arial"/>
                        </a:rPr>
                        <a:t>you  are in terms of your financial</a:t>
                      </a:r>
                      <a:r>
                        <a:rPr sz="1100" spc="20" dirty="0">
                          <a:latin typeface="Arial"/>
                          <a:cs typeface="Arial"/>
                        </a:rPr>
                        <a:t> </a:t>
                      </a:r>
                      <a:r>
                        <a:rPr sz="1100" spc="-5" dirty="0">
                          <a:latin typeface="Arial"/>
                          <a:cs typeface="Arial"/>
                        </a:rPr>
                        <a:t>overview.</a:t>
                      </a:r>
                      <a:endParaRPr sz="1100">
                        <a:latin typeface="Arial"/>
                        <a:cs typeface="Arial"/>
                      </a:endParaRPr>
                    </a:p>
                    <a:p>
                      <a:pPr marL="459740" marR="229870" indent="-228600" algn="just">
                        <a:lnSpc>
                          <a:spcPct val="102299"/>
                        </a:lnSpc>
                        <a:spcBef>
                          <a:spcPts val="135"/>
                        </a:spcBef>
                        <a:buFont typeface="Symbol"/>
                        <a:buChar char=""/>
                        <a:tabLst>
                          <a:tab pos="460375" algn="l"/>
                        </a:tabLst>
                      </a:pPr>
                      <a:r>
                        <a:rPr sz="1100" spc="-5" dirty="0">
                          <a:latin typeface="Arial"/>
                          <a:cs typeface="Arial"/>
                        </a:rPr>
                        <a:t>The goal is </a:t>
                      </a:r>
                      <a:r>
                        <a:rPr sz="1100" spc="-10" dirty="0">
                          <a:latin typeface="Arial"/>
                          <a:cs typeface="Arial"/>
                        </a:rPr>
                        <a:t>to </a:t>
                      </a:r>
                      <a:r>
                        <a:rPr sz="1100" spc="-5" dirty="0">
                          <a:latin typeface="Arial"/>
                          <a:cs typeface="Arial"/>
                        </a:rPr>
                        <a:t>take the same assessment at the close of</a:t>
                      </a:r>
                      <a:r>
                        <a:rPr sz="1100" spc="-145" dirty="0">
                          <a:latin typeface="Arial"/>
                          <a:cs typeface="Arial"/>
                        </a:rPr>
                        <a:t> </a:t>
                      </a:r>
                      <a:r>
                        <a:rPr sz="1100" spc="-5" dirty="0">
                          <a:latin typeface="Arial"/>
                          <a:cs typeface="Arial"/>
                        </a:rPr>
                        <a:t>the  course and compare results.</a:t>
                      </a:r>
                      <a:endParaRPr sz="1100">
                        <a:latin typeface="Arial"/>
                        <a:cs typeface="Arial"/>
                      </a:endParaRPr>
                    </a:p>
                    <a:p>
                      <a:pPr marL="459740" marR="130810" indent="-228600" algn="just">
                        <a:lnSpc>
                          <a:spcPct val="102000"/>
                        </a:lnSpc>
                        <a:spcBef>
                          <a:spcPts val="120"/>
                        </a:spcBef>
                        <a:buFont typeface="Symbol"/>
                        <a:buChar char=""/>
                        <a:tabLst>
                          <a:tab pos="460375" algn="l"/>
                        </a:tabLst>
                      </a:pPr>
                      <a:r>
                        <a:rPr sz="1100" spc="-5" dirty="0">
                          <a:latin typeface="Arial"/>
                          <a:cs typeface="Arial"/>
                        </a:rPr>
                        <a:t>It is our prayer you will be better equipped at the completion  of the 12 Steps to Financial Freedom, you will be closer </a:t>
                      </a:r>
                      <a:r>
                        <a:rPr sz="1100" spc="-10" dirty="0">
                          <a:latin typeface="Arial"/>
                          <a:cs typeface="Arial"/>
                        </a:rPr>
                        <a:t>to  </a:t>
                      </a:r>
                      <a:r>
                        <a:rPr sz="1100" spc="-5" dirty="0">
                          <a:latin typeface="Arial"/>
                          <a:cs typeface="Arial"/>
                        </a:rPr>
                        <a:t>attaining financial</a:t>
                      </a:r>
                      <a:r>
                        <a:rPr sz="1100" dirty="0">
                          <a:latin typeface="Arial"/>
                          <a:cs typeface="Arial"/>
                        </a:rPr>
                        <a:t> </a:t>
                      </a:r>
                      <a:r>
                        <a:rPr sz="1100" spc="-5" dirty="0">
                          <a:latin typeface="Arial"/>
                          <a:cs typeface="Arial"/>
                        </a:rPr>
                        <a:t>freedom</a:t>
                      </a:r>
                      <a:endParaRPr sz="1100">
                        <a:latin typeface="Arial"/>
                        <a:cs typeface="Arial"/>
                      </a:endParaRPr>
                    </a:p>
                    <a:p>
                      <a:pPr marL="459740" indent="-228600" algn="just">
                        <a:lnSpc>
                          <a:spcPct val="100000"/>
                        </a:lnSpc>
                        <a:spcBef>
                          <a:spcPts val="105"/>
                        </a:spcBef>
                        <a:buFont typeface="Symbol"/>
                        <a:buChar char=""/>
                        <a:tabLst>
                          <a:tab pos="460375" algn="l"/>
                        </a:tabLst>
                      </a:pPr>
                      <a:r>
                        <a:rPr sz="1100" spc="-5" dirty="0">
                          <a:latin typeface="Arial"/>
                          <a:cs typeface="Arial"/>
                        </a:rPr>
                        <a:t>Share</a:t>
                      </a:r>
                      <a:r>
                        <a:rPr sz="1100" spc="-35" dirty="0">
                          <a:latin typeface="Arial"/>
                          <a:cs typeface="Arial"/>
                        </a:rPr>
                        <a:t> </a:t>
                      </a:r>
                      <a:r>
                        <a:rPr sz="1100" spc="-5" dirty="0">
                          <a:latin typeface="Arial"/>
                          <a:cs typeface="Arial"/>
                        </a:rPr>
                        <a:t>with</a:t>
                      </a:r>
                      <a:r>
                        <a:rPr sz="1100" spc="-30" dirty="0">
                          <a:latin typeface="Arial"/>
                          <a:cs typeface="Arial"/>
                        </a:rPr>
                        <a:t> </a:t>
                      </a:r>
                      <a:r>
                        <a:rPr sz="1100" spc="-5" dirty="0">
                          <a:latin typeface="Arial"/>
                          <a:cs typeface="Arial"/>
                        </a:rPr>
                        <a:t>participants</a:t>
                      </a:r>
                      <a:r>
                        <a:rPr sz="1100" spc="-35" dirty="0">
                          <a:latin typeface="Arial"/>
                          <a:cs typeface="Arial"/>
                        </a:rPr>
                        <a:t> </a:t>
                      </a:r>
                      <a:r>
                        <a:rPr sz="1100" spc="-5" dirty="0">
                          <a:latin typeface="Arial"/>
                          <a:cs typeface="Arial"/>
                        </a:rPr>
                        <a:t>that</a:t>
                      </a:r>
                      <a:r>
                        <a:rPr sz="1100" spc="-30" dirty="0">
                          <a:latin typeface="Arial"/>
                          <a:cs typeface="Arial"/>
                        </a:rPr>
                        <a:t> </a:t>
                      </a:r>
                      <a:r>
                        <a:rPr sz="1100" spc="-5" dirty="0">
                          <a:latin typeface="Arial"/>
                          <a:cs typeface="Arial"/>
                        </a:rPr>
                        <a:t>next</a:t>
                      </a:r>
                      <a:r>
                        <a:rPr sz="1100" spc="-40" dirty="0">
                          <a:latin typeface="Arial"/>
                          <a:cs typeface="Arial"/>
                        </a:rPr>
                        <a:t> </a:t>
                      </a:r>
                      <a:r>
                        <a:rPr sz="1100" spc="-5" dirty="0">
                          <a:latin typeface="Arial"/>
                          <a:cs typeface="Arial"/>
                        </a:rPr>
                        <a:t>is</a:t>
                      </a:r>
                      <a:r>
                        <a:rPr sz="1100" spc="-35" dirty="0">
                          <a:latin typeface="Arial"/>
                          <a:cs typeface="Arial"/>
                        </a:rPr>
                        <a:t> </a:t>
                      </a:r>
                      <a:r>
                        <a:rPr sz="1100" spc="-5" dirty="0">
                          <a:latin typeface="Arial"/>
                          <a:cs typeface="Arial"/>
                        </a:rPr>
                        <a:t>a</a:t>
                      </a:r>
                      <a:r>
                        <a:rPr sz="1100" spc="-25" dirty="0">
                          <a:latin typeface="Arial"/>
                          <a:cs typeface="Arial"/>
                        </a:rPr>
                        <a:t> </a:t>
                      </a:r>
                      <a:r>
                        <a:rPr sz="1100" spc="-5" dirty="0">
                          <a:latin typeface="Arial"/>
                          <a:cs typeface="Arial"/>
                        </a:rPr>
                        <a:t>more</a:t>
                      </a:r>
                      <a:r>
                        <a:rPr sz="1100" spc="-40" dirty="0">
                          <a:latin typeface="Arial"/>
                          <a:cs typeface="Arial"/>
                        </a:rPr>
                        <a:t> </a:t>
                      </a:r>
                      <a:r>
                        <a:rPr sz="1100" spc="-5" dirty="0">
                          <a:latin typeface="Arial"/>
                          <a:cs typeface="Arial"/>
                        </a:rPr>
                        <a:t>formal</a:t>
                      </a:r>
                      <a:r>
                        <a:rPr sz="1100" spc="-30" dirty="0">
                          <a:latin typeface="Arial"/>
                          <a:cs typeface="Arial"/>
                        </a:rPr>
                        <a:t> </a:t>
                      </a:r>
                      <a:r>
                        <a:rPr sz="1100" spc="-5" dirty="0">
                          <a:latin typeface="Arial"/>
                          <a:cs typeface="Arial"/>
                        </a:rPr>
                        <a:t>welcome</a:t>
                      </a:r>
                      <a:r>
                        <a:rPr sz="1100" spc="-35" dirty="0">
                          <a:latin typeface="Arial"/>
                          <a:cs typeface="Arial"/>
                        </a:rPr>
                        <a:t> </a:t>
                      </a:r>
                      <a:r>
                        <a:rPr sz="1100" spc="-5" dirty="0">
                          <a:latin typeface="Arial"/>
                          <a:cs typeface="Arial"/>
                        </a:rPr>
                        <a:t>from  our Dfree Course host (play</a:t>
                      </a:r>
                      <a:r>
                        <a:rPr sz="1100" spc="20" dirty="0">
                          <a:latin typeface="Arial"/>
                          <a:cs typeface="Arial"/>
                        </a:rPr>
                        <a:t> </a:t>
                      </a:r>
                      <a:r>
                        <a:rPr sz="1100" spc="-5" dirty="0">
                          <a:latin typeface="Arial"/>
                          <a:cs typeface="Arial"/>
                        </a:rPr>
                        <a:t>video)</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70916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250">
                        <a:latin typeface="Times New Roman"/>
                        <a:cs typeface="Times New Roman"/>
                      </a:endParaRPr>
                    </a:p>
                    <a:p>
                      <a:pPr marL="12700">
                        <a:lnSpc>
                          <a:spcPct val="100000"/>
                        </a:lnSpc>
                      </a:pPr>
                      <a:r>
                        <a:rPr sz="1100" dirty="0">
                          <a:latin typeface="Arial"/>
                          <a:cs typeface="Arial"/>
                        </a:rPr>
                        <a:t>6</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5"/>
                        </a:spcBef>
                      </a:pPr>
                      <a:endParaRPr sz="1650">
                        <a:latin typeface="Times New Roman"/>
                        <a:cs typeface="Times New Roman"/>
                      </a:endParaRPr>
                    </a:p>
                    <a:p>
                      <a:pPr marL="6985" marR="339725">
                        <a:lnSpc>
                          <a:spcPct val="1100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40640">
                        <a:lnSpc>
                          <a:spcPct val="100000"/>
                        </a:lnSpc>
                        <a:spcBef>
                          <a:spcPts val="795"/>
                        </a:spcBef>
                      </a:pPr>
                      <a:r>
                        <a:rPr sz="1100" spc="-5" dirty="0">
                          <a:latin typeface="Arial"/>
                          <a:cs typeface="Arial"/>
                        </a:rPr>
                        <a:t>Welcome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03200" indent="-130175">
                        <a:lnSpc>
                          <a:spcPct val="100000"/>
                        </a:lnSpc>
                        <a:spcBef>
                          <a:spcPts val="45"/>
                        </a:spcBef>
                        <a:buChar char="•"/>
                        <a:tabLst>
                          <a:tab pos="203835" algn="l"/>
                        </a:tabLst>
                      </a:pPr>
                      <a:r>
                        <a:rPr sz="1100" spc="-5" dirty="0">
                          <a:latin typeface="Arial"/>
                          <a:cs typeface="Arial"/>
                        </a:rPr>
                        <a:t>The</a:t>
                      </a:r>
                      <a:r>
                        <a:rPr sz="1100" spc="45" dirty="0">
                          <a:latin typeface="Arial"/>
                          <a:cs typeface="Arial"/>
                        </a:rPr>
                        <a:t> </a:t>
                      </a:r>
                      <a:r>
                        <a:rPr sz="1100" spc="-5" dirty="0">
                          <a:latin typeface="Arial"/>
                          <a:cs typeface="Arial"/>
                        </a:rPr>
                        <a:t>virtual</a:t>
                      </a:r>
                      <a:r>
                        <a:rPr sz="1100" spc="45" dirty="0">
                          <a:latin typeface="Arial"/>
                          <a:cs typeface="Arial"/>
                        </a:rPr>
                        <a:t> </a:t>
                      </a:r>
                      <a:r>
                        <a:rPr sz="1100" spc="-5" dirty="0">
                          <a:latin typeface="Arial"/>
                          <a:cs typeface="Arial"/>
                        </a:rPr>
                        <a:t>host</a:t>
                      </a:r>
                      <a:r>
                        <a:rPr sz="1100" spc="50" dirty="0">
                          <a:latin typeface="Arial"/>
                          <a:cs typeface="Arial"/>
                        </a:rPr>
                        <a:t> </a:t>
                      </a:r>
                      <a:r>
                        <a:rPr sz="1100" spc="-5" dirty="0">
                          <a:latin typeface="Arial"/>
                          <a:cs typeface="Arial"/>
                        </a:rPr>
                        <a:t>video</a:t>
                      </a:r>
                      <a:r>
                        <a:rPr sz="1100" spc="45" dirty="0">
                          <a:latin typeface="Arial"/>
                          <a:cs typeface="Arial"/>
                        </a:rPr>
                        <a:t> </a:t>
                      </a:r>
                      <a:r>
                        <a:rPr sz="1100" spc="-5" dirty="0">
                          <a:latin typeface="Arial"/>
                          <a:cs typeface="Arial"/>
                        </a:rPr>
                        <a:t>will</a:t>
                      </a:r>
                      <a:r>
                        <a:rPr sz="1100" spc="50" dirty="0">
                          <a:latin typeface="Arial"/>
                          <a:cs typeface="Arial"/>
                        </a:rPr>
                        <a:t> </a:t>
                      </a:r>
                      <a:r>
                        <a:rPr sz="1100" spc="-5" dirty="0">
                          <a:latin typeface="Arial"/>
                          <a:cs typeface="Arial"/>
                        </a:rPr>
                        <a:t>welcome</a:t>
                      </a:r>
                      <a:r>
                        <a:rPr sz="1100" spc="45" dirty="0">
                          <a:latin typeface="Arial"/>
                          <a:cs typeface="Arial"/>
                        </a:rPr>
                        <a:t> </a:t>
                      </a:r>
                      <a:r>
                        <a:rPr sz="1100" spc="-5" dirty="0">
                          <a:latin typeface="Arial"/>
                          <a:cs typeface="Arial"/>
                        </a:rPr>
                        <a:t>participants</a:t>
                      </a:r>
                      <a:r>
                        <a:rPr sz="1100" spc="50" dirty="0">
                          <a:latin typeface="Arial"/>
                          <a:cs typeface="Arial"/>
                        </a:rPr>
                        <a:t> </a:t>
                      </a:r>
                      <a:r>
                        <a:rPr sz="1100" spc="-10" dirty="0">
                          <a:latin typeface="Arial"/>
                          <a:cs typeface="Arial"/>
                        </a:rPr>
                        <a:t>to</a:t>
                      </a:r>
                      <a:r>
                        <a:rPr sz="1100" spc="4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12</a:t>
                      </a:r>
                      <a:r>
                        <a:rPr sz="1100" spc="45" dirty="0">
                          <a:latin typeface="Arial"/>
                          <a:cs typeface="Arial"/>
                        </a:rPr>
                        <a:t> </a:t>
                      </a:r>
                      <a:r>
                        <a:rPr sz="1100" spc="-5" dirty="0">
                          <a:latin typeface="Arial"/>
                          <a:cs typeface="Arial"/>
                        </a:rPr>
                        <a:t>Steps</a:t>
                      </a:r>
                      <a:endParaRPr sz="1100">
                        <a:latin typeface="Arial"/>
                        <a:cs typeface="Arial"/>
                      </a:endParaRPr>
                    </a:p>
                    <a:p>
                      <a:pPr marL="203200">
                        <a:lnSpc>
                          <a:spcPct val="100000"/>
                        </a:lnSpc>
                        <a:spcBef>
                          <a:spcPts val="130"/>
                        </a:spcBef>
                      </a:pPr>
                      <a:r>
                        <a:rPr sz="1100" spc="-5" dirty="0">
                          <a:latin typeface="Arial"/>
                          <a:cs typeface="Arial"/>
                        </a:rPr>
                        <a:t>to</a:t>
                      </a:r>
                      <a:r>
                        <a:rPr sz="1100" spc="-45" dirty="0">
                          <a:latin typeface="Arial"/>
                          <a:cs typeface="Arial"/>
                        </a:rPr>
                        <a:t> </a:t>
                      </a:r>
                      <a:r>
                        <a:rPr sz="1100" spc="-5" dirty="0">
                          <a:latin typeface="Arial"/>
                          <a:cs typeface="Arial"/>
                        </a:rPr>
                        <a:t>Financial</a:t>
                      </a:r>
                      <a:r>
                        <a:rPr sz="1100" spc="-50" dirty="0">
                          <a:latin typeface="Arial"/>
                          <a:cs typeface="Arial"/>
                        </a:rPr>
                        <a:t> </a:t>
                      </a:r>
                      <a:r>
                        <a:rPr sz="1100" spc="-5" dirty="0">
                          <a:latin typeface="Arial"/>
                          <a:cs typeface="Arial"/>
                        </a:rPr>
                        <a:t>Freedom</a:t>
                      </a:r>
                      <a:r>
                        <a:rPr sz="1100" spc="-40" dirty="0">
                          <a:latin typeface="Arial"/>
                          <a:cs typeface="Arial"/>
                        </a:rPr>
                        <a:t> </a:t>
                      </a:r>
                      <a:r>
                        <a:rPr sz="1100" spc="-5" dirty="0">
                          <a:latin typeface="Arial"/>
                          <a:cs typeface="Arial"/>
                        </a:rPr>
                        <a:t>course</a:t>
                      </a:r>
                      <a:r>
                        <a:rPr sz="1100" spc="-45" dirty="0">
                          <a:latin typeface="Arial"/>
                          <a:cs typeface="Arial"/>
                        </a:rPr>
                        <a:t> </a:t>
                      </a:r>
                      <a:r>
                        <a:rPr sz="1100" spc="-5" dirty="0">
                          <a:latin typeface="Arial"/>
                          <a:cs typeface="Arial"/>
                        </a:rPr>
                        <a:t>in</a:t>
                      </a:r>
                      <a:r>
                        <a:rPr sz="1100" spc="-45"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Dfree</a:t>
                      </a:r>
                      <a:r>
                        <a:rPr sz="1100" spc="-45" dirty="0">
                          <a:latin typeface="Arial"/>
                          <a:cs typeface="Arial"/>
                        </a:rPr>
                        <a:t> </a:t>
                      </a:r>
                      <a:r>
                        <a:rPr sz="1100" spc="-5" dirty="0">
                          <a:latin typeface="Arial"/>
                          <a:cs typeface="Arial"/>
                        </a:rPr>
                        <a:t>online</a:t>
                      </a:r>
                      <a:r>
                        <a:rPr sz="1100" spc="-40" dirty="0">
                          <a:latin typeface="Arial"/>
                          <a:cs typeface="Arial"/>
                        </a:rPr>
                        <a:t> </a:t>
                      </a:r>
                      <a:r>
                        <a:rPr sz="1100" spc="-5" dirty="0">
                          <a:latin typeface="Arial"/>
                          <a:cs typeface="Arial"/>
                        </a:rPr>
                        <a:t>Academy,</a:t>
                      </a:r>
                      <a:r>
                        <a:rPr sz="1100" spc="-45" dirty="0">
                          <a:latin typeface="Arial"/>
                          <a:cs typeface="Arial"/>
                        </a:rPr>
                        <a:t> </a:t>
                      </a:r>
                      <a:r>
                        <a:rPr sz="1100" spc="-5" dirty="0">
                          <a:latin typeface="Arial"/>
                          <a:cs typeface="Arial"/>
                        </a:rPr>
                        <a:t>share</a:t>
                      </a:r>
                      <a:endParaRPr sz="1100">
                        <a:latin typeface="Arial"/>
                        <a:cs typeface="Arial"/>
                      </a:endParaRPr>
                    </a:p>
                    <a:p>
                      <a:pPr marL="203200" marR="196215">
                        <a:lnSpc>
                          <a:spcPct val="110000"/>
                        </a:lnSpc>
                        <a:spcBef>
                          <a:spcPts val="10"/>
                        </a:spcBef>
                      </a:pPr>
                      <a:r>
                        <a:rPr sz="1100" spc="-5" dirty="0">
                          <a:latin typeface="Arial"/>
                          <a:cs typeface="Arial"/>
                        </a:rPr>
                        <a:t>an</a:t>
                      </a:r>
                      <a:r>
                        <a:rPr sz="1100" spc="-55" dirty="0">
                          <a:latin typeface="Arial"/>
                          <a:cs typeface="Arial"/>
                        </a:rPr>
                        <a:t> </a:t>
                      </a:r>
                      <a:r>
                        <a:rPr sz="1100" spc="-5" dirty="0">
                          <a:latin typeface="Arial"/>
                          <a:cs typeface="Arial"/>
                        </a:rPr>
                        <a:t>overview</a:t>
                      </a:r>
                      <a:r>
                        <a:rPr sz="1100" spc="-60" dirty="0">
                          <a:latin typeface="Arial"/>
                          <a:cs typeface="Arial"/>
                        </a:rPr>
                        <a:t> </a:t>
                      </a:r>
                      <a:r>
                        <a:rPr sz="1100" spc="-5" dirty="0">
                          <a:latin typeface="Arial"/>
                          <a:cs typeface="Arial"/>
                        </a:rPr>
                        <a:t>of</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4</a:t>
                      </a:r>
                      <a:r>
                        <a:rPr sz="1100" spc="-50" dirty="0">
                          <a:latin typeface="Arial"/>
                          <a:cs typeface="Arial"/>
                        </a:rPr>
                        <a:t> </a:t>
                      </a:r>
                      <a:r>
                        <a:rPr sz="1100" spc="-5" dirty="0">
                          <a:latin typeface="Arial"/>
                          <a:cs typeface="Arial"/>
                        </a:rPr>
                        <a:t>levels</a:t>
                      </a:r>
                      <a:r>
                        <a:rPr sz="1100" spc="-55"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introduce</a:t>
                      </a:r>
                      <a:r>
                        <a:rPr sz="1100" spc="-50"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author</a:t>
                      </a:r>
                      <a:r>
                        <a:rPr sz="1100" spc="-50"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founder,  Dr. Soaries who will share his personal</a:t>
                      </a:r>
                      <a:r>
                        <a:rPr sz="1100" spc="25" dirty="0">
                          <a:latin typeface="Arial"/>
                          <a:cs typeface="Arial"/>
                        </a:rPr>
                        <a:t> </a:t>
                      </a:r>
                      <a:r>
                        <a:rPr sz="1100" spc="-5" dirty="0">
                          <a:latin typeface="Arial"/>
                          <a:cs typeface="Arial"/>
                        </a:rPr>
                        <a:t>story.</a:t>
                      </a:r>
                      <a:endParaRPr sz="1100">
                        <a:latin typeface="Arial"/>
                        <a:cs typeface="Arial"/>
                      </a:endParaRPr>
                    </a:p>
                    <a:p>
                      <a:pPr>
                        <a:lnSpc>
                          <a:spcPct val="100000"/>
                        </a:lnSpc>
                        <a:spcBef>
                          <a:spcPts val="35"/>
                        </a:spcBef>
                      </a:pPr>
                      <a:endParaRPr sz="1400">
                        <a:latin typeface="Times New Roman"/>
                        <a:cs typeface="Times New Roman"/>
                      </a:endParaRPr>
                    </a:p>
                    <a:p>
                      <a:pPr marL="203200" indent="-130810">
                        <a:lnSpc>
                          <a:spcPct val="100000"/>
                        </a:lnSpc>
                        <a:buChar char="•"/>
                        <a:tabLst>
                          <a:tab pos="203835" algn="l"/>
                        </a:tabLst>
                      </a:pPr>
                      <a:r>
                        <a:rPr sz="1100" spc="-5" dirty="0">
                          <a:latin typeface="Arial"/>
                          <a:cs typeface="Arial"/>
                        </a:rPr>
                        <a:t>This course is 12 steps, shared in 4</a:t>
                      </a:r>
                      <a:r>
                        <a:rPr sz="1100" spc="10" dirty="0">
                          <a:latin typeface="Arial"/>
                          <a:cs typeface="Arial"/>
                        </a:rPr>
                        <a:t> </a:t>
                      </a:r>
                      <a:r>
                        <a:rPr sz="1100" spc="-5" dirty="0">
                          <a:latin typeface="Arial"/>
                          <a:cs typeface="Arial"/>
                        </a:rPr>
                        <a:t>levels.</a:t>
                      </a:r>
                      <a:endParaRPr sz="1100">
                        <a:latin typeface="Arial"/>
                        <a:cs typeface="Arial"/>
                      </a:endParaRPr>
                    </a:p>
                    <a:p>
                      <a:pPr marL="431800" lvl="1" indent="-229235">
                        <a:lnSpc>
                          <a:spcPct val="100000"/>
                        </a:lnSpc>
                        <a:spcBef>
                          <a:spcPts val="5"/>
                        </a:spcBef>
                        <a:buFont typeface="Courier New"/>
                        <a:buChar char="o"/>
                        <a:tabLst>
                          <a:tab pos="431800" algn="l"/>
                          <a:tab pos="432434" algn="l"/>
                        </a:tabLst>
                      </a:pPr>
                      <a:r>
                        <a:rPr sz="1100" spc="-5" dirty="0">
                          <a:latin typeface="Arial"/>
                          <a:cs typeface="Arial"/>
                        </a:rPr>
                        <a:t>Level 1: Get</a:t>
                      </a:r>
                      <a:r>
                        <a:rPr sz="1100" spc="-30" dirty="0">
                          <a:latin typeface="Arial"/>
                          <a:cs typeface="Arial"/>
                        </a:rPr>
                        <a:t> </a:t>
                      </a:r>
                      <a:r>
                        <a:rPr sz="1100" spc="-5" dirty="0">
                          <a:latin typeface="Arial"/>
                          <a:cs typeface="Arial"/>
                        </a:rPr>
                        <a:t>Started</a:t>
                      </a:r>
                      <a:endParaRPr sz="1100">
                        <a:latin typeface="Arial"/>
                        <a:cs typeface="Arial"/>
                      </a:endParaRPr>
                    </a:p>
                    <a:p>
                      <a:pPr marL="431800" lvl="1" indent="-229235">
                        <a:lnSpc>
                          <a:spcPct val="100000"/>
                        </a:lnSpc>
                        <a:spcBef>
                          <a:spcPts val="110"/>
                        </a:spcBef>
                        <a:buFont typeface="Courier New"/>
                        <a:buChar char="o"/>
                        <a:tabLst>
                          <a:tab pos="431800" algn="l"/>
                          <a:tab pos="432434" algn="l"/>
                        </a:tabLst>
                      </a:pPr>
                      <a:r>
                        <a:rPr sz="1100" spc="-5" dirty="0">
                          <a:latin typeface="Arial"/>
                          <a:cs typeface="Arial"/>
                        </a:rPr>
                        <a:t>Level 2: Get</a:t>
                      </a:r>
                      <a:r>
                        <a:rPr sz="1100" spc="-30" dirty="0">
                          <a:latin typeface="Arial"/>
                          <a:cs typeface="Arial"/>
                        </a:rPr>
                        <a:t> </a:t>
                      </a:r>
                      <a:r>
                        <a:rPr sz="1100" spc="-5" dirty="0">
                          <a:latin typeface="Arial"/>
                          <a:cs typeface="Arial"/>
                        </a:rPr>
                        <a:t>Control</a:t>
                      </a:r>
                      <a:endParaRPr sz="1100">
                        <a:latin typeface="Arial"/>
                        <a:cs typeface="Arial"/>
                      </a:endParaRPr>
                    </a:p>
                    <a:p>
                      <a:pPr marL="431800" lvl="1" indent="-229235">
                        <a:lnSpc>
                          <a:spcPct val="100000"/>
                        </a:lnSpc>
                        <a:spcBef>
                          <a:spcPts val="100"/>
                        </a:spcBef>
                        <a:buFont typeface="Courier New"/>
                        <a:buChar char="o"/>
                        <a:tabLst>
                          <a:tab pos="431800" algn="l"/>
                          <a:tab pos="432434" algn="l"/>
                        </a:tabLst>
                      </a:pPr>
                      <a:r>
                        <a:rPr sz="1100" spc="-5" dirty="0">
                          <a:latin typeface="Arial"/>
                          <a:cs typeface="Arial"/>
                        </a:rPr>
                        <a:t>Level 3: Get</a:t>
                      </a:r>
                      <a:r>
                        <a:rPr sz="1100" dirty="0">
                          <a:latin typeface="Arial"/>
                          <a:cs typeface="Arial"/>
                        </a:rPr>
                        <a:t> </a:t>
                      </a:r>
                      <a:r>
                        <a:rPr sz="1100" spc="-5" dirty="0">
                          <a:latin typeface="Arial"/>
                          <a:cs typeface="Arial"/>
                        </a:rPr>
                        <a:t>Ahead</a:t>
                      </a:r>
                      <a:endParaRPr sz="1100">
                        <a:latin typeface="Arial"/>
                        <a:cs typeface="Arial"/>
                      </a:endParaRPr>
                    </a:p>
                    <a:p>
                      <a:pPr marL="431800" lvl="1" indent="-229235">
                        <a:lnSpc>
                          <a:spcPct val="100000"/>
                        </a:lnSpc>
                        <a:spcBef>
                          <a:spcPts val="95"/>
                        </a:spcBef>
                        <a:buFont typeface="Courier New"/>
                        <a:buChar char="o"/>
                        <a:tabLst>
                          <a:tab pos="431800" algn="l"/>
                          <a:tab pos="432434" algn="l"/>
                        </a:tabLst>
                      </a:pPr>
                      <a:r>
                        <a:rPr sz="1100" spc="-5" dirty="0">
                          <a:latin typeface="Arial"/>
                          <a:cs typeface="Arial"/>
                        </a:rPr>
                        <a:t>Level 4: Give</a:t>
                      </a:r>
                      <a:r>
                        <a:rPr sz="1100" dirty="0">
                          <a:latin typeface="Arial"/>
                          <a:cs typeface="Arial"/>
                        </a:rPr>
                        <a:t> </a:t>
                      </a:r>
                      <a:r>
                        <a:rPr sz="1100" spc="-5" dirty="0">
                          <a:latin typeface="Arial"/>
                          <a:cs typeface="Arial"/>
                        </a:rPr>
                        <a:t>Back</a:t>
                      </a:r>
                      <a:endParaRPr sz="1100">
                        <a:latin typeface="Arial"/>
                        <a:cs typeface="Arial"/>
                      </a:endParaRPr>
                    </a:p>
                    <a:p>
                      <a:pPr lvl="1">
                        <a:lnSpc>
                          <a:spcPct val="100000"/>
                        </a:lnSpc>
                        <a:spcBef>
                          <a:spcPts val="45"/>
                        </a:spcBef>
                        <a:buFont typeface="Courier New"/>
                        <a:buChar char="o"/>
                      </a:pPr>
                      <a:endParaRPr sz="1250">
                        <a:latin typeface="Times New Roman"/>
                        <a:cs typeface="Times New Roman"/>
                      </a:endParaRPr>
                    </a:p>
                    <a:p>
                      <a:pPr marL="203200" indent="-172085">
                        <a:lnSpc>
                          <a:spcPct val="100000"/>
                        </a:lnSpc>
                        <a:buChar char="•"/>
                        <a:tabLst>
                          <a:tab pos="203835" algn="l"/>
                        </a:tabLst>
                      </a:pPr>
                      <a:r>
                        <a:rPr sz="1100" spc="-5" dirty="0">
                          <a:latin typeface="Arial"/>
                          <a:cs typeface="Arial"/>
                        </a:rPr>
                        <a:t>The steps in level 1</a:t>
                      </a:r>
                      <a:r>
                        <a:rPr sz="1100" spc="5" dirty="0">
                          <a:latin typeface="Arial"/>
                          <a:cs typeface="Arial"/>
                        </a:rPr>
                        <a:t> </a:t>
                      </a:r>
                      <a:r>
                        <a:rPr sz="1100" spc="-5" dirty="0">
                          <a:latin typeface="Arial"/>
                          <a:cs typeface="Arial"/>
                        </a:rPr>
                        <a:t>are:</a:t>
                      </a:r>
                      <a:endParaRPr sz="1100">
                        <a:latin typeface="Arial"/>
                        <a:cs typeface="Arial"/>
                      </a:endParaRPr>
                    </a:p>
                    <a:p>
                      <a:pPr marL="431800" lvl="1" indent="-229235">
                        <a:lnSpc>
                          <a:spcPct val="100000"/>
                        </a:lnSpc>
                        <a:spcBef>
                          <a:spcPts val="30"/>
                        </a:spcBef>
                        <a:buFont typeface="Courier New"/>
                        <a:buChar char="o"/>
                        <a:tabLst>
                          <a:tab pos="431800" algn="l"/>
                          <a:tab pos="432434" algn="l"/>
                        </a:tabLst>
                      </a:pPr>
                      <a:r>
                        <a:rPr sz="1100" spc="-5" dirty="0">
                          <a:latin typeface="Arial"/>
                          <a:cs typeface="Arial"/>
                        </a:rPr>
                        <a:t>Step 1: Admit the</a:t>
                      </a:r>
                      <a:r>
                        <a:rPr sz="1100" spc="10" dirty="0">
                          <a:latin typeface="Arial"/>
                          <a:cs typeface="Arial"/>
                        </a:rPr>
                        <a:t> </a:t>
                      </a:r>
                      <a:r>
                        <a:rPr sz="1100" spc="-5" dirty="0">
                          <a:latin typeface="Arial"/>
                          <a:cs typeface="Arial"/>
                        </a:rPr>
                        <a:t>Problem</a:t>
                      </a:r>
                      <a:endParaRPr sz="1100">
                        <a:latin typeface="Arial"/>
                        <a:cs typeface="Arial"/>
                      </a:endParaRPr>
                    </a:p>
                    <a:p>
                      <a:pPr marL="431800" lvl="1" indent="-229235">
                        <a:lnSpc>
                          <a:spcPct val="100000"/>
                        </a:lnSpc>
                        <a:spcBef>
                          <a:spcPts val="114"/>
                        </a:spcBef>
                        <a:buFont typeface="Courier New"/>
                        <a:buChar char="o"/>
                        <a:tabLst>
                          <a:tab pos="431800" algn="l"/>
                          <a:tab pos="432434" algn="l"/>
                        </a:tabLst>
                      </a:pPr>
                      <a:r>
                        <a:rPr sz="1100" spc="-5" dirty="0">
                          <a:latin typeface="Arial"/>
                          <a:cs typeface="Arial"/>
                        </a:rPr>
                        <a:t>Step 2: Address the</a:t>
                      </a:r>
                      <a:r>
                        <a:rPr sz="1100" spc="-15" dirty="0">
                          <a:latin typeface="Arial"/>
                          <a:cs typeface="Arial"/>
                        </a:rPr>
                        <a:t> </a:t>
                      </a:r>
                      <a:r>
                        <a:rPr sz="1100" spc="-5" dirty="0">
                          <a:latin typeface="Arial"/>
                          <a:cs typeface="Arial"/>
                        </a:rPr>
                        <a:t>Mess</a:t>
                      </a:r>
                      <a:endParaRPr sz="1100">
                        <a:latin typeface="Arial"/>
                        <a:cs typeface="Arial"/>
                      </a:endParaRPr>
                    </a:p>
                    <a:p>
                      <a:pPr marL="431800" lvl="1" indent="-229235">
                        <a:lnSpc>
                          <a:spcPts val="1270"/>
                        </a:lnSpc>
                        <a:spcBef>
                          <a:spcPts val="90"/>
                        </a:spcBef>
                        <a:buFont typeface="Courier New"/>
                        <a:buChar char="o"/>
                        <a:tabLst>
                          <a:tab pos="431800" algn="l"/>
                          <a:tab pos="432434" algn="l"/>
                        </a:tabLst>
                      </a:pPr>
                      <a:r>
                        <a:rPr sz="1100" spc="-5" dirty="0">
                          <a:latin typeface="Arial"/>
                          <a:cs typeface="Arial"/>
                        </a:rPr>
                        <a:t>Step 3: Adjust the</a:t>
                      </a:r>
                      <a:r>
                        <a:rPr sz="1100" spc="-10" dirty="0">
                          <a:latin typeface="Arial"/>
                          <a:cs typeface="Arial"/>
                        </a:rPr>
                        <a:t> </a:t>
                      </a:r>
                      <a:r>
                        <a:rPr sz="1100" spc="-5" dirty="0">
                          <a:latin typeface="Arial"/>
                          <a:cs typeface="Arial"/>
                        </a:rPr>
                        <a:t>Attitude</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74141">
                <a:tc>
                  <a:txBody>
                    <a:bodyPr/>
                    <a:lstStyle/>
                    <a:p>
                      <a:pPr marL="12700">
                        <a:lnSpc>
                          <a:spcPct val="100000"/>
                        </a:lnSpc>
                        <a:spcBef>
                          <a:spcPts val="745"/>
                        </a:spcBef>
                      </a:pPr>
                      <a:r>
                        <a:rPr sz="1100" dirty="0">
                          <a:latin typeface="Arial"/>
                          <a:cs typeface="Arial"/>
                        </a:rPr>
                        <a:t>7</a:t>
                      </a:r>
                      <a:endParaRPr sz="1100">
                        <a:latin typeface="Arial"/>
                        <a:cs typeface="Arial"/>
                      </a:endParaRPr>
                    </a:p>
                  </a:txBody>
                  <a:tcPr marL="0" marR="0" marT="946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
                        <a:lnSpc>
                          <a:spcPts val="1295"/>
                        </a:lnSpc>
                      </a:pPr>
                      <a:r>
                        <a:rPr sz="1100" spc="-5" dirty="0">
                          <a:latin typeface="Arial"/>
                          <a:cs typeface="Arial"/>
                        </a:rPr>
                        <a:t>Dr.</a:t>
                      </a:r>
                      <a:r>
                        <a:rPr sz="1100" spc="-25" dirty="0">
                          <a:latin typeface="Arial"/>
                          <a:cs typeface="Arial"/>
                        </a:rPr>
                        <a:t> </a:t>
                      </a:r>
                      <a:r>
                        <a:rPr sz="1100" spc="-5" dirty="0">
                          <a:latin typeface="Arial"/>
                          <a:cs typeface="Arial"/>
                        </a:rPr>
                        <a:t>Soaries</a:t>
                      </a:r>
                      <a:endParaRPr sz="1100">
                        <a:latin typeface="Arial"/>
                        <a:cs typeface="Arial"/>
                      </a:endParaRPr>
                    </a:p>
                    <a:p>
                      <a:pPr marL="79375">
                        <a:lnSpc>
                          <a:spcPct val="100000"/>
                        </a:lnSpc>
                        <a:spcBef>
                          <a:spcPts val="130"/>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95605">
                        <a:lnSpc>
                          <a:spcPts val="1300"/>
                        </a:lnSpc>
                        <a:spcBef>
                          <a:spcPts val="50"/>
                        </a:spcBef>
                      </a:pPr>
                      <a:r>
                        <a:rPr sz="1100" spc="-5" dirty="0">
                          <a:latin typeface="Arial"/>
                          <a:cs typeface="Arial"/>
                        </a:rPr>
                        <a:t>Intro  Level</a:t>
                      </a:r>
                      <a:r>
                        <a:rPr sz="1100" spc="-75" dirty="0">
                          <a:latin typeface="Arial"/>
                          <a:cs typeface="Arial"/>
                        </a:rPr>
                        <a:t> </a:t>
                      </a:r>
                      <a:r>
                        <a:rPr sz="1100" spc="-5" dirty="0">
                          <a:latin typeface="Arial"/>
                          <a:cs typeface="Arial"/>
                        </a:rPr>
                        <a:t>1</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200" marR="82550" indent="-171450">
                        <a:lnSpc>
                          <a:spcPct val="101800"/>
                        </a:lnSpc>
                        <a:spcBef>
                          <a:spcPts val="5"/>
                        </a:spcBef>
                        <a:buChar char="•"/>
                        <a:tabLst>
                          <a:tab pos="203835" algn="l"/>
                        </a:tabLst>
                      </a:pPr>
                      <a:r>
                        <a:rPr sz="1100" spc="-5" dirty="0">
                          <a:latin typeface="Arial"/>
                          <a:cs typeface="Arial"/>
                        </a:rPr>
                        <a:t>This is a video of Dr. Soaries sharing a short introduction to level  one and his personal</a:t>
                      </a:r>
                      <a:r>
                        <a:rPr sz="1100" spc="5" dirty="0">
                          <a:latin typeface="Arial"/>
                          <a:cs typeface="Arial"/>
                        </a:rPr>
                        <a:t> </a:t>
                      </a:r>
                      <a:r>
                        <a:rPr sz="1100" spc="-5" dirty="0">
                          <a:latin typeface="Arial"/>
                          <a:cs typeface="Arial"/>
                        </a:rPr>
                        <a:t>story</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044702">
                <a:tc>
                  <a:txBody>
                    <a:bodyPr/>
                    <a:lstStyle/>
                    <a:p>
                      <a:pPr>
                        <a:lnSpc>
                          <a:spcPct val="100000"/>
                        </a:lnSpc>
                      </a:pPr>
                      <a:endParaRPr sz="1200">
                        <a:latin typeface="Times New Roman"/>
                        <a:cs typeface="Times New Roman"/>
                      </a:endParaRPr>
                    </a:p>
                    <a:p>
                      <a:pPr marL="2540">
                        <a:lnSpc>
                          <a:spcPct val="100000"/>
                        </a:lnSpc>
                        <a:spcBef>
                          <a:spcPts val="745"/>
                        </a:spcBef>
                      </a:pPr>
                      <a:r>
                        <a:rPr sz="1100" dirty="0">
                          <a:latin typeface="Arial"/>
                          <a:cs typeface="Arial"/>
                        </a:rPr>
                        <a:t>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950">
                        <a:latin typeface="Times New Roman"/>
                        <a:cs typeface="Times New Roman"/>
                      </a:endParaRPr>
                    </a:p>
                    <a:p>
                      <a:pPr marL="6985">
                        <a:lnSpc>
                          <a:spcPct val="110000"/>
                        </a:lnSpc>
                        <a:tabLst>
                          <a:tab pos="327025" algn="l"/>
                        </a:tabLst>
                      </a:pPr>
                      <a:r>
                        <a:rPr sz="1100" dirty="0">
                          <a:latin typeface="Arial"/>
                          <a:cs typeface="Arial"/>
                        </a:rPr>
                        <a:t>Dr.	Soaries  </a:t>
                      </a: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
                        </a:spcBef>
                      </a:pPr>
                      <a:endParaRPr sz="1150">
                        <a:latin typeface="Times New Roman"/>
                        <a:cs typeface="Times New Roman"/>
                      </a:endParaRPr>
                    </a:p>
                    <a:p>
                      <a:pPr marL="2540" marR="225425" indent="38735">
                        <a:lnSpc>
                          <a:spcPct val="100899"/>
                        </a:lnSpc>
                      </a:pPr>
                      <a:r>
                        <a:rPr sz="1100" spc="-5" dirty="0">
                          <a:latin typeface="Arial"/>
                          <a:cs typeface="Arial"/>
                        </a:rPr>
                        <a:t>Bible  </a:t>
                      </a:r>
                      <a:r>
                        <a:rPr sz="1100" dirty="0">
                          <a:latin typeface="Arial"/>
                          <a:cs typeface="Arial"/>
                        </a:rPr>
                        <a:t>Reflection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200" marR="177800" indent="-171450" algn="just">
                        <a:lnSpc>
                          <a:spcPct val="101400"/>
                        </a:lnSpc>
                        <a:spcBef>
                          <a:spcPts val="10"/>
                        </a:spcBef>
                        <a:buChar char="•"/>
                        <a:tabLst>
                          <a:tab pos="203835" algn="l"/>
                        </a:tabLst>
                      </a:pPr>
                      <a:r>
                        <a:rPr sz="1100" spc="-5" dirty="0">
                          <a:latin typeface="Arial"/>
                          <a:cs typeface="Arial"/>
                        </a:rPr>
                        <a:t>Each level has a bible story. This is per LEVEL and not per step  so it will happen 4 times during the entire course. This is a short  biblical reflection video from Dr. Soaries highlighting scripture  from the level.</a:t>
                      </a:r>
                      <a:endParaRPr sz="1100">
                        <a:latin typeface="Arial"/>
                        <a:cs typeface="Arial"/>
                      </a:endParaRPr>
                    </a:p>
                    <a:p>
                      <a:pPr>
                        <a:lnSpc>
                          <a:spcPct val="100000"/>
                        </a:lnSpc>
                        <a:spcBef>
                          <a:spcPts val="50"/>
                        </a:spcBef>
                        <a:buFont typeface="Arial"/>
                        <a:buChar char="•"/>
                      </a:pPr>
                      <a:endParaRPr sz="1200">
                        <a:latin typeface="Times New Roman"/>
                        <a:cs typeface="Times New Roman"/>
                      </a:endParaRPr>
                    </a:p>
                    <a:p>
                      <a:pPr marL="203200" indent="-172085">
                        <a:lnSpc>
                          <a:spcPct val="100000"/>
                        </a:lnSpc>
                        <a:buChar char="•"/>
                        <a:tabLst>
                          <a:tab pos="203835" algn="l"/>
                        </a:tabLst>
                      </a:pPr>
                      <a:r>
                        <a:rPr sz="1100" spc="-5" dirty="0">
                          <a:latin typeface="Arial"/>
                          <a:cs typeface="Arial"/>
                        </a:rPr>
                        <a:t>Level 1 Bible story is the Prodigal Son from Luke</a:t>
                      </a:r>
                      <a:r>
                        <a:rPr sz="1100" spc="60" dirty="0">
                          <a:latin typeface="Arial"/>
                          <a:cs typeface="Arial"/>
                        </a:rPr>
                        <a:t> </a:t>
                      </a:r>
                      <a:r>
                        <a:rPr sz="1100" spc="-5" dirty="0">
                          <a:latin typeface="Arial"/>
                          <a:cs typeface="Arial"/>
                        </a:rPr>
                        <a:t>15:11-31</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13</a:t>
            </a:r>
          </a:p>
        </p:txBody>
      </p:sp>
      <p:graphicFrame>
        <p:nvGraphicFramePr>
          <p:cNvPr id="2" name="object 2"/>
          <p:cNvGraphicFramePr>
            <a:graphicFrameLocks noGrp="1"/>
          </p:cNvGraphicFramePr>
          <p:nvPr/>
        </p:nvGraphicFramePr>
        <p:xfrm>
          <a:off x="625601" y="914400"/>
          <a:ext cx="6402070" cy="7676576"/>
        </p:xfrm>
        <a:graphic>
          <a:graphicData uri="http://schemas.openxmlformats.org/drawingml/2006/table">
            <a:tbl>
              <a:tblPr firstRow="1" bandRow="1">
                <a:tableStyleId>{2D5ABB26-0587-4C30-8999-92F81FD0307C}</a:tableStyleId>
              </a:tblPr>
              <a:tblGrid>
                <a:gridCol w="391160">
                  <a:extLst>
                    <a:ext uri="{9D8B030D-6E8A-4147-A177-3AD203B41FA5}">
                      <a16:colId xmlns:a16="http://schemas.microsoft.com/office/drawing/2014/main" val="20000"/>
                    </a:ext>
                  </a:extLst>
                </a:gridCol>
                <a:gridCol w="7747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375785">
                  <a:extLst>
                    <a:ext uri="{9D8B030D-6E8A-4147-A177-3AD203B41FA5}">
                      <a16:colId xmlns:a16="http://schemas.microsoft.com/office/drawing/2014/main" val="20003"/>
                    </a:ext>
                  </a:extLst>
                </a:gridCol>
              </a:tblGrid>
              <a:tr h="695705">
                <a:tc>
                  <a:txBody>
                    <a:bodyPr/>
                    <a:lstStyle/>
                    <a:p>
                      <a:pPr>
                        <a:lnSpc>
                          <a:spcPct val="100000"/>
                        </a:lnSpc>
                        <a:spcBef>
                          <a:spcPts val="5"/>
                        </a:spcBef>
                      </a:pPr>
                      <a:endParaRPr sz="1750">
                        <a:latin typeface="Times New Roman"/>
                        <a:cs typeface="Times New Roman"/>
                      </a:endParaRPr>
                    </a:p>
                    <a:p>
                      <a:pPr marL="12700">
                        <a:lnSpc>
                          <a:spcPct val="100000"/>
                        </a:lnSpc>
                      </a:pPr>
                      <a:r>
                        <a:rPr sz="1100" dirty="0">
                          <a:latin typeface="Arial"/>
                          <a:cs typeface="Arial"/>
                        </a:rPr>
                        <a:t>9</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065" marR="46990">
                        <a:lnSpc>
                          <a:spcPct val="110200"/>
                        </a:lnSpc>
                        <a:spcBef>
                          <a:spcPts val="385"/>
                        </a:spcBef>
                        <a:tabLst>
                          <a:tab pos="638175" algn="l"/>
                        </a:tabLst>
                      </a:pPr>
                      <a:r>
                        <a:rPr sz="1100" spc="-5" dirty="0">
                          <a:solidFill>
                            <a:srgbClr val="F06C24"/>
                          </a:solidFill>
                          <a:latin typeface="Arial"/>
                          <a:cs typeface="Arial"/>
                        </a:rPr>
                        <a:t>Facilitator  </a:t>
                      </a:r>
                      <a:r>
                        <a:rPr sz="1100" dirty="0">
                          <a:solidFill>
                            <a:srgbClr val="F06C24"/>
                          </a:solidFill>
                          <a:latin typeface="Arial"/>
                          <a:cs typeface="Arial"/>
                        </a:rPr>
                        <a:t>(Slide	+  </a:t>
                      </a:r>
                      <a:r>
                        <a:rPr sz="1100" spc="-5" dirty="0">
                          <a:solidFill>
                            <a:srgbClr val="F06C24"/>
                          </a:solidFill>
                          <a:latin typeface="Arial"/>
                          <a:cs typeface="Arial"/>
                        </a:rPr>
                        <a:t>Discission)</a:t>
                      </a:r>
                      <a:endParaRPr sz="1100">
                        <a:latin typeface="Arial"/>
                        <a:cs typeface="Arial"/>
                      </a:endParaRPr>
                    </a:p>
                  </a:txBody>
                  <a:tcPr marL="0" marR="0" marT="488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0"/>
                        </a:spcBef>
                      </a:pPr>
                      <a:endParaRPr sz="1100">
                        <a:latin typeface="Times New Roman"/>
                        <a:cs typeface="Times New Roman"/>
                      </a:endParaRPr>
                    </a:p>
                    <a:p>
                      <a:pPr marL="38100" marR="85725">
                        <a:lnSpc>
                          <a:spcPct val="102299"/>
                        </a:lnSpc>
                      </a:pPr>
                      <a:r>
                        <a:rPr sz="1100" spc="-5" dirty="0">
                          <a:solidFill>
                            <a:srgbClr val="F06C24"/>
                          </a:solidFill>
                          <a:latin typeface="Arial"/>
                          <a:cs typeface="Arial"/>
                        </a:rPr>
                        <a:t>Bible Story  Reflection</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34950" marR="271145" indent="-171450">
                        <a:lnSpc>
                          <a:spcPts val="1350"/>
                        </a:lnSpc>
                        <a:spcBef>
                          <a:spcPts val="40"/>
                        </a:spcBef>
                        <a:buChar char="•"/>
                        <a:tabLst>
                          <a:tab pos="235585" algn="l"/>
                        </a:tabLst>
                      </a:pPr>
                      <a:r>
                        <a:rPr sz="1100" spc="-5" dirty="0">
                          <a:latin typeface="Arial"/>
                          <a:cs typeface="Arial"/>
                        </a:rPr>
                        <a:t>After the bible story reflection, the facilitator or volunteer</a:t>
                      </a:r>
                      <a:r>
                        <a:rPr sz="1100" spc="-175" dirty="0">
                          <a:latin typeface="Arial"/>
                          <a:cs typeface="Arial"/>
                        </a:rPr>
                        <a:t> </a:t>
                      </a:r>
                      <a:r>
                        <a:rPr sz="1100" spc="-5" dirty="0">
                          <a:latin typeface="Arial"/>
                          <a:cs typeface="Arial"/>
                        </a:rPr>
                        <a:t>should  expand on</a:t>
                      </a:r>
                      <a:r>
                        <a:rPr sz="1100" spc="-10" dirty="0">
                          <a:latin typeface="Arial"/>
                          <a:cs typeface="Arial"/>
                        </a:rPr>
                        <a:t> </a:t>
                      </a:r>
                      <a:r>
                        <a:rPr sz="1100" spc="-5" dirty="0">
                          <a:latin typeface="Arial"/>
                          <a:cs typeface="Arial"/>
                        </a:rPr>
                        <a:t>scripture.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522986">
                <a:tc>
                  <a:txBody>
                    <a:bodyPr/>
                    <a:lstStyle/>
                    <a:p>
                      <a:pPr>
                        <a:lnSpc>
                          <a:spcPct val="100000"/>
                        </a:lnSpc>
                      </a:pPr>
                      <a:endParaRPr sz="1150">
                        <a:latin typeface="Times New Roman"/>
                        <a:cs typeface="Times New Roman"/>
                      </a:endParaRPr>
                    </a:p>
                    <a:p>
                      <a:pPr marL="2540">
                        <a:lnSpc>
                          <a:spcPct val="100000"/>
                        </a:lnSpc>
                      </a:pPr>
                      <a:r>
                        <a:rPr sz="1100" spc="-5" dirty="0">
                          <a:latin typeface="Arial"/>
                          <a:cs typeface="Arial"/>
                        </a:rPr>
                        <a:t>10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12065" marR="304800">
                        <a:lnSpc>
                          <a:spcPct val="110500"/>
                        </a:lnSpc>
                        <a:spcBef>
                          <a:spcPts val="40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143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38100">
                        <a:lnSpc>
                          <a:spcPts val="1290"/>
                        </a:lnSpc>
                        <a:tabLst>
                          <a:tab pos="615950" algn="l"/>
                        </a:tabLst>
                      </a:pPr>
                      <a:r>
                        <a:rPr sz="1100" spc="-5" dirty="0">
                          <a:latin typeface="Arial"/>
                          <a:cs typeface="Arial"/>
                        </a:rPr>
                        <a:t>What	is</a:t>
                      </a:r>
                      <a:endParaRPr sz="1100">
                        <a:latin typeface="Arial"/>
                        <a:cs typeface="Arial"/>
                      </a:endParaRPr>
                    </a:p>
                    <a:p>
                      <a:pPr marL="203835" marR="89535" indent="-166370">
                        <a:lnSpc>
                          <a:spcPct val="102299"/>
                        </a:lnSpc>
                      </a:pPr>
                      <a:r>
                        <a:rPr sz="1100" spc="-5" dirty="0">
                          <a:latin typeface="Arial"/>
                          <a:cs typeface="Arial"/>
                        </a:rPr>
                        <a:t>Financial  </a:t>
                      </a:r>
                      <a:r>
                        <a:rPr sz="1100" dirty="0">
                          <a:latin typeface="Arial"/>
                          <a:cs typeface="Arial"/>
                        </a:rPr>
                        <a:t>Freedom</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34950" marR="276860" indent="-171450">
                        <a:lnSpc>
                          <a:spcPts val="1290"/>
                        </a:lnSpc>
                        <a:spcBef>
                          <a:spcPts val="40"/>
                        </a:spcBef>
                        <a:buChar char="•"/>
                        <a:tabLst>
                          <a:tab pos="235585" algn="l"/>
                        </a:tabLst>
                      </a:pPr>
                      <a:r>
                        <a:rPr sz="1100" spc="-5" dirty="0">
                          <a:latin typeface="Arial"/>
                          <a:cs typeface="Arial"/>
                        </a:rPr>
                        <a:t>This is a video with the virtual host talking about the definition  of financial</a:t>
                      </a:r>
                      <a:r>
                        <a:rPr sz="1100" dirty="0">
                          <a:latin typeface="Arial"/>
                          <a:cs typeface="Arial"/>
                        </a:rPr>
                        <a:t> </a:t>
                      </a:r>
                      <a:r>
                        <a:rPr sz="1100" spc="-5" dirty="0">
                          <a:latin typeface="Arial"/>
                          <a:cs typeface="Arial"/>
                        </a:rPr>
                        <a:t>freedom.</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691895">
                <a:tc>
                  <a:txBody>
                    <a:bodyPr/>
                    <a:lstStyle/>
                    <a:p>
                      <a:pPr>
                        <a:lnSpc>
                          <a:spcPct val="100000"/>
                        </a:lnSpc>
                        <a:spcBef>
                          <a:spcPts val="45"/>
                        </a:spcBef>
                      </a:pPr>
                      <a:endParaRPr sz="1700">
                        <a:latin typeface="Times New Roman"/>
                        <a:cs typeface="Times New Roman"/>
                      </a:endParaRPr>
                    </a:p>
                    <a:p>
                      <a:pPr marR="121920" algn="r">
                        <a:lnSpc>
                          <a:spcPct val="100000"/>
                        </a:lnSpc>
                      </a:pPr>
                      <a:r>
                        <a:rPr sz="1100" dirty="0">
                          <a:latin typeface="Arial"/>
                          <a:cs typeface="Arial"/>
                        </a:rPr>
                        <a:t>11</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950">
                        <a:latin typeface="Times New Roman"/>
                        <a:cs typeface="Times New Roman"/>
                      </a:endParaRPr>
                    </a:p>
                    <a:p>
                      <a:pPr marL="2540" marR="157480">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540">
                        <a:lnSpc>
                          <a:spcPts val="1305"/>
                        </a:lnSpc>
                        <a:tabLst>
                          <a:tab pos="580390" algn="l"/>
                        </a:tabLst>
                      </a:pPr>
                      <a:r>
                        <a:rPr sz="1100" spc="-5" dirty="0">
                          <a:solidFill>
                            <a:srgbClr val="F06C24"/>
                          </a:solidFill>
                          <a:latin typeface="Arial"/>
                          <a:cs typeface="Arial"/>
                        </a:rPr>
                        <a:t>What	is</a:t>
                      </a:r>
                      <a:endParaRPr sz="1100">
                        <a:latin typeface="Arial"/>
                        <a:cs typeface="Arial"/>
                      </a:endParaRPr>
                    </a:p>
                    <a:p>
                      <a:pPr marL="2540" marR="290195">
                        <a:lnSpc>
                          <a:spcPct val="101800"/>
                        </a:lnSpc>
                        <a:spcBef>
                          <a:spcPts val="5"/>
                        </a:spcBef>
                      </a:pPr>
                      <a:r>
                        <a:rPr sz="1100" dirty="0">
                          <a:solidFill>
                            <a:srgbClr val="F06C24"/>
                          </a:solidFill>
                          <a:latin typeface="Arial"/>
                          <a:cs typeface="Arial"/>
                        </a:rPr>
                        <a:t>Financial  Freedom</a:t>
                      </a:r>
                      <a:endParaRPr sz="1100">
                        <a:latin typeface="Arial"/>
                        <a:cs typeface="Arial"/>
                      </a:endParaRPr>
                    </a:p>
                    <a:p>
                      <a:pPr marL="194310">
                        <a:lnSpc>
                          <a:spcPts val="1320"/>
                        </a:lnSpc>
                        <a:spcBef>
                          <a:spcPts val="30"/>
                        </a:spcBef>
                      </a:pPr>
                      <a:r>
                        <a:rPr sz="1100" spc="-5" dirty="0">
                          <a:solidFill>
                            <a:srgbClr val="F06C24"/>
                          </a:solidFill>
                          <a:latin typeface="Arial"/>
                          <a:cs typeface="Arial"/>
                        </a:rPr>
                        <a:t>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150">
                        <a:latin typeface="Times New Roman"/>
                        <a:cs typeface="Times New Roman"/>
                      </a:endParaRPr>
                    </a:p>
                    <a:p>
                      <a:pPr marL="74295">
                        <a:lnSpc>
                          <a:spcPct val="100000"/>
                        </a:lnSpc>
                      </a:pPr>
                      <a:r>
                        <a:rPr sz="1100" b="1" spc="-5" dirty="0">
                          <a:solidFill>
                            <a:srgbClr val="FF0000"/>
                          </a:solidFill>
                          <a:latin typeface="Arial"/>
                          <a:cs typeface="Arial"/>
                        </a:rPr>
                        <a:t>Verify the process for the</a:t>
                      </a:r>
                      <a:r>
                        <a:rPr sz="1100" b="1" spc="15" dirty="0">
                          <a:solidFill>
                            <a:srgbClr val="FF0000"/>
                          </a:solidFill>
                          <a:latin typeface="Arial"/>
                          <a:cs typeface="Arial"/>
                        </a:rPr>
                        <a:t> </a:t>
                      </a:r>
                      <a:r>
                        <a:rPr sz="1100" b="1" spc="-5" dirty="0">
                          <a:solidFill>
                            <a:srgbClr val="FF0000"/>
                          </a:solidFill>
                          <a:latin typeface="Arial"/>
                          <a:cs typeface="Arial"/>
                        </a:rPr>
                        <a:t>exercises</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71856">
                <a:tc>
                  <a:txBody>
                    <a:bodyPr/>
                    <a:lstStyle/>
                    <a:p>
                      <a:pPr marR="121920" algn="r">
                        <a:lnSpc>
                          <a:spcPct val="100000"/>
                        </a:lnSpc>
                        <a:spcBef>
                          <a:spcPts val="720"/>
                        </a:spcBef>
                      </a:pPr>
                      <a:r>
                        <a:rPr sz="1100" dirty="0">
                          <a:latin typeface="Arial"/>
                          <a:cs typeface="Arial"/>
                        </a:rPr>
                        <a:t>12</a:t>
                      </a:r>
                      <a:endParaRPr sz="1100">
                        <a:latin typeface="Arial"/>
                        <a:cs typeface="Arial"/>
                      </a:endParaRPr>
                    </a:p>
                  </a:txBody>
                  <a:tcPr marL="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295">
                        <a:lnSpc>
                          <a:spcPts val="1295"/>
                        </a:lnSpc>
                      </a:pPr>
                      <a:r>
                        <a:rPr sz="1100" spc="-5" dirty="0">
                          <a:latin typeface="Arial"/>
                          <a:cs typeface="Arial"/>
                        </a:rPr>
                        <a:t>Host</a:t>
                      </a:r>
                      <a:endParaRPr sz="1100">
                        <a:latin typeface="Arial"/>
                        <a:cs typeface="Arial"/>
                      </a:endParaRPr>
                    </a:p>
                    <a:p>
                      <a:pPr marL="74930">
                        <a:lnSpc>
                          <a:spcPct val="100000"/>
                        </a:lnSpc>
                        <a:spcBef>
                          <a:spcPts val="130"/>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6830">
                        <a:lnSpc>
                          <a:spcPct val="100000"/>
                        </a:lnSpc>
                        <a:spcBef>
                          <a:spcPts val="720"/>
                        </a:spcBef>
                      </a:pPr>
                      <a:r>
                        <a:rPr sz="1100" spc="-5" dirty="0">
                          <a:latin typeface="Arial"/>
                          <a:cs typeface="Arial"/>
                        </a:rPr>
                        <a:t>Ds of</a:t>
                      </a:r>
                      <a:r>
                        <a:rPr sz="1100" spc="-130" dirty="0">
                          <a:latin typeface="Arial"/>
                          <a:cs typeface="Arial"/>
                        </a:rPr>
                        <a:t> </a:t>
                      </a:r>
                      <a:r>
                        <a:rPr sz="1100" spc="-5" dirty="0">
                          <a:latin typeface="Arial"/>
                          <a:cs typeface="Arial"/>
                        </a:rPr>
                        <a:t>dfree®</a:t>
                      </a:r>
                      <a:endParaRPr sz="1100">
                        <a:latin typeface="Arial"/>
                        <a:cs typeface="Arial"/>
                      </a:endParaRPr>
                    </a:p>
                  </a:txBody>
                  <a:tcPr marL="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indent="-172085">
                        <a:lnSpc>
                          <a:spcPts val="1280"/>
                        </a:lnSpc>
                        <a:buChar char="•"/>
                        <a:tabLst>
                          <a:tab pos="204470" algn="l"/>
                        </a:tabLst>
                      </a:pPr>
                      <a:r>
                        <a:rPr sz="1100" spc="-5" dirty="0">
                          <a:latin typeface="Arial"/>
                          <a:cs typeface="Arial"/>
                        </a:rPr>
                        <a:t>The virtual host will walk participants through the good and bad</a:t>
                      </a:r>
                      <a:r>
                        <a:rPr sz="1100" spc="130" dirty="0">
                          <a:latin typeface="Arial"/>
                          <a:cs typeface="Arial"/>
                        </a:rPr>
                        <a:t> </a:t>
                      </a:r>
                      <a:r>
                        <a:rPr sz="1100" spc="-5" dirty="0">
                          <a:latin typeface="Arial"/>
                          <a:cs typeface="Arial"/>
                        </a:rPr>
                        <a:t>Ds</a:t>
                      </a:r>
                      <a:endParaRPr sz="1100">
                        <a:latin typeface="Arial"/>
                        <a:cs typeface="Arial"/>
                      </a:endParaRPr>
                    </a:p>
                    <a:p>
                      <a:pPr marL="203835">
                        <a:lnSpc>
                          <a:spcPct val="100000"/>
                        </a:lnSpc>
                        <a:spcBef>
                          <a:spcPts val="100"/>
                        </a:spcBef>
                      </a:pPr>
                      <a:r>
                        <a:rPr sz="1100" spc="-5" dirty="0">
                          <a:latin typeface="Arial"/>
                          <a:cs typeface="Arial"/>
                        </a:rPr>
                        <a:t>of</a:t>
                      </a:r>
                      <a:r>
                        <a:rPr sz="1100" spc="-10" dirty="0">
                          <a:latin typeface="Arial"/>
                          <a:cs typeface="Arial"/>
                        </a:rPr>
                        <a:t> </a:t>
                      </a:r>
                      <a:r>
                        <a:rPr sz="1100" spc="-5" dirty="0">
                          <a:latin typeface="Arial"/>
                          <a:cs typeface="Arial"/>
                        </a:rPr>
                        <a:t>Dfree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729233">
                <a:tc>
                  <a:txBody>
                    <a:bodyPr/>
                    <a:lstStyle/>
                    <a:p>
                      <a:pPr>
                        <a:lnSpc>
                          <a:spcPct val="100000"/>
                        </a:lnSpc>
                        <a:spcBef>
                          <a:spcPts val="10"/>
                        </a:spcBef>
                      </a:pPr>
                      <a:endParaRPr sz="1750">
                        <a:latin typeface="Times New Roman"/>
                        <a:cs typeface="Times New Roman"/>
                      </a:endParaRPr>
                    </a:p>
                    <a:p>
                      <a:pPr marR="121920" algn="r">
                        <a:lnSpc>
                          <a:spcPct val="100000"/>
                        </a:lnSpc>
                      </a:pPr>
                      <a:r>
                        <a:rPr sz="1100" dirty="0">
                          <a:latin typeface="Arial"/>
                          <a:cs typeface="Arial"/>
                        </a:rPr>
                        <a:t>13</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62230">
                        <a:lnSpc>
                          <a:spcPct val="110200"/>
                        </a:lnSpc>
                        <a:spcBef>
                          <a:spcPts val="390"/>
                        </a:spcBef>
                        <a:tabLst>
                          <a:tab pos="622935" algn="l"/>
                        </a:tabLst>
                      </a:pPr>
                      <a:r>
                        <a:rPr sz="1100" spc="-5" dirty="0">
                          <a:solidFill>
                            <a:srgbClr val="F06C24"/>
                          </a:solidFill>
                          <a:latin typeface="Arial"/>
                          <a:cs typeface="Arial"/>
                        </a:rPr>
                        <a:t>Facilitator  </a:t>
                      </a:r>
                      <a:r>
                        <a:rPr sz="1100" dirty="0">
                          <a:solidFill>
                            <a:srgbClr val="F06C24"/>
                          </a:solidFill>
                          <a:latin typeface="Arial"/>
                          <a:cs typeface="Arial"/>
                        </a:rPr>
                        <a:t>(Slide	+  </a:t>
                      </a:r>
                      <a:r>
                        <a:rPr sz="1100" spc="-5" dirty="0">
                          <a:solidFill>
                            <a:srgbClr val="F06C24"/>
                          </a:solidFill>
                          <a:latin typeface="Arial"/>
                          <a:cs typeface="Arial"/>
                        </a:rPr>
                        <a:t>Exercise)</a:t>
                      </a:r>
                      <a:endParaRPr sz="1100">
                        <a:latin typeface="Arial"/>
                        <a:cs typeface="Arial"/>
                      </a:endParaRPr>
                    </a:p>
                  </a:txBody>
                  <a:tcPr marL="0" marR="0" marT="495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50">
                        <a:latin typeface="Times New Roman"/>
                        <a:cs typeface="Times New Roman"/>
                      </a:endParaRPr>
                    </a:p>
                    <a:p>
                      <a:pPr marL="40640" marR="41275" indent="-3810">
                        <a:lnSpc>
                          <a:spcPct val="102299"/>
                        </a:lnSpc>
                      </a:pPr>
                      <a:r>
                        <a:rPr sz="1100" spc="-5" dirty="0">
                          <a:solidFill>
                            <a:srgbClr val="F06C24"/>
                          </a:solidFill>
                          <a:latin typeface="Arial"/>
                          <a:cs typeface="Arial"/>
                        </a:rPr>
                        <a:t>Ds of</a:t>
                      </a:r>
                      <a:r>
                        <a:rPr sz="1100" spc="-155" dirty="0">
                          <a:solidFill>
                            <a:srgbClr val="F06C24"/>
                          </a:solidFill>
                          <a:latin typeface="Arial"/>
                          <a:cs typeface="Arial"/>
                        </a:rPr>
                        <a:t> </a:t>
                      </a:r>
                      <a:r>
                        <a:rPr sz="1100" spc="-5" dirty="0">
                          <a:solidFill>
                            <a:srgbClr val="F06C24"/>
                          </a:solidFill>
                          <a:latin typeface="Arial"/>
                          <a:cs typeface="Arial"/>
                        </a:rPr>
                        <a:t>dfree®  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indent="-172085">
                        <a:lnSpc>
                          <a:spcPts val="1275"/>
                        </a:lnSpc>
                        <a:buFont typeface="Arial"/>
                        <a:buChar char="•"/>
                        <a:tabLst>
                          <a:tab pos="204470" algn="l"/>
                        </a:tabLst>
                      </a:pPr>
                      <a:r>
                        <a:rPr sz="1100" b="1" spc="-5" dirty="0">
                          <a:latin typeface="Arial"/>
                          <a:cs typeface="Arial"/>
                        </a:rPr>
                        <a:t>Optional Exercise: </a:t>
                      </a:r>
                      <a:r>
                        <a:rPr sz="1100" spc="-5" dirty="0">
                          <a:latin typeface="Arial"/>
                          <a:cs typeface="Arial"/>
                        </a:rPr>
                        <a:t>Everyone wants to achieve</a:t>
                      </a:r>
                      <a:r>
                        <a:rPr sz="1100" spc="55" dirty="0">
                          <a:latin typeface="Arial"/>
                          <a:cs typeface="Arial"/>
                        </a:rPr>
                        <a:t> </a:t>
                      </a:r>
                      <a:r>
                        <a:rPr sz="1100" spc="-5" dirty="0">
                          <a:latin typeface="Arial"/>
                          <a:cs typeface="Arial"/>
                        </a:rPr>
                        <a:t>Financial</a:t>
                      </a:r>
                      <a:endParaRPr sz="1100">
                        <a:latin typeface="Arial"/>
                        <a:cs typeface="Arial"/>
                      </a:endParaRPr>
                    </a:p>
                    <a:p>
                      <a:pPr marL="203835">
                        <a:lnSpc>
                          <a:spcPct val="100000"/>
                        </a:lnSpc>
                        <a:spcBef>
                          <a:spcPts val="100"/>
                        </a:spcBef>
                      </a:pPr>
                      <a:r>
                        <a:rPr sz="1100" spc="-5" dirty="0">
                          <a:latin typeface="Arial"/>
                          <a:cs typeface="Arial"/>
                        </a:rPr>
                        <a:t>Freedom,</a:t>
                      </a:r>
                      <a:r>
                        <a:rPr sz="1100" spc="55" dirty="0">
                          <a:latin typeface="Arial"/>
                          <a:cs typeface="Arial"/>
                        </a:rPr>
                        <a:t> </a:t>
                      </a:r>
                      <a:r>
                        <a:rPr sz="1100" dirty="0">
                          <a:latin typeface="Arial"/>
                          <a:cs typeface="Arial"/>
                        </a:rPr>
                        <a:t>but</a:t>
                      </a:r>
                      <a:r>
                        <a:rPr sz="1100" spc="55" dirty="0">
                          <a:latin typeface="Arial"/>
                          <a:cs typeface="Arial"/>
                        </a:rPr>
                        <a:t> </a:t>
                      </a:r>
                      <a:r>
                        <a:rPr sz="1100" spc="-5" dirty="0">
                          <a:latin typeface="Arial"/>
                          <a:cs typeface="Arial"/>
                        </a:rPr>
                        <a:t>it</a:t>
                      </a:r>
                      <a:r>
                        <a:rPr sz="1100" spc="60" dirty="0">
                          <a:latin typeface="Arial"/>
                          <a:cs typeface="Arial"/>
                        </a:rPr>
                        <a:t> </a:t>
                      </a:r>
                      <a:r>
                        <a:rPr sz="1100" spc="-5" dirty="0">
                          <a:latin typeface="Arial"/>
                          <a:cs typeface="Arial"/>
                        </a:rPr>
                        <a:t>takes</a:t>
                      </a:r>
                      <a:r>
                        <a:rPr sz="1100" spc="65" dirty="0">
                          <a:latin typeface="Arial"/>
                          <a:cs typeface="Arial"/>
                        </a:rPr>
                        <a:t> </a:t>
                      </a:r>
                      <a:r>
                        <a:rPr sz="1100" spc="-5" dirty="0">
                          <a:latin typeface="Arial"/>
                          <a:cs typeface="Arial"/>
                        </a:rPr>
                        <a:t>being</a:t>
                      </a:r>
                      <a:r>
                        <a:rPr sz="1100" spc="60" dirty="0">
                          <a:latin typeface="Arial"/>
                          <a:cs typeface="Arial"/>
                        </a:rPr>
                        <a:t> </a:t>
                      </a:r>
                      <a:r>
                        <a:rPr sz="1100" spc="-5" dirty="0">
                          <a:latin typeface="Arial"/>
                          <a:cs typeface="Arial"/>
                        </a:rPr>
                        <a:t>honest</a:t>
                      </a:r>
                      <a:r>
                        <a:rPr sz="1100" spc="60" dirty="0">
                          <a:latin typeface="Arial"/>
                          <a:cs typeface="Arial"/>
                        </a:rPr>
                        <a:t> </a:t>
                      </a:r>
                      <a:r>
                        <a:rPr sz="1100" spc="-5" dirty="0">
                          <a:latin typeface="Arial"/>
                          <a:cs typeface="Arial"/>
                        </a:rPr>
                        <a:t>with</a:t>
                      </a:r>
                      <a:r>
                        <a:rPr sz="1100" spc="55" dirty="0">
                          <a:latin typeface="Arial"/>
                          <a:cs typeface="Arial"/>
                        </a:rPr>
                        <a:t> </a:t>
                      </a:r>
                      <a:r>
                        <a:rPr sz="1100" spc="-5" dirty="0">
                          <a:latin typeface="Arial"/>
                          <a:cs typeface="Arial"/>
                        </a:rPr>
                        <a:t>yourself</a:t>
                      </a:r>
                      <a:r>
                        <a:rPr sz="1100" spc="60" dirty="0">
                          <a:latin typeface="Arial"/>
                          <a:cs typeface="Arial"/>
                        </a:rPr>
                        <a:t> </a:t>
                      </a:r>
                      <a:r>
                        <a:rPr sz="1100" spc="-5" dirty="0">
                          <a:latin typeface="Arial"/>
                          <a:cs typeface="Arial"/>
                        </a:rPr>
                        <a:t>first.</a:t>
                      </a:r>
                      <a:r>
                        <a:rPr sz="1100" spc="50" dirty="0">
                          <a:latin typeface="Arial"/>
                          <a:cs typeface="Arial"/>
                        </a:rPr>
                        <a:t> </a:t>
                      </a:r>
                      <a:r>
                        <a:rPr sz="1100" spc="-5" dirty="0">
                          <a:latin typeface="Arial"/>
                          <a:cs typeface="Arial"/>
                        </a:rPr>
                        <a:t>Ask</a:t>
                      </a:r>
                      <a:endParaRPr sz="1100">
                        <a:latin typeface="Arial"/>
                        <a:cs typeface="Arial"/>
                      </a:endParaRPr>
                    </a:p>
                    <a:p>
                      <a:pPr marL="203835" marR="215900">
                        <a:lnSpc>
                          <a:spcPct val="107700"/>
                        </a:lnSpc>
                        <a:spcBef>
                          <a:spcPts val="5"/>
                        </a:spcBef>
                      </a:pPr>
                      <a:r>
                        <a:rPr sz="1100" spc="-5" dirty="0">
                          <a:latin typeface="Arial"/>
                          <a:cs typeface="Arial"/>
                        </a:rPr>
                        <a:t>participants what are their bad financial habits that hold them  back from decreasing debts and increasing</a:t>
                      </a:r>
                      <a:r>
                        <a:rPr sz="1100" spc="20" dirty="0">
                          <a:latin typeface="Arial"/>
                          <a:cs typeface="Arial"/>
                        </a:rPr>
                        <a:t> </a:t>
                      </a:r>
                      <a:r>
                        <a:rPr sz="1100" spc="-5" dirty="0">
                          <a:latin typeface="Arial"/>
                          <a:cs typeface="Arial"/>
                        </a:rPr>
                        <a:t>savings?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72389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650">
                        <a:latin typeface="Times New Roman"/>
                        <a:cs typeface="Times New Roman"/>
                      </a:endParaRPr>
                    </a:p>
                    <a:p>
                      <a:pPr marR="121920" algn="r">
                        <a:lnSpc>
                          <a:spcPct val="100000"/>
                        </a:lnSpc>
                      </a:pPr>
                      <a:r>
                        <a:rPr sz="1100" dirty="0">
                          <a:latin typeface="Arial"/>
                          <a:cs typeface="Arial"/>
                        </a:rPr>
                        <a:t>14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313690">
                        <a:lnSpc>
                          <a:spcPct val="110500"/>
                        </a:lnSpc>
                        <a:spcBef>
                          <a:spcPts val="1019"/>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300">
                        <a:latin typeface="Times New Roman"/>
                        <a:cs typeface="Times New Roman"/>
                      </a:endParaRPr>
                    </a:p>
                    <a:p>
                      <a:pPr>
                        <a:lnSpc>
                          <a:spcPct val="100000"/>
                        </a:lnSpc>
                      </a:pPr>
                      <a:endParaRPr sz="1300">
                        <a:latin typeface="Times New Roman"/>
                        <a:cs typeface="Times New Roman"/>
                      </a:endParaRPr>
                    </a:p>
                    <a:p>
                      <a:pPr>
                        <a:lnSpc>
                          <a:spcPct val="100000"/>
                        </a:lnSpc>
                        <a:spcBef>
                          <a:spcPts val="20"/>
                        </a:spcBef>
                      </a:pPr>
                      <a:endParaRPr sz="1300">
                        <a:latin typeface="Times New Roman"/>
                        <a:cs typeface="Times New Roman"/>
                      </a:endParaRPr>
                    </a:p>
                    <a:p>
                      <a:pPr marL="2540" marR="180340">
                        <a:lnSpc>
                          <a:spcPct val="101499"/>
                        </a:lnSpc>
                      </a:pPr>
                      <a:r>
                        <a:rPr sz="1100" spc="-5" dirty="0">
                          <a:latin typeface="Arial"/>
                          <a:cs typeface="Arial"/>
                        </a:rPr>
                        <a:t>Bi</a:t>
                      </a:r>
                      <a:r>
                        <a:rPr sz="1200" spc="-5" dirty="0">
                          <a:latin typeface="Arial"/>
                          <a:cs typeface="Arial"/>
                        </a:rPr>
                        <a:t>llion  </a:t>
                      </a:r>
                      <a:r>
                        <a:rPr sz="1100" spc="-5" dirty="0">
                          <a:latin typeface="Arial"/>
                          <a:cs typeface="Arial"/>
                        </a:rPr>
                        <a:t>Do</a:t>
                      </a:r>
                      <a:r>
                        <a:rPr sz="1200" spc="-5" dirty="0">
                          <a:latin typeface="Arial"/>
                          <a:cs typeface="Arial"/>
                        </a:rPr>
                        <a:t>llar  </a:t>
                      </a:r>
                      <a:r>
                        <a:rPr sz="1100" spc="-5" dirty="0">
                          <a:latin typeface="Arial"/>
                          <a:cs typeface="Arial"/>
                        </a:rPr>
                        <a:t>C</a:t>
                      </a:r>
                      <a:r>
                        <a:rPr sz="1100" dirty="0">
                          <a:latin typeface="Arial"/>
                          <a:cs typeface="Arial"/>
                        </a:rPr>
                        <a:t>h</a:t>
                      </a:r>
                      <a:r>
                        <a:rPr sz="1200" dirty="0">
                          <a:latin typeface="Arial"/>
                          <a:cs typeface="Arial"/>
                        </a:rPr>
                        <a:t>a</a:t>
                      </a:r>
                      <a:r>
                        <a:rPr sz="1200" spc="-5" dirty="0">
                          <a:latin typeface="Arial"/>
                          <a:cs typeface="Arial"/>
                        </a:rPr>
                        <a:t>l</a:t>
                      </a:r>
                      <a:r>
                        <a:rPr sz="1200" dirty="0">
                          <a:latin typeface="Arial"/>
                          <a:cs typeface="Arial"/>
                        </a:rPr>
                        <a:t>len</a:t>
                      </a:r>
                      <a:r>
                        <a:rPr sz="1200" spc="-5" dirty="0">
                          <a:latin typeface="Arial"/>
                          <a:cs typeface="Arial"/>
                        </a:rPr>
                        <a:t>g</a:t>
                      </a:r>
                      <a:r>
                        <a:rPr sz="1200" dirty="0">
                          <a:latin typeface="Arial"/>
                          <a:cs typeface="Arial"/>
                        </a:rPr>
                        <a:t>e</a:t>
                      </a:r>
                      <a:endParaRPr sz="12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marR="78740" indent="-171450" algn="just">
                        <a:lnSpc>
                          <a:spcPct val="101499"/>
                        </a:lnSpc>
                        <a:buChar char="•"/>
                        <a:tabLst>
                          <a:tab pos="204470" algn="l"/>
                        </a:tabLst>
                      </a:pPr>
                      <a:r>
                        <a:rPr sz="1100" spc="-5" dirty="0">
                          <a:latin typeface="Arial"/>
                          <a:cs typeface="Arial"/>
                        </a:rPr>
                        <a:t>The</a:t>
                      </a:r>
                      <a:r>
                        <a:rPr sz="1100" spc="-60" dirty="0">
                          <a:latin typeface="Arial"/>
                          <a:cs typeface="Arial"/>
                        </a:rPr>
                        <a:t> </a:t>
                      </a:r>
                      <a:r>
                        <a:rPr sz="1100" spc="-5" dirty="0">
                          <a:latin typeface="Arial"/>
                          <a:cs typeface="Arial"/>
                        </a:rPr>
                        <a:t>Billion</a:t>
                      </a:r>
                      <a:r>
                        <a:rPr sz="1100" spc="-55" dirty="0">
                          <a:latin typeface="Arial"/>
                          <a:cs typeface="Arial"/>
                        </a:rPr>
                        <a:t> </a:t>
                      </a:r>
                      <a:r>
                        <a:rPr sz="1100" spc="-5" dirty="0">
                          <a:latin typeface="Arial"/>
                          <a:cs typeface="Arial"/>
                        </a:rPr>
                        <a:t>Dollar</a:t>
                      </a:r>
                      <a:r>
                        <a:rPr sz="1100" spc="-60" dirty="0">
                          <a:latin typeface="Arial"/>
                          <a:cs typeface="Arial"/>
                        </a:rPr>
                        <a:t> </a:t>
                      </a:r>
                      <a:r>
                        <a:rPr sz="1100" spc="-5" dirty="0">
                          <a:latin typeface="Arial"/>
                          <a:cs typeface="Arial"/>
                        </a:rPr>
                        <a:t>Challenge</a:t>
                      </a:r>
                      <a:r>
                        <a:rPr sz="1100" spc="-55" dirty="0">
                          <a:latin typeface="Arial"/>
                          <a:cs typeface="Arial"/>
                        </a:rPr>
                        <a:t> </a:t>
                      </a:r>
                      <a:r>
                        <a:rPr sz="1100" spc="-5" dirty="0">
                          <a:latin typeface="Arial"/>
                          <a:cs typeface="Arial"/>
                        </a:rPr>
                        <a:t>is</a:t>
                      </a:r>
                      <a:r>
                        <a:rPr sz="1100" spc="-55" dirty="0">
                          <a:latin typeface="Arial"/>
                          <a:cs typeface="Arial"/>
                        </a:rPr>
                        <a:t> </a:t>
                      </a:r>
                      <a:r>
                        <a:rPr sz="1100" spc="-5" dirty="0">
                          <a:latin typeface="Arial"/>
                          <a:cs typeface="Arial"/>
                        </a:rPr>
                        <a:t>a</a:t>
                      </a:r>
                      <a:r>
                        <a:rPr sz="1100" spc="-60" dirty="0">
                          <a:latin typeface="Arial"/>
                          <a:cs typeface="Arial"/>
                        </a:rPr>
                        <a:t> </a:t>
                      </a:r>
                      <a:r>
                        <a:rPr sz="1100" spc="-5" dirty="0">
                          <a:latin typeface="Arial"/>
                          <a:cs typeface="Arial"/>
                        </a:rPr>
                        <a:t>free,</a:t>
                      </a:r>
                      <a:r>
                        <a:rPr sz="1100" spc="-65" dirty="0">
                          <a:latin typeface="Arial"/>
                          <a:cs typeface="Arial"/>
                        </a:rPr>
                        <a:t> </a:t>
                      </a:r>
                      <a:r>
                        <a:rPr sz="1100" spc="-5" dirty="0">
                          <a:latin typeface="Arial"/>
                          <a:cs typeface="Arial"/>
                        </a:rPr>
                        <a:t>confidential,</a:t>
                      </a:r>
                      <a:r>
                        <a:rPr sz="1100" spc="-70" dirty="0">
                          <a:latin typeface="Arial"/>
                          <a:cs typeface="Arial"/>
                        </a:rPr>
                        <a:t> </a:t>
                      </a:r>
                      <a:r>
                        <a:rPr sz="1100" spc="-5" dirty="0">
                          <a:latin typeface="Arial"/>
                          <a:cs typeface="Arial"/>
                        </a:rPr>
                        <a:t>interactive</a:t>
                      </a:r>
                      <a:r>
                        <a:rPr sz="1100" spc="-65" dirty="0">
                          <a:latin typeface="Arial"/>
                          <a:cs typeface="Arial"/>
                        </a:rPr>
                        <a:t> </a:t>
                      </a:r>
                      <a:r>
                        <a:rPr sz="1100" spc="-5" dirty="0">
                          <a:latin typeface="Arial"/>
                          <a:cs typeface="Arial"/>
                        </a:rPr>
                        <a:t>online  tool designed to help users set a realistic budget or savings plan.  So, looking </a:t>
                      </a:r>
                      <a:r>
                        <a:rPr sz="1100" spc="-10" dirty="0">
                          <a:latin typeface="Arial"/>
                          <a:cs typeface="Arial"/>
                        </a:rPr>
                        <a:t>to </a:t>
                      </a:r>
                      <a:r>
                        <a:rPr sz="1100" spc="-5" dirty="0">
                          <a:latin typeface="Arial"/>
                          <a:cs typeface="Arial"/>
                        </a:rPr>
                        <a:t>get out of debt? Use this tool to help you determine  the date you will be out of debt based on your monthly payments.  If</a:t>
                      </a:r>
                      <a:r>
                        <a:rPr sz="1100" spc="-50" dirty="0">
                          <a:latin typeface="Arial"/>
                          <a:cs typeface="Arial"/>
                        </a:rPr>
                        <a:t> </a:t>
                      </a:r>
                      <a:r>
                        <a:rPr sz="1100" spc="-5" dirty="0">
                          <a:latin typeface="Arial"/>
                          <a:cs typeface="Arial"/>
                        </a:rPr>
                        <a:t>you</a:t>
                      </a:r>
                      <a:r>
                        <a:rPr sz="1100" spc="-45" dirty="0">
                          <a:latin typeface="Arial"/>
                          <a:cs typeface="Arial"/>
                        </a:rPr>
                        <a:t> </a:t>
                      </a:r>
                      <a:r>
                        <a:rPr sz="1100" spc="-5" dirty="0">
                          <a:latin typeface="Arial"/>
                          <a:cs typeface="Arial"/>
                        </a:rPr>
                        <a:t>want</a:t>
                      </a:r>
                      <a:r>
                        <a:rPr sz="1100" spc="-45" dirty="0">
                          <a:latin typeface="Arial"/>
                          <a:cs typeface="Arial"/>
                        </a:rPr>
                        <a:t> </a:t>
                      </a:r>
                      <a:r>
                        <a:rPr sz="1100" spc="-10" dirty="0">
                          <a:latin typeface="Arial"/>
                          <a:cs typeface="Arial"/>
                        </a:rPr>
                        <a:t>to</a:t>
                      </a:r>
                      <a:r>
                        <a:rPr sz="1100" spc="-45" dirty="0">
                          <a:latin typeface="Arial"/>
                          <a:cs typeface="Arial"/>
                        </a:rPr>
                        <a:t> </a:t>
                      </a:r>
                      <a:r>
                        <a:rPr sz="1100" spc="-5" dirty="0">
                          <a:latin typeface="Arial"/>
                          <a:cs typeface="Arial"/>
                        </a:rPr>
                        <a:t>set</a:t>
                      </a:r>
                      <a:r>
                        <a:rPr sz="1100" spc="-45" dirty="0">
                          <a:latin typeface="Arial"/>
                          <a:cs typeface="Arial"/>
                        </a:rPr>
                        <a:t> </a:t>
                      </a:r>
                      <a:r>
                        <a:rPr sz="1100" spc="-5" dirty="0">
                          <a:latin typeface="Arial"/>
                          <a:cs typeface="Arial"/>
                        </a:rPr>
                        <a:t>another</a:t>
                      </a:r>
                      <a:r>
                        <a:rPr sz="1100" spc="-55" dirty="0">
                          <a:latin typeface="Arial"/>
                          <a:cs typeface="Arial"/>
                        </a:rPr>
                        <a:t> </a:t>
                      </a:r>
                      <a:r>
                        <a:rPr sz="1100" spc="-5" dirty="0">
                          <a:latin typeface="Arial"/>
                          <a:cs typeface="Arial"/>
                        </a:rPr>
                        <a:t>payoff</a:t>
                      </a:r>
                      <a:r>
                        <a:rPr sz="1100" spc="-45" dirty="0">
                          <a:latin typeface="Arial"/>
                          <a:cs typeface="Arial"/>
                        </a:rPr>
                        <a:t> </a:t>
                      </a:r>
                      <a:r>
                        <a:rPr sz="1100" spc="-5" dirty="0">
                          <a:latin typeface="Arial"/>
                          <a:cs typeface="Arial"/>
                        </a:rPr>
                        <a:t>date,</a:t>
                      </a:r>
                      <a:r>
                        <a:rPr sz="1100" spc="-45" dirty="0">
                          <a:latin typeface="Arial"/>
                          <a:cs typeface="Arial"/>
                        </a:rPr>
                        <a:t> </a:t>
                      </a:r>
                      <a:r>
                        <a:rPr sz="1100" spc="-5" dirty="0">
                          <a:latin typeface="Arial"/>
                          <a:cs typeface="Arial"/>
                        </a:rPr>
                        <a:t>BDC</a:t>
                      </a:r>
                      <a:r>
                        <a:rPr sz="1100" spc="-50"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calculate</a:t>
                      </a:r>
                      <a:r>
                        <a:rPr sz="1100" spc="-45" dirty="0">
                          <a:latin typeface="Arial"/>
                          <a:cs typeface="Arial"/>
                        </a:rPr>
                        <a:t> </a:t>
                      </a:r>
                      <a:r>
                        <a:rPr sz="1100" spc="-5" dirty="0">
                          <a:latin typeface="Arial"/>
                          <a:cs typeface="Arial"/>
                        </a:rPr>
                        <a:t>how</a:t>
                      </a:r>
                      <a:r>
                        <a:rPr sz="1100" spc="-55" dirty="0">
                          <a:latin typeface="Arial"/>
                          <a:cs typeface="Arial"/>
                        </a:rPr>
                        <a:t> </a:t>
                      </a:r>
                      <a:r>
                        <a:rPr sz="1100" spc="-5" dirty="0">
                          <a:latin typeface="Arial"/>
                          <a:cs typeface="Arial"/>
                        </a:rPr>
                        <a:t>much  you need to pay each month to meet your payoff date</a:t>
                      </a:r>
                      <a:r>
                        <a:rPr sz="1100" spc="60" dirty="0">
                          <a:latin typeface="Arial"/>
                          <a:cs typeface="Arial"/>
                        </a:rPr>
                        <a:t> </a:t>
                      </a:r>
                      <a:r>
                        <a:rPr sz="1100" dirty="0">
                          <a:latin typeface="Arial"/>
                          <a:cs typeface="Arial"/>
                        </a:rPr>
                        <a:t>goal.</a:t>
                      </a:r>
                      <a:endParaRPr sz="1100">
                        <a:latin typeface="Arial"/>
                        <a:cs typeface="Arial"/>
                      </a:endParaRPr>
                    </a:p>
                    <a:p>
                      <a:pPr>
                        <a:lnSpc>
                          <a:spcPct val="100000"/>
                        </a:lnSpc>
                        <a:spcBef>
                          <a:spcPts val="20"/>
                        </a:spcBef>
                        <a:buFont typeface="Arial"/>
                        <a:buChar char="•"/>
                      </a:pPr>
                      <a:endParaRPr sz="1250">
                        <a:latin typeface="Times New Roman"/>
                        <a:cs typeface="Times New Roman"/>
                      </a:endParaRPr>
                    </a:p>
                    <a:p>
                      <a:pPr marL="203835" indent="-171450" algn="just">
                        <a:lnSpc>
                          <a:spcPct val="97600"/>
                        </a:lnSpc>
                        <a:spcBef>
                          <a:spcPts val="5"/>
                        </a:spcBef>
                        <a:buChar char="•"/>
                        <a:tabLst>
                          <a:tab pos="204470" algn="l"/>
                        </a:tabLst>
                      </a:pPr>
                      <a:r>
                        <a:rPr sz="1100" spc="-5" dirty="0">
                          <a:latin typeface="Arial"/>
                          <a:cs typeface="Arial"/>
                        </a:rPr>
                        <a:t>The</a:t>
                      </a:r>
                      <a:r>
                        <a:rPr sz="1100" spc="-40" dirty="0">
                          <a:latin typeface="Arial"/>
                          <a:cs typeface="Arial"/>
                        </a:rPr>
                        <a:t> </a:t>
                      </a:r>
                      <a:r>
                        <a:rPr sz="1100" spc="-5" dirty="0">
                          <a:latin typeface="Arial"/>
                          <a:cs typeface="Arial"/>
                        </a:rPr>
                        <a:t>virtual</a:t>
                      </a:r>
                      <a:r>
                        <a:rPr sz="1100" spc="-45" dirty="0">
                          <a:latin typeface="Arial"/>
                          <a:cs typeface="Arial"/>
                        </a:rPr>
                        <a:t> </a:t>
                      </a:r>
                      <a:r>
                        <a:rPr sz="1100" spc="-5" dirty="0">
                          <a:latin typeface="Arial"/>
                          <a:cs typeface="Arial"/>
                        </a:rPr>
                        <a:t>host</a:t>
                      </a:r>
                      <a:r>
                        <a:rPr sz="1100" spc="-40" dirty="0">
                          <a:latin typeface="Arial"/>
                          <a:cs typeface="Arial"/>
                        </a:rPr>
                        <a:t> </a:t>
                      </a:r>
                      <a:r>
                        <a:rPr sz="1100" spc="-5" dirty="0">
                          <a:latin typeface="Arial"/>
                          <a:cs typeface="Arial"/>
                        </a:rPr>
                        <a:t>video</a:t>
                      </a:r>
                      <a:r>
                        <a:rPr sz="1100" spc="-45"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introduce</a:t>
                      </a:r>
                      <a:r>
                        <a:rPr sz="1100" spc="-50" dirty="0">
                          <a:latin typeface="Arial"/>
                          <a:cs typeface="Arial"/>
                        </a:rPr>
                        <a:t> </a:t>
                      </a:r>
                      <a:r>
                        <a:rPr sz="1100" spc="-5" dirty="0">
                          <a:latin typeface="Arial"/>
                          <a:cs typeface="Arial"/>
                        </a:rPr>
                        <a:t>BDC</a:t>
                      </a:r>
                      <a:r>
                        <a:rPr sz="1100" spc="-45" dirty="0">
                          <a:latin typeface="Arial"/>
                          <a:cs typeface="Arial"/>
                        </a:rPr>
                        <a:t> </a:t>
                      </a:r>
                      <a:r>
                        <a:rPr sz="1100" spc="-5" dirty="0">
                          <a:latin typeface="Arial"/>
                          <a:cs typeface="Arial"/>
                        </a:rPr>
                        <a:t>and</a:t>
                      </a:r>
                      <a:r>
                        <a:rPr sz="1100" spc="-35" dirty="0">
                          <a:latin typeface="Arial"/>
                          <a:cs typeface="Arial"/>
                        </a:rPr>
                        <a:t> </a:t>
                      </a:r>
                      <a:r>
                        <a:rPr sz="1100" spc="-5" dirty="0">
                          <a:latin typeface="Arial"/>
                          <a:cs typeface="Arial"/>
                        </a:rPr>
                        <a:t>encourage</a:t>
                      </a:r>
                      <a:r>
                        <a:rPr sz="1100" spc="-40" dirty="0">
                          <a:latin typeface="Arial"/>
                          <a:cs typeface="Arial"/>
                        </a:rPr>
                        <a:t> </a:t>
                      </a:r>
                      <a:r>
                        <a:rPr sz="1100" spc="-5" dirty="0">
                          <a:latin typeface="Arial"/>
                          <a:cs typeface="Arial"/>
                        </a:rPr>
                        <a:t>participants  to join. This is referenced throughout the course and a part of their  weekly self-study</a:t>
                      </a:r>
                      <a:r>
                        <a:rPr sz="1100" dirty="0">
                          <a:latin typeface="Arial"/>
                          <a:cs typeface="Arial"/>
                        </a:rPr>
                        <a:t> </a:t>
                      </a:r>
                      <a:r>
                        <a:rPr sz="1100" spc="-5" dirty="0">
                          <a:latin typeface="Arial"/>
                          <a:cs typeface="Arial"/>
                        </a:rPr>
                        <a:t>assignments.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293903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650">
                        <a:latin typeface="Times New Roman"/>
                        <a:cs typeface="Times New Roman"/>
                      </a:endParaRPr>
                    </a:p>
                    <a:p>
                      <a:pPr marR="121920" algn="r">
                        <a:lnSpc>
                          <a:spcPct val="100000"/>
                        </a:lnSpc>
                      </a:pPr>
                      <a:r>
                        <a:rPr sz="1100" dirty="0">
                          <a:latin typeface="Arial"/>
                          <a:cs typeface="Arial"/>
                        </a:rPr>
                        <a:t>15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313690">
                        <a:lnSpc>
                          <a:spcPct val="110000"/>
                        </a:lnSpc>
                        <a:spcBef>
                          <a:spcPts val="104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050">
                        <a:latin typeface="Times New Roman"/>
                        <a:cs typeface="Times New Roman"/>
                      </a:endParaRPr>
                    </a:p>
                    <a:p>
                      <a:pPr marL="2540" marR="150495">
                        <a:lnSpc>
                          <a:spcPct val="102299"/>
                        </a:lnSpc>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marR="475615" indent="-171450" algn="just">
                        <a:lnSpc>
                          <a:spcPct val="102000"/>
                        </a:lnSpc>
                        <a:buChar char="•"/>
                        <a:tabLst>
                          <a:tab pos="204470" algn="l"/>
                        </a:tabLst>
                      </a:pPr>
                      <a:r>
                        <a:rPr sz="1100" spc="-5" dirty="0">
                          <a:latin typeface="Arial"/>
                          <a:cs typeface="Arial"/>
                        </a:rPr>
                        <a:t>Each step has a statistically speaking section that highlights  interesting statistics. The virtual host video will talk about</a:t>
                      </a:r>
                      <a:r>
                        <a:rPr sz="1100" spc="-210" dirty="0">
                          <a:latin typeface="Arial"/>
                          <a:cs typeface="Arial"/>
                        </a:rPr>
                        <a:t> </a:t>
                      </a:r>
                      <a:r>
                        <a:rPr sz="1100" spc="-5" dirty="0">
                          <a:latin typeface="Arial"/>
                          <a:cs typeface="Arial"/>
                        </a:rPr>
                        <a:t>the  statistics.</a:t>
                      </a:r>
                      <a:endParaRPr sz="1100">
                        <a:latin typeface="Arial"/>
                        <a:cs typeface="Arial"/>
                      </a:endParaRPr>
                    </a:p>
                    <a:p>
                      <a:pPr>
                        <a:lnSpc>
                          <a:spcPct val="100000"/>
                        </a:lnSpc>
                        <a:spcBef>
                          <a:spcPts val="45"/>
                        </a:spcBef>
                        <a:buFont typeface="Arial"/>
                        <a:buChar char="•"/>
                      </a:pPr>
                      <a:endParaRPr sz="1150">
                        <a:latin typeface="Times New Roman"/>
                        <a:cs typeface="Times New Roman"/>
                      </a:endParaRPr>
                    </a:p>
                    <a:p>
                      <a:pPr marL="203835" marR="245110" indent="-171450" algn="just">
                        <a:lnSpc>
                          <a:spcPct val="100600"/>
                        </a:lnSpc>
                        <a:buChar char="•"/>
                        <a:tabLst>
                          <a:tab pos="204470" algn="l"/>
                        </a:tabLst>
                      </a:pPr>
                      <a:r>
                        <a:rPr sz="1100" spc="-5" dirty="0">
                          <a:latin typeface="Arial"/>
                          <a:cs typeface="Arial"/>
                        </a:rPr>
                        <a:t>Step 1 Statistically Speaking: The COVID 19 pandemic caused  financial strain on many Americans. In 2021, the total debt  increased, although revolving credit card debt decreased, and  the cost of living is growing faster than household</a:t>
                      </a:r>
                      <a:r>
                        <a:rPr sz="1100" spc="-140" dirty="0">
                          <a:latin typeface="Arial"/>
                          <a:cs typeface="Arial"/>
                        </a:rPr>
                        <a:t> </a:t>
                      </a:r>
                      <a:r>
                        <a:rPr sz="1100" spc="-5" dirty="0">
                          <a:latin typeface="Arial"/>
                          <a:cs typeface="Arial"/>
                        </a:rPr>
                        <a:t>incomes.</a:t>
                      </a:r>
                      <a:endParaRPr sz="1100">
                        <a:latin typeface="Arial"/>
                        <a:cs typeface="Arial"/>
                      </a:endParaRPr>
                    </a:p>
                    <a:p>
                      <a:pPr marL="203835">
                        <a:lnSpc>
                          <a:spcPct val="100000"/>
                        </a:lnSpc>
                        <a:spcBef>
                          <a:spcPts val="5"/>
                        </a:spcBef>
                      </a:pPr>
                      <a:r>
                        <a:rPr sz="1100" spc="-5" dirty="0">
                          <a:latin typeface="Arial"/>
                          <a:cs typeface="Arial"/>
                        </a:rPr>
                        <a:t>Here’s</a:t>
                      </a:r>
                      <a:endParaRPr sz="1100">
                        <a:latin typeface="Arial"/>
                        <a:cs typeface="Arial"/>
                      </a:endParaRPr>
                    </a:p>
                    <a:p>
                      <a:pPr marL="203835">
                        <a:lnSpc>
                          <a:spcPct val="100899"/>
                        </a:lnSpc>
                        <a:spcBef>
                          <a:spcPts val="10"/>
                        </a:spcBef>
                      </a:pPr>
                      <a:r>
                        <a:rPr sz="1100" spc="-5" dirty="0">
                          <a:latin typeface="Arial"/>
                          <a:cs typeface="Arial"/>
                        </a:rPr>
                        <a:t>the breakdown of the average amount per household with each</a:t>
                      </a:r>
                      <a:r>
                        <a:rPr sz="1100" spc="-114" dirty="0">
                          <a:latin typeface="Arial"/>
                          <a:cs typeface="Arial"/>
                        </a:rPr>
                        <a:t> </a:t>
                      </a:r>
                      <a:r>
                        <a:rPr sz="1100" spc="-5" dirty="0">
                          <a:latin typeface="Arial"/>
                          <a:cs typeface="Arial"/>
                        </a:rPr>
                        <a:t>kind  of debt, as of September</a:t>
                      </a:r>
                      <a:r>
                        <a:rPr sz="1100" spc="15" dirty="0">
                          <a:latin typeface="Arial"/>
                          <a:cs typeface="Arial"/>
                        </a:rPr>
                        <a:t> </a:t>
                      </a:r>
                      <a:r>
                        <a:rPr sz="1100" spc="-5" dirty="0">
                          <a:latin typeface="Arial"/>
                          <a:cs typeface="Arial"/>
                        </a:rPr>
                        <a:t>2021.</a:t>
                      </a:r>
                      <a:endParaRPr sz="1100">
                        <a:latin typeface="Arial"/>
                        <a:cs typeface="Arial"/>
                      </a:endParaRPr>
                    </a:p>
                    <a:p>
                      <a:pPr>
                        <a:lnSpc>
                          <a:spcPct val="100000"/>
                        </a:lnSpc>
                        <a:spcBef>
                          <a:spcPts val="45"/>
                        </a:spcBef>
                      </a:pPr>
                      <a:endParaRPr sz="1200">
                        <a:latin typeface="Times New Roman"/>
                        <a:cs typeface="Times New Roman"/>
                      </a:endParaRPr>
                    </a:p>
                    <a:p>
                      <a:pPr marL="295910" indent="-222885">
                        <a:lnSpc>
                          <a:spcPct val="100000"/>
                        </a:lnSpc>
                        <a:buClr>
                          <a:srgbClr val="000000"/>
                        </a:buClr>
                        <a:buChar char="•"/>
                        <a:tabLst>
                          <a:tab pos="295910" algn="l"/>
                          <a:tab pos="296545" algn="l"/>
                        </a:tabLst>
                      </a:pPr>
                      <a:r>
                        <a:rPr sz="1100" spc="-5" dirty="0">
                          <a:solidFill>
                            <a:srgbClr val="0D0D0D"/>
                          </a:solidFill>
                          <a:latin typeface="Arial"/>
                          <a:cs typeface="Arial"/>
                        </a:rPr>
                        <a:t>According to Nerdwallet.com, the average household</a:t>
                      </a:r>
                      <a:r>
                        <a:rPr sz="1100" spc="40" dirty="0">
                          <a:solidFill>
                            <a:srgbClr val="0D0D0D"/>
                          </a:solidFill>
                          <a:latin typeface="Arial"/>
                          <a:cs typeface="Arial"/>
                        </a:rPr>
                        <a:t> </a:t>
                      </a:r>
                      <a:r>
                        <a:rPr sz="1100" spc="-5" dirty="0">
                          <a:solidFill>
                            <a:srgbClr val="0D0D0D"/>
                          </a:solidFill>
                          <a:latin typeface="Arial"/>
                          <a:cs typeface="Arial"/>
                        </a:rPr>
                        <a:t>owed</a:t>
                      </a:r>
                      <a:endParaRPr sz="1100">
                        <a:latin typeface="Arial"/>
                        <a:cs typeface="Arial"/>
                      </a:endParaRPr>
                    </a:p>
                    <a:p>
                      <a:pPr marL="582930" lvl="1" indent="-173355">
                        <a:lnSpc>
                          <a:spcPct val="100000"/>
                        </a:lnSpc>
                        <a:spcBef>
                          <a:spcPts val="75"/>
                        </a:spcBef>
                        <a:buChar char="•"/>
                        <a:tabLst>
                          <a:tab pos="582930" algn="l"/>
                        </a:tabLst>
                      </a:pPr>
                      <a:r>
                        <a:rPr sz="1100" spc="-5" dirty="0">
                          <a:latin typeface="Arial"/>
                          <a:cs typeface="Arial"/>
                        </a:rPr>
                        <a:t>$6,006 in revolving credit</a:t>
                      </a:r>
                      <a:r>
                        <a:rPr sz="1100" spc="5" dirty="0">
                          <a:latin typeface="Arial"/>
                          <a:cs typeface="Arial"/>
                        </a:rPr>
                        <a:t> </a:t>
                      </a:r>
                      <a:r>
                        <a:rPr sz="1100" spc="-5" dirty="0">
                          <a:latin typeface="Arial"/>
                          <a:cs typeface="Arial"/>
                        </a:rPr>
                        <a:t>cards</a:t>
                      </a:r>
                      <a:endParaRPr sz="1100">
                        <a:latin typeface="Arial"/>
                        <a:cs typeface="Arial"/>
                      </a:endParaRPr>
                    </a:p>
                    <a:p>
                      <a:pPr marL="582930" lvl="1" indent="-173355">
                        <a:lnSpc>
                          <a:spcPct val="100000"/>
                        </a:lnSpc>
                        <a:spcBef>
                          <a:spcPts val="85"/>
                        </a:spcBef>
                        <a:buChar char="•"/>
                        <a:tabLst>
                          <a:tab pos="582930" algn="l"/>
                        </a:tabLst>
                      </a:pPr>
                      <a:r>
                        <a:rPr sz="1100" spc="-5" dirty="0">
                          <a:latin typeface="Arial"/>
                          <a:cs typeface="Arial"/>
                        </a:rPr>
                        <a:t>$207,861 in mortgages</a:t>
                      </a:r>
                      <a:endParaRPr sz="1100">
                        <a:latin typeface="Arial"/>
                        <a:cs typeface="Arial"/>
                      </a:endParaRPr>
                    </a:p>
                    <a:p>
                      <a:pPr marL="582930" lvl="1" indent="-173355">
                        <a:lnSpc>
                          <a:spcPct val="100000"/>
                        </a:lnSpc>
                        <a:spcBef>
                          <a:spcPts val="80"/>
                        </a:spcBef>
                        <a:buChar char="•"/>
                        <a:tabLst>
                          <a:tab pos="582930" algn="l"/>
                        </a:tabLst>
                      </a:pPr>
                      <a:r>
                        <a:rPr sz="1100" spc="-5" dirty="0">
                          <a:latin typeface="Arial"/>
                          <a:cs typeface="Arial"/>
                        </a:rPr>
                        <a:t>$28,882 in auto loans</a:t>
                      </a:r>
                      <a:r>
                        <a:rPr sz="1100" spc="10" dirty="0">
                          <a:latin typeface="Arial"/>
                          <a:cs typeface="Arial"/>
                        </a:rPr>
                        <a:t> </a:t>
                      </a:r>
                      <a:r>
                        <a:rPr sz="1100" spc="-5" dirty="0">
                          <a:latin typeface="Arial"/>
                          <a:cs typeface="Arial"/>
                        </a:rPr>
                        <a:t>and</a:t>
                      </a:r>
                      <a:endParaRPr sz="1100">
                        <a:latin typeface="Arial"/>
                        <a:cs typeface="Arial"/>
                      </a:endParaRPr>
                    </a:p>
                    <a:p>
                      <a:pPr marL="582930" lvl="1" indent="-173355">
                        <a:lnSpc>
                          <a:spcPts val="1295"/>
                        </a:lnSpc>
                        <a:spcBef>
                          <a:spcPts val="85"/>
                        </a:spcBef>
                        <a:buChar char="•"/>
                        <a:tabLst>
                          <a:tab pos="582930" algn="l"/>
                        </a:tabLst>
                      </a:pPr>
                      <a:r>
                        <a:rPr sz="1100" spc="-5" dirty="0">
                          <a:latin typeface="Arial"/>
                          <a:cs typeface="Arial"/>
                        </a:rPr>
                        <a:t>$59,042 in student</a:t>
                      </a:r>
                      <a:r>
                        <a:rPr sz="1100" spc="5" dirty="0">
                          <a:latin typeface="Arial"/>
                          <a:cs typeface="Arial"/>
                        </a:rPr>
                        <a:t> </a:t>
                      </a:r>
                      <a:r>
                        <a:rPr sz="1100" spc="-5" dirty="0">
                          <a:latin typeface="Arial"/>
                          <a:cs typeface="Arial"/>
                        </a:rPr>
                        <a:t>loans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14</a:t>
            </a:r>
          </a:p>
        </p:txBody>
      </p:sp>
      <p:graphicFrame>
        <p:nvGraphicFramePr>
          <p:cNvPr id="2" name="object 2"/>
          <p:cNvGraphicFramePr>
            <a:graphicFrameLocks noGrp="1"/>
          </p:cNvGraphicFramePr>
          <p:nvPr/>
        </p:nvGraphicFramePr>
        <p:xfrm>
          <a:off x="625601" y="914400"/>
          <a:ext cx="6402070" cy="5938773"/>
        </p:xfrm>
        <a:graphic>
          <a:graphicData uri="http://schemas.openxmlformats.org/drawingml/2006/table">
            <a:tbl>
              <a:tblPr firstRow="1" bandRow="1">
                <a:tableStyleId>{2D5ABB26-0587-4C30-8999-92F81FD0307C}</a:tableStyleId>
              </a:tblPr>
              <a:tblGrid>
                <a:gridCol w="391160">
                  <a:extLst>
                    <a:ext uri="{9D8B030D-6E8A-4147-A177-3AD203B41FA5}">
                      <a16:colId xmlns:a16="http://schemas.microsoft.com/office/drawing/2014/main" val="20000"/>
                    </a:ext>
                  </a:extLst>
                </a:gridCol>
                <a:gridCol w="7747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375785">
                  <a:extLst>
                    <a:ext uri="{9D8B030D-6E8A-4147-A177-3AD203B41FA5}">
                      <a16:colId xmlns:a16="http://schemas.microsoft.com/office/drawing/2014/main" val="20003"/>
                    </a:ext>
                  </a:extLst>
                </a:gridCol>
              </a:tblGrid>
              <a:tr h="873505">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R="15875" algn="ctr">
                        <a:lnSpc>
                          <a:spcPct val="100000"/>
                        </a:lnSpc>
                        <a:spcBef>
                          <a:spcPts val="5"/>
                        </a:spcBef>
                      </a:pPr>
                      <a:r>
                        <a:rPr sz="1100" spc="-5" dirty="0">
                          <a:latin typeface="Arial"/>
                          <a:cs typeface="Arial"/>
                        </a:rPr>
                        <a:t>16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0"/>
                        </a:spcBef>
                      </a:pPr>
                      <a:endParaRPr sz="1550">
                        <a:latin typeface="Times New Roman"/>
                        <a:cs typeface="Times New Roman"/>
                      </a:endParaRPr>
                    </a:p>
                    <a:p>
                      <a:pPr marL="2540" marR="313690">
                        <a:lnSpc>
                          <a:spcPct val="1100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
                        </a:spcBef>
                      </a:pPr>
                      <a:endParaRPr sz="1750">
                        <a:latin typeface="Times New Roman"/>
                        <a:cs typeface="Times New Roman"/>
                      </a:endParaRPr>
                    </a:p>
                    <a:p>
                      <a:pPr marL="2540">
                        <a:lnSpc>
                          <a:spcPct val="102299"/>
                        </a:lnSpc>
                      </a:pPr>
                      <a:r>
                        <a:rPr sz="1100" spc="-5" dirty="0">
                          <a:latin typeface="Arial"/>
                          <a:cs typeface="Arial"/>
                        </a:rPr>
                        <a:t>Dfree Money  Tip</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indent="-172085">
                        <a:lnSpc>
                          <a:spcPct val="100000"/>
                        </a:lnSpc>
                        <a:spcBef>
                          <a:spcPts val="20"/>
                        </a:spcBef>
                        <a:buChar char="•"/>
                        <a:tabLst>
                          <a:tab pos="204470" algn="l"/>
                        </a:tabLst>
                      </a:pPr>
                      <a:r>
                        <a:rPr sz="1100" spc="-5" dirty="0">
                          <a:latin typeface="Arial"/>
                          <a:cs typeface="Arial"/>
                        </a:rPr>
                        <a:t>Each step has a Dfree Money Tip that shares a good financial</a:t>
                      </a:r>
                      <a:r>
                        <a:rPr sz="1100" spc="105" dirty="0">
                          <a:latin typeface="Arial"/>
                          <a:cs typeface="Arial"/>
                        </a:rPr>
                        <a:t> </a:t>
                      </a:r>
                      <a:r>
                        <a:rPr sz="1100" spc="-5" dirty="0">
                          <a:latin typeface="Arial"/>
                          <a:cs typeface="Arial"/>
                        </a:rPr>
                        <a:t>tip.</a:t>
                      </a:r>
                      <a:endParaRPr sz="1100">
                        <a:latin typeface="Arial"/>
                        <a:cs typeface="Arial"/>
                      </a:endParaRPr>
                    </a:p>
                    <a:p>
                      <a:pPr>
                        <a:lnSpc>
                          <a:spcPct val="100000"/>
                        </a:lnSpc>
                        <a:spcBef>
                          <a:spcPts val="30"/>
                        </a:spcBef>
                        <a:buFont typeface="Arial"/>
                        <a:buChar char="•"/>
                      </a:pPr>
                      <a:endParaRPr sz="1250">
                        <a:latin typeface="Times New Roman"/>
                        <a:cs typeface="Times New Roman"/>
                      </a:endParaRPr>
                    </a:p>
                    <a:p>
                      <a:pPr marL="203835" indent="-171450" algn="just">
                        <a:lnSpc>
                          <a:spcPct val="97300"/>
                        </a:lnSpc>
                        <a:spcBef>
                          <a:spcPts val="5"/>
                        </a:spcBef>
                        <a:buChar char="•"/>
                        <a:tabLst>
                          <a:tab pos="204470" algn="l"/>
                        </a:tabLst>
                      </a:pPr>
                      <a:r>
                        <a:rPr sz="1100" spc="-5" dirty="0">
                          <a:latin typeface="Arial"/>
                          <a:cs typeface="Arial"/>
                        </a:rPr>
                        <a:t>Step 1 Money Tip: Did you know that investing as little as 7 minutes  a day working on your finances will reduce financial stress and  anxiety.</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505967">
                <a:tc>
                  <a:txBody>
                    <a:bodyPr/>
                    <a:lstStyle/>
                    <a:p>
                      <a:pPr marR="15875" algn="ctr">
                        <a:lnSpc>
                          <a:spcPct val="100000"/>
                        </a:lnSpc>
                        <a:spcBef>
                          <a:spcPts val="745"/>
                        </a:spcBef>
                      </a:pPr>
                      <a:r>
                        <a:rPr sz="1100" spc="-5" dirty="0">
                          <a:latin typeface="Arial"/>
                          <a:cs typeface="Arial"/>
                        </a:rPr>
                        <a:t>17</a:t>
                      </a:r>
                      <a:endParaRPr sz="1100">
                        <a:latin typeface="Arial"/>
                        <a:cs typeface="Arial"/>
                      </a:endParaRPr>
                    </a:p>
                  </a:txBody>
                  <a:tcPr marL="0" marR="0" marT="9461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313690">
                        <a:lnSpc>
                          <a:spcPts val="1270"/>
                        </a:lnSpc>
                        <a:spcBef>
                          <a:spcPts val="5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a:lnSpc>
                          <a:spcPct val="100000"/>
                        </a:lnSpc>
                        <a:spcBef>
                          <a:spcPts val="745"/>
                        </a:spcBef>
                      </a:pPr>
                      <a:r>
                        <a:rPr sz="1100" spc="-5" dirty="0">
                          <a:latin typeface="Arial"/>
                          <a:cs typeface="Arial"/>
                        </a:rPr>
                        <a:t>Self-Study</a:t>
                      </a:r>
                      <a:endParaRPr sz="1100">
                        <a:latin typeface="Arial"/>
                        <a:cs typeface="Arial"/>
                      </a:endParaRPr>
                    </a:p>
                  </a:txBody>
                  <a:tcPr marL="0" marR="0" marT="9461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03835" indent="-171450">
                        <a:lnSpc>
                          <a:spcPts val="1285"/>
                        </a:lnSpc>
                        <a:buChar char="•"/>
                        <a:tabLst>
                          <a:tab pos="204470" algn="l"/>
                        </a:tabLst>
                      </a:pPr>
                      <a:r>
                        <a:rPr sz="1100" spc="-5" dirty="0">
                          <a:latin typeface="Arial"/>
                          <a:cs typeface="Arial"/>
                        </a:rPr>
                        <a:t>Each step has a </a:t>
                      </a:r>
                      <a:r>
                        <a:rPr sz="1100" dirty="0">
                          <a:latin typeface="Arial"/>
                          <a:cs typeface="Arial"/>
                        </a:rPr>
                        <a:t>self-study </a:t>
                      </a:r>
                      <a:r>
                        <a:rPr sz="1100" spc="-5" dirty="0">
                          <a:latin typeface="Arial"/>
                          <a:cs typeface="Arial"/>
                        </a:rPr>
                        <a:t>segment that is equivalent</a:t>
                      </a:r>
                      <a:r>
                        <a:rPr sz="1100" spc="254" dirty="0">
                          <a:latin typeface="Arial"/>
                          <a:cs typeface="Arial"/>
                        </a:rPr>
                        <a:t> </a:t>
                      </a:r>
                      <a:r>
                        <a:rPr sz="1100" spc="-5" dirty="0">
                          <a:latin typeface="Arial"/>
                          <a:cs typeface="Arial"/>
                        </a:rPr>
                        <a:t>to</a:t>
                      </a:r>
                      <a:endParaRPr sz="1100">
                        <a:latin typeface="Arial"/>
                        <a:cs typeface="Arial"/>
                      </a:endParaRPr>
                    </a:p>
                    <a:p>
                      <a:pPr marL="203835" marR="148590">
                        <a:lnSpc>
                          <a:spcPts val="1300"/>
                        </a:lnSpc>
                        <a:spcBef>
                          <a:spcPts val="50"/>
                        </a:spcBef>
                      </a:pPr>
                      <a:r>
                        <a:rPr sz="1100" spc="-5" dirty="0">
                          <a:latin typeface="Arial"/>
                          <a:cs typeface="Arial"/>
                        </a:rPr>
                        <a:t>homework. Commitments are exercises from the workbook that  they should</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995421">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03835">
                        <a:lnSpc>
                          <a:spcPts val="1350"/>
                        </a:lnSpc>
                      </a:pPr>
                      <a:r>
                        <a:rPr sz="1100" spc="-5" dirty="0">
                          <a:latin typeface="Arial"/>
                          <a:cs typeface="Arial"/>
                        </a:rPr>
                        <a:t>complete before the next class. The virtual host will walk</a:t>
                      </a:r>
                      <a:r>
                        <a:rPr sz="1100" spc="105" dirty="0">
                          <a:latin typeface="Arial"/>
                          <a:cs typeface="Arial"/>
                        </a:rPr>
                        <a:t> </a:t>
                      </a:r>
                      <a:r>
                        <a:rPr sz="1100" spc="-5" dirty="0">
                          <a:latin typeface="Arial"/>
                          <a:cs typeface="Arial"/>
                        </a:rPr>
                        <a:t>them  through the Self-Study in each</a:t>
                      </a:r>
                      <a:r>
                        <a:rPr sz="1100" spc="5" dirty="0">
                          <a:latin typeface="Arial"/>
                          <a:cs typeface="Arial"/>
                        </a:rPr>
                        <a:t> </a:t>
                      </a:r>
                      <a:r>
                        <a:rPr sz="1100" dirty="0">
                          <a:latin typeface="Arial"/>
                          <a:cs typeface="Arial"/>
                        </a:rPr>
                        <a:t>step.</a:t>
                      </a:r>
                      <a:endParaRPr sz="1100">
                        <a:latin typeface="Arial"/>
                        <a:cs typeface="Arial"/>
                      </a:endParaRPr>
                    </a:p>
                    <a:p>
                      <a:pPr>
                        <a:lnSpc>
                          <a:spcPct val="100000"/>
                        </a:lnSpc>
                        <a:spcBef>
                          <a:spcPts val="55"/>
                        </a:spcBef>
                      </a:pPr>
                      <a:endParaRPr sz="1150">
                        <a:latin typeface="Times New Roman"/>
                        <a:cs typeface="Times New Roman"/>
                      </a:endParaRPr>
                    </a:p>
                    <a:p>
                      <a:pPr marL="203835" marR="240665" indent="-171450" algn="just">
                        <a:lnSpc>
                          <a:spcPts val="1300"/>
                        </a:lnSpc>
                        <a:buChar char="•"/>
                        <a:tabLst>
                          <a:tab pos="204470" algn="l"/>
                        </a:tabLst>
                      </a:pPr>
                      <a:r>
                        <a:rPr sz="1100" spc="-5" dirty="0">
                          <a:latin typeface="Arial"/>
                          <a:cs typeface="Arial"/>
                        </a:rPr>
                        <a:t>Step 1 Self Study: Commitments can also be found in the Dfree  Lifestyle: 12 Steps to Financial Freedom </a:t>
                      </a:r>
                      <a:r>
                        <a:rPr sz="1100" spc="-5" dirty="0">
                          <a:solidFill>
                            <a:srgbClr val="F06C24"/>
                          </a:solidFill>
                          <a:latin typeface="Arial"/>
                          <a:cs typeface="Arial"/>
                        </a:rPr>
                        <a:t>workbook on page </a:t>
                      </a:r>
                      <a:r>
                        <a:rPr sz="1100" dirty="0">
                          <a:solidFill>
                            <a:srgbClr val="F06C24"/>
                          </a:solidFill>
                          <a:latin typeface="Arial"/>
                          <a:cs typeface="Arial"/>
                        </a:rPr>
                        <a:t>13-  </a:t>
                      </a:r>
                      <a:r>
                        <a:rPr sz="1100" spc="-5" dirty="0">
                          <a:solidFill>
                            <a:srgbClr val="F06C24"/>
                          </a:solidFill>
                          <a:latin typeface="Arial"/>
                          <a:cs typeface="Arial"/>
                        </a:rPr>
                        <a:t>14.</a:t>
                      </a:r>
                      <a:endParaRPr sz="1100">
                        <a:latin typeface="Arial"/>
                        <a:cs typeface="Arial"/>
                      </a:endParaRPr>
                    </a:p>
                    <a:p>
                      <a:pPr marL="302895" marR="332740" indent="-228600">
                        <a:lnSpc>
                          <a:spcPts val="1220"/>
                        </a:lnSpc>
                        <a:spcBef>
                          <a:spcPts val="65"/>
                        </a:spcBef>
                        <a:buFont typeface="Courier New"/>
                        <a:buChar char="o"/>
                        <a:tabLst>
                          <a:tab pos="302895" algn="l"/>
                          <a:tab pos="303530" algn="l"/>
                        </a:tabLst>
                      </a:pPr>
                      <a:r>
                        <a:rPr sz="1100" b="1" spc="-5" dirty="0">
                          <a:latin typeface="Arial"/>
                          <a:cs typeface="Arial"/>
                        </a:rPr>
                        <a:t>Commitment</a:t>
                      </a:r>
                      <a:r>
                        <a:rPr sz="1100" b="1" spc="-60" dirty="0">
                          <a:latin typeface="Arial"/>
                          <a:cs typeface="Arial"/>
                        </a:rPr>
                        <a:t> </a:t>
                      </a:r>
                      <a:r>
                        <a:rPr sz="1100" b="1" spc="-5" dirty="0">
                          <a:latin typeface="Arial"/>
                          <a:cs typeface="Arial"/>
                        </a:rPr>
                        <a:t>#1:</a:t>
                      </a:r>
                      <a:r>
                        <a:rPr sz="1100" b="1" spc="-55" dirty="0">
                          <a:latin typeface="Arial"/>
                          <a:cs typeface="Arial"/>
                        </a:rPr>
                        <a:t> </a:t>
                      </a:r>
                      <a:r>
                        <a:rPr sz="1100" spc="-5" dirty="0">
                          <a:latin typeface="Arial"/>
                          <a:cs typeface="Arial"/>
                        </a:rPr>
                        <a:t>I</a:t>
                      </a:r>
                      <a:r>
                        <a:rPr sz="1100" spc="-65"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open</a:t>
                      </a:r>
                      <a:r>
                        <a:rPr sz="1100" spc="-60" dirty="0">
                          <a:latin typeface="Arial"/>
                          <a:cs typeface="Arial"/>
                        </a:rPr>
                        <a:t> </a:t>
                      </a:r>
                      <a:r>
                        <a:rPr sz="1100" spc="-5" dirty="0">
                          <a:latin typeface="Arial"/>
                          <a:cs typeface="Arial"/>
                        </a:rPr>
                        <a:t>an</a:t>
                      </a:r>
                      <a:r>
                        <a:rPr sz="1100" spc="-55" dirty="0">
                          <a:latin typeface="Arial"/>
                          <a:cs typeface="Arial"/>
                        </a:rPr>
                        <a:t> </a:t>
                      </a:r>
                      <a:r>
                        <a:rPr sz="1100" spc="-5" dirty="0">
                          <a:latin typeface="Arial"/>
                          <a:cs typeface="Arial"/>
                        </a:rPr>
                        <a:t>account</a:t>
                      </a:r>
                      <a:r>
                        <a:rPr sz="1100" spc="-65" dirty="0">
                          <a:latin typeface="Arial"/>
                          <a:cs typeface="Arial"/>
                        </a:rPr>
                        <a:t> </a:t>
                      </a:r>
                      <a:r>
                        <a:rPr sz="1100" spc="-5" dirty="0">
                          <a:latin typeface="Arial"/>
                          <a:cs typeface="Arial"/>
                        </a:rPr>
                        <a:t>that</a:t>
                      </a:r>
                      <a:r>
                        <a:rPr sz="1100" spc="-60" dirty="0">
                          <a:latin typeface="Arial"/>
                          <a:cs typeface="Arial"/>
                        </a:rPr>
                        <a:t> </a:t>
                      </a:r>
                      <a:r>
                        <a:rPr sz="1100" spc="-5" dirty="0">
                          <a:latin typeface="Arial"/>
                          <a:cs typeface="Arial"/>
                        </a:rPr>
                        <a:t>I</a:t>
                      </a:r>
                      <a:r>
                        <a:rPr sz="1100" spc="-65" dirty="0">
                          <a:latin typeface="Arial"/>
                          <a:cs typeface="Arial"/>
                        </a:rPr>
                        <a:t> </a:t>
                      </a:r>
                      <a:r>
                        <a:rPr sz="1100" spc="-5" dirty="0">
                          <a:latin typeface="Arial"/>
                          <a:cs typeface="Arial"/>
                        </a:rPr>
                        <a:t>do</a:t>
                      </a:r>
                      <a:r>
                        <a:rPr sz="1100" spc="-65" dirty="0">
                          <a:latin typeface="Arial"/>
                          <a:cs typeface="Arial"/>
                        </a:rPr>
                        <a:t> </a:t>
                      </a:r>
                      <a:r>
                        <a:rPr sz="1100" spc="-5" dirty="0">
                          <a:latin typeface="Arial"/>
                          <a:cs typeface="Arial"/>
                        </a:rPr>
                        <a:t>not</a:t>
                      </a:r>
                      <a:r>
                        <a:rPr sz="1100" spc="-55" dirty="0">
                          <a:latin typeface="Arial"/>
                          <a:cs typeface="Arial"/>
                        </a:rPr>
                        <a:t> </a:t>
                      </a:r>
                      <a:r>
                        <a:rPr sz="1100" spc="-5" dirty="0">
                          <a:latin typeface="Arial"/>
                          <a:cs typeface="Arial"/>
                        </a:rPr>
                        <a:t>currently  have</a:t>
                      </a:r>
                      <a:endParaRPr sz="1100">
                        <a:latin typeface="Arial"/>
                        <a:cs typeface="Arial"/>
                      </a:endParaRPr>
                    </a:p>
                    <a:p>
                      <a:pPr marL="302895" marR="65405" indent="-228600">
                        <a:lnSpc>
                          <a:spcPts val="1190"/>
                        </a:lnSpc>
                        <a:spcBef>
                          <a:spcPts val="130"/>
                        </a:spcBef>
                        <a:buFont typeface="Courier New"/>
                        <a:buChar char="o"/>
                        <a:tabLst>
                          <a:tab pos="302895" algn="l"/>
                          <a:tab pos="303530" algn="l"/>
                        </a:tabLst>
                      </a:pPr>
                      <a:r>
                        <a:rPr sz="1100" b="1" spc="-5" dirty="0">
                          <a:latin typeface="Arial"/>
                          <a:cs typeface="Arial"/>
                        </a:rPr>
                        <a:t>Commitment #2: </a:t>
                      </a:r>
                      <a:r>
                        <a:rPr sz="1100" spc="-5" dirty="0">
                          <a:latin typeface="Arial"/>
                          <a:cs typeface="Arial"/>
                        </a:rPr>
                        <a:t>I will list three to five challenges I have had in  the area of</a:t>
                      </a:r>
                      <a:r>
                        <a:rPr sz="1100" spc="5" dirty="0">
                          <a:latin typeface="Arial"/>
                          <a:cs typeface="Arial"/>
                        </a:rPr>
                        <a:t> </a:t>
                      </a:r>
                      <a:r>
                        <a:rPr sz="1100" spc="-5" dirty="0">
                          <a:latin typeface="Arial"/>
                          <a:cs typeface="Arial"/>
                        </a:rPr>
                        <a:t>finances</a:t>
                      </a:r>
                      <a:endParaRPr sz="1100">
                        <a:latin typeface="Arial"/>
                        <a:cs typeface="Arial"/>
                      </a:endParaRPr>
                    </a:p>
                    <a:p>
                      <a:pPr marL="302895" indent="-229870">
                        <a:lnSpc>
                          <a:spcPct val="100000"/>
                        </a:lnSpc>
                        <a:spcBef>
                          <a:spcPts val="5"/>
                        </a:spcBef>
                        <a:buFont typeface="Courier New"/>
                        <a:buChar char="o"/>
                        <a:tabLst>
                          <a:tab pos="302895" algn="l"/>
                          <a:tab pos="303530" algn="l"/>
                        </a:tabLst>
                      </a:pPr>
                      <a:r>
                        <a:rPr sz="1100" b="1" spc="-5" dirty="0">
                          <a:latin typeface="Arial"/>
                          <a:cs typeface="Arial"/>
                        </a:rPr>
                        <a:t>Commitment #3: </a:t>
                      </a:r>
                      <a:r>
                        <a:rPr sz="1100" spc="-5" dirty="0">
                          <a:latin typeface="Arial"/>
                          <a:cs typeface="Arial"/>
                        </a:rPr>
                        <a:t>I will name at least three financial goals I</a:t>
                      </a:r>
                      <a:r>
                        <a:rPr sz="1100" spc="100" dirty="0">
                          <a:latin typeface="Arial"/>
                          <a:cs typeface="Arial"/>
                        </a:rPr>
                        <a:t> </a:t>
                      </a:r>
                      <a:r>
                        <a:rPr sz="1100" spc="-5" dirty="0">
                          <a:latin typeface="Arial"/>
                          <a:cs typeface="Arial"/>
                        </a:rPr>
                        <a:t>have</a:t>
                      </a:r>
                      <a:endParaRPr sz="1100">
                        <a:latin typeface="Arial"/>
                        <a:cs typeface="Arial"/>
                      </a:endParaRPr>
                    </a:p>
                    <a:p>
                      <a:pPr marL="302895" indent="-229870">
                        <a:lnSpc>
                          <a:spcPct val="100000"/>
                        </a:lnSpc>
                        <a:spcBef>
                          <a:spcPts val="135"/>
                        </a:spcBef>
                        <a:buFont typeface="Courier New"/>
                        <a:buChar char="o"/>
                        <a:tabLst>
                          <a:tab pos="302895" algn="l"/>
                          <a:tab pos="303530" algn="l"/>
                        </a:tabLst>
                      </a:pPr>
                      <a:r>
                        <a:rPr sz="1100" b="1" spc="-5" dirty="0">
                          <a:latin typeface="Arial"/>
                          <a:cs typeface="Arial"/>
                        </a:rPr>
                        <a:t>Commitment</a:t>
                      </a:r>
                      <a:r>
                        <a:rPr sz="1100" b="1" spc="-70" dirty="0">
                          <a:latin typeface="Arial"/>
                          <a:cs typeface="Arial"/>
                        </a:rPr>
                        <a:t> </a:t>
                      </a:r>
                      <a:r>
                        <a:rPr sz="1100" b="1" spc="-5" dirty="0">
                          <a:latin typeface="Arial"/>
                          <a:cs typeface="Arial"/>
                        </a:rPr>
                        <a:t>#4:</a:t>
                      </a:r>
                      <a:r>
                        <a:rPr sz="1100" b="1" spc="-60" dirty="0">
                          <a:latin typeface="Arial"/>
                          <a:cs typeface="Arial"/>
                        </a:rPr>
                        <a:t> </a:t>
                      </a:r>
                      <a:r>
                        <a:rPr sz="1100" spc="-5" dirty="0">
                          <a:latin typeface="Arial"/>
                          <a:cs typeface="Arial"/>
                        </a:rPr>
                        <a:t>I</a:t>
                      </a:r>
                      <a:r>
                        <a:rPr sz="1100" spc="-65" dirty="0">
                          <a:latin typeface="Arial"/>
                          <a:cs typeface="Arial"/>
                        </a:rPr>
                        <a:t> </a:t>
                      </a:r>
                      <a:r>
                        <a:rPr sz="1100" spc="-5" dirty="0">
                          <a:latin typeface="Arial"/>
                          <a:cs typeface="Arial"/>
                        </a:rPr>
                        <a:t>am</a:t>
                      </a:r>
                      <a:r>
                        <a:rPr sz="1100" spc="-65" dirty="0">
                          <a:latin typeface="Arial"/>
                          <a:cs typeface="Arial"/>
                        </a:rPr>
                        <a:t> </a:t>
                      </a:r>
                      <a:r>
                        <a:rPr sz="1100" spc="-5" dirty="0">
                          <a:latin typeface="Arial"/>
                          <a:cs typeface="Arial"/>
                        </a:rPr>
                        <a:t>proud</a:t>
                      </a:r>
                      <a:r>
                        <a:rPr sz="1100" spc="-65" dirty="0">
                          <a:latin typeface="Arial"/>
                          <a:cs typeface="Arial"/>
                        </a:rPr>
                        <a:t> </a:t>
                      </a:r>
                      <a:r>
                        <a:rPr sz="1100" spc="-5" dirty="0">
                          <a:latin typeface="Arial"/>
                          <a:cs typeface="Arial"/>
                        </a:rPr>
                        <a:t>of</a:t>
                      </a:r>
                      <a:r>
                        <a:rPr sz="1100" spc="-60" dirty="0">
                          <a:latin typeface="Arial"/>
                          <a:cs typeface="Arial"/>
                        </a:rPr>
                        <a:t> </a:t>
                      </a:r>
                      <a:r>
                        <a:rPr sz="1100" spc="-5" dirty="0">
                          <a:latin typeface="Arial"/>
                          <a:cs typeface="Arial"/>
                        </a:rPr>
                        <a:t>these</a:t>
                      </a:r>
                      <a:r>
                        <a:rPr sz="1100" spc="-65" dirty="0">
                          <a:latin typeface="Arial"/>
                          <a:cs typeface="Arial"/>
                        </a:rPr>
                        <a:t> </a:t>
                      </a:r>
                      <a:r>
                        <a:rPr sz="1100" spc="-5" dirty="0">
                          <a:latin typeface="Arial"/>
                          <a:cs typeface="Arial"/>
                        </a:rPr>
                        <a:t>financial</a:t>
                      </a:r>
                      <a:r>
                        <a:rPr sz="1100" spc="-60" dirty="0">
                          <a:latin typeface="Arial"/>
                          <a:cs typeface="Arial"/>
                        </a:rPr>
                        <a:t> </a:t>
                      </a:r>
                      <a:r>
                        <a:rPr sz="1100" spc="-5" dirty="0">
                          <a:latin typeface="Arial"/>
                          <a:cs typeface="Arial"/>
                        </a:rPr>
                        <a:t>actions</a:t>
                      </a:r>
                      <a:r>
                        <a:rPr sz="1100" spc="-60" dirty="0">
                          <a:latin typeface="Arial"/>
                          <a:cs typeface="Arial"/>
                        </a:rPr>
                        <a:t> </a:t>
                      </a:r>
                      <a:r>
                        <a:rPr sz="1100" spc="-5" dirty="0">
                          <a:latin typeface="Arial"/>
                          <a:cs typeface="Arial"/>
                        </a:rPr>
                        <a:t>I</a:t>
                      </a:r>
                      <a:r>
                        <a:rPr sz="1100" spc="-65" dirty="0">
                          <a:latin typeface="Arial"/>
                          <a:cs typeface="Arial"/>
                        </a:rPr>
                        <a:t> </a:t>
                      </a:r>
                      <a:r>
                        <a:rPr sz="1100" spc="-5" dirty="0">
                          <a:latin typeface="Arial"/>
                          <a:cs typeface="Arial"/>
                        </a:rPr>
                        <a:t>have</a:t>
                      </a:r>
                      <a:r>
                        <a:rPr sz="1100" spc="-70" dirty="0">
                          <a:latin typeface="Arial"/>
                          <a:cs typeface="Arial"/>
                        </a:rPr>
                        <a:t> </a:t>
                      </a:r>
                      <a:r>
                        <a:rPr sz="1100" spc="-5" dirty="0">
                          <a:latin typeface="Arial"/>
                          <a:cs typeface="Arial"/>
                        </a:rPr>
                        <a:t>taken</a:t>
                      </a:r>
                      <a:endParaRPr sz="1100">
                        <a:latin typeface="Arial"/>
                        <a:cs typeface="Arial"/>
                      </a:endParaRPr>
                    </a:p>
                    <a:p>
                      <a:pPr marL="302895" marR="236854" indent="-228600">
                        <a:lnSpc>
                          <a:spcPts val="1190"/>
                        </a:lnSpc>
                        <a:spcBef>
                          <a:spcPts val="210"/>
                        </a:spcBef>
                        <a:buFont typeface="Courier New"/>
                        <a:buChar char="o"/>
                        <a:tabLst>
                          <a:tab pos="302895" algn="l"/>
                          <a:tab pos="303530" algn="l"/>
                        </a:tabLst>
                      </a:pPr>
                      <a:r>
                        <a:rPr sz="1100" b="1" spc="-5" dirty="0">
                          <a:latin typeface="Arial"/>
                          <a:cs typeface="Arial"/>
                        </a:rPr>
                        <a:t>Commitment #5: </a:t>
                      </a:r>
                      <a:r>
                        <a:rPr sz="1100" spc="-5" dirty="0">
                          <a:latin typeface="Arial"/>
                          <a:cs typeface="Arial"/>
                        </a:rPr>
                        <a:t>I will identify and invite someone to join </a:t>
                      </a:r>
                      <a:r>
                        <a:rPr sz="1100" spc="-10" dirty="0">
                          <a:latin typeface="Arial"/>
                          <a:cs typeface="Arial"/>
                        </a:rPr>
                        <a:t>me  </a:t>
                      </a:r>
                      <a:r>
                        <a:rPr sz="1100" spc="-5" dirty="0">
                          <a:latin typeface="Arial"/>
                          <a:cs typeface="Arial"/>
                        </a:rPr>
                        <a:t>in my Dfree journey</a:t>
                      </a:r>
                      <a:endParaRPr sz="1100">
                        <a:latin typeface="Arial"/>
                        <a:cs typeface="Arial"/>
                      </a:endParaRPr>
                    </a:p>
                    <a:p>
                      <a:pPr marL="302895" marR="194310" indent="-228600">
                        <a:lnSpc>
                          <a:spcPts val="1200"/>
                        </a:lnSpc>
                        <a:spcBef>
                          <a:spcPts val="140"/>
                        </a:spcBef>
                        <a:buFont typeface="Courier New"/>
                        <a:buChar char="o"/>
                        <a:tabLst>
                          <a:tab pos="302895" algn="l"/>
                          <a:tab pos="303530" algn="l"/>
                        </a:tabLst>
                      </a:pPr>
                      <a:r>
                        <a:rPr sz="1100" b="1" spc="-5" dirty="0">
                          <a:latin typeface="Arial"/>
                          <a:cs typeface="Arial"/>
                        </a:rPr>
                        <a:t>Commitment #6: </a:t>
                      </a:r>
                      <a:r>
                        <a:rPr sz="1100" spc="-5" dirty="0">
                          <a:latin typeface="Arial"/>
                          <a:cs typeface="Arial"/>
                        </a:rPr>
                        <a:t>I will join the Dfree Billion Dollar Challenge  and set my personal debt reduction</a:t>
                      </a:r>
                      <a:r>
                        <a:rPr sz="1100" spc="10" dirty="0">
                          <a:latin typeface="Arial"/>
                          <a:cs typeface="Arial"/>
                        </a:rPr>
                        <a:t> </a:t>
                      </a:r>
                      <a:r>
                        <a:rPr sz="1100" spc="-5" dirty="0">
                          <a:latin typeface="Arial"/>
                          <a:cs typeface="Arial"/>
                        </a:rPr>
                        <a:t>goals.</a:t>
                      </a:r>
                      <a:endParaRPr sz="1100">
                        <a:latin typeface="Arial"/>
                        <a:cs typeface="Arial"/>
                      </a:endParaRPr>
                    </a:p>
                    <a:p>
                      <a:pPr marL="203835" marR="635" indent="-171450">
                        <a:lnSpc>
                          <a:spcPts val="1280"/>
                        </a:lnSpc>
                        <a:spcBef>
                          <a:spcPts val="90"/>
                        </a:spcBef>
                        <a:buChar char="•"/>
                        <a:tabLst>
                          <a:tab pos="204470" algn="l"/>
                        </a:tabLst>
                      </a:pPr>
                      <a:r>
                        <a:rPr sz="1100" spc="-5" dirty="0">
                          <a:latin typeface="Arial"/>
                          <a:cs typeface="Arial"/>
                        </a:rPr>
                        <a:t>In Preparation for Step 2, read Chapter 2 "Address the Mess” in the  Say Yes to No Debt</a:t>
                      </a:r>
                      <a:r>
                        <a:rPr sz="1100" dirty="0">
                          <a:latin typeface="Arial"/>
                          <a:cs typeface="Arial"/>
                        </a:rPr>
                        <a:t> </a:t>
                      </a:r>
                      <a:r>
                        <a:rPr sz="1100" spc="-5" dirty="0">
                          <a:latin typeface="Arial"/>
                          <a:cs typeface="Arial"/>
                        </a:rPr>
                        <a:t>textbook.</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54482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700">
                        <a:latin typeface="Times New Roman"/>
                        <a:cs typeface="Times New Roman"/>
                      </a:endParaRPr>
                    </a:p>
                    <a:p>
                      <a:pPr marR="15875" algn="ctr">
                        <a:lnSpc>
                          <a:spcPct val="100000"/>
                        </a:lnSpc>
                      </a:pPr>
                      <a:r>
                        <a:rPr sz="1100" spc="-5" dirty="0">
                          <a:latin typeface="Arial"/>
                          <a:cs typeface="Arial"/>
                        </a:rPr>
                        <a:t>18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900">
                        <a:latin typeface="Times New Roman"/>
                        <a:cs typeface="Times New Roman"/>
                      </a:endParaRPr>
                    </a:p>
                    <a:p>
                      <a:pPr marL="2540" marR="157480">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100">
                        <a:latin typeface="Times New Roman"/>
                        <a:cs typeface="Times New Roman"/>
                      </a:endParaRPr>
                    </a:p>
                    <a:p>
                      <a:pPr marL="2540" marR="383540">
                        <a:lnSpc>
                          <a:spcPct val="100899"/>
                        </a:lnSpc>
                      </a:pPr>
                      <a:r>
                        <a:rPr sz="1100" dirty="0">
                          <a:solidFill>
                            <a:srgbClr val="F06C24"/>
                          </a:solidFill>
                          <a:latin typeface="Arial"/>
                          <a:cs typeface="Arial"/>
                        </a:rPr>
                        <a:t>Closing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indent="-172085">
                        <a:lnSpc>
                          <a:spcPts val="1290"/>
                        </a:lnSpc>
                        <a:buChar char="•"/>
                        <a:tabLst>
                          <a:tab pos="204470" algn="l"/>
                        </a:tabLst>
                      </a:pPr>
                      <a:r>
                        <a:rPr sz="1100" spc="-5" dirty="0">
                          <a:latin typeface="Arial"/>
                          <a:cs typeface="Arial"/>
                        </a:rPr>
                        <a:t>Each</a:t>
                      </a:r>
                      <a:r>
                        <a:rPr sz="1100" spc="185" dirty="0">
                          <a:latin typeface="Arial"/>
                          <a:cs typeface="Arial"/>
                        </a:rPr>
                        <a:t> </a:t>
                      </a:r>
                      <a:r>
                        <a:rPr sz="1100" spc="-5" dirty="0">
                          <a:latin typeface="Arial"/>
                          <a:cs typeface="Arial"/>
                        </a:rPr>
                        <a:t>step</a:t>
                      </a:r>
                      <a:r>
                        <a:rPr sz="1100" spc="185" dirty="0">
                          <a:latin typeface="Arial"/>
                          <a:cs typeface="Arial"/>
                        </a:rPr>
                        <a:t> </a:t>
                      </a:r>
                      <a:r>
                        <a:rPr sz="1100" spc="-5" dirty="0">
                          <a:latin typeface="Arial"/>
                          <a:cs typeface="Arial"/>
                        </a:rPr>
                        <a:t>ends</a:t>
                      </a:r>
                      <a:r>
                        <a:rPr sz="1100" spc="190" dirty="0">
                          <a:latin typeface="Arial"/>
                          <a:cs typeface="Arial"/>
                        </a:rPr>
                        <a:t> </a:t>
                      </a:r>
                      <a:r>
                        <a:rPr sz="1100" spc="-5" dirty="0">
                          <a:latin typeface="Arial"/>
                          <a:cs typeface="Arial"/>
                        </a:rPr>
                        <a:t>with</a:t>
                      </a:r>
                      <a:r>
                        <a:rPr sz="1100" spc="190" dirty="0">
                          <a:latin typeface="Arial"/>
                          <a:cs typeface="Arial"/>
                        </a:rPr>
                        <a:t> </a:t>
                      </a:r>
                      <a:r>
                        <a:rPr sz="1100" spc="-5" dirty="0">
                          <a:latin typeface="Arial"/>
                          <a:cs typeface="Arial"/>
                        </a:rPr>
                        <a:t>a</a:t>
                      </a:r>
                      <a:r>
                        <a:rPr sz="1100" spc="180" dirty="0">
                          <a:latin typeface="Arial"/>
                          <a:cs typeface="Arial"/>
                        </a:rPr>
                        <a:t> </a:t>
                      </a:r>
                      <a:r>
                        <a:rPr sz="1100" spc="-5" dirty="0">
                          <a:latin typeface="Arial"/>
                          <a:cs typeface="Arial"/>
                        </a:rPr>
                        <a:t>closing</a:t>
                      </a:r>
                      <a:r>
                        <a:rPr sz="1100" spc="180" dirty="0">
                          <a:latin typeface="Arial"/>
                          <a:cs typeface="Arial"/>
                        </a:rPr>
                        <a:t> </a:t>
                      </a:r>
                      <a:r>
                        <a:rPr sz="1100" spc="-5" dirty="0">
                          <a:latin typeface="Arial"/>
                          <a:cs typeface="Arial"/>
                        </a:rPr>
                        <a:t>prayer.</a:t>
                      </a:r>
                      <a:r>
                        <a:rPr sz="1100" spc="185" dirty="0">
                          <a:latin typeface="Arial"/>
                          <a:cs typeface="Arial"/>
                        </a:rPr>
                        <a:t> </a:t>
                      </a:r>
                      <a:r>
                        <a:rPr sz="1100" spc="-5" dirty="0">
                          <a:latin typeface="Arial"/>
                          <a:cs typeface="Arial"/>
                        </a:rPr>
                        <a:t>The</a:t>
                      </a:r>
                      <a:r>
                        <a:rPr sz="1100" spc="190" dirty="0">
                          <a:latin typeface="Arial"/>
                          <a:cs typeface="Arial"/>
                        </a:rPr>
                        <a:t> </a:t>
                      </a:r>
                      <a:r>
                        <a:rPr sz="1100" spc="-5" dirty="0">
                          <a:latin typeface="Arial"/>
                          <a:cs typeface="Arial"/>
                        </a:rPr>
                        <a:t>facilitator</a:t>
                      </a:r>
                      <a:r>
                        <a:rPr sz="1100" spc="180" dirty="0">
                          <a:latin typeface="Arial"/>
                          <a:cs typeface="Arial"/>
                        </a:rPr>
                        <a:t> </a:t>
                      </a:r>
                      <a:r>
                        <a:rPr sz="1100" spc="-5" dirty="0">
                          <a:latin typeface="Arial"/>
                          <a:cs typeface="Arial"/>
                        </a:rPr>
                        <a:t>can</a:t>
                      </a:r>
                      <a:r>
                        <a:rPr sz="1100" spc="180" dirty="0">
                          <a:latin typeface="Arial"/>
                          <a:cs typeface="Arial"/>
                        </a:rPr>
                        <a:t> </a:t>
                      </a:r>
                      <a:r>
                        <a:rPr sz="1100" spc="-5" dirty="0">
                          <a:latin typeface="Arial"/>
                          <a:cs typeface="Arial"/>
                        </a:rPr>
                        <a:t>pray,</a:t>
                      </a:r>
                      <a:endParaRPr sz="1100">
                        <a:latin typeface="Arial"/>
                        <a:cs typeface="Arial"/>
                      </a:endParaRPr>
                    </a:p>
                    <a:p>
                      <a:pPr marL="203835" marR="133985" algn="just">
                        <a:lnSpc>
                          <a:spcPct val="101800"/>
                        </a:lnSpc>
                        <a:spcBef>
                          <a:spcPts val="10"/>
                        </a:spcBef>
                      </a:pPr>
                      <a:r>
                        <a:rPr sz="1100" spc="-5" dirty="0">
                          <a:latin typeface="Arial"/>
                          <a:cs typeface="Arial"/>
                        </a:rPr>
                        <a:t>assign someone to pray or have participants read the closing  prayer from the workbook on page</a:t>
                      </a:r>
                      <a:r>
                        <a:rPr sz="1100" spc="5" dirty="0">
                          <a:latin typeface="Arial"/>
                          <a:cs typeface="Arial"/>
                        </a:rPr>
                        <a:t> </a:t>
                      </a:r>
                      <a:r>
                        <a:rPr sz="1100" spc="-5" dirty="0">
                          <a:latin typeface="Arial"/>
                          <a:cs typeface="Arial"/>
                        </a:rPr>
                        <a:t>15.</a:t>
                      </a:r>
                      <a:endParaRPr sz="1100">
                        <a:latin typeface="Arial"/>
                        <a:cs typeface="Arial"/>
                      </a:endParaRPr>
                    </a:p>
                    <a:p>
                      <a:pPr>
                        <a:lnSpc>
                          <a:spcPct val="100000"/>
                        </a:lnSpc>
                        <a:spcBef>
                          <a:spcPts val="30"/>
                        </a:spcBef>
                      </a:pPr>
                      <a:endParaRPr sz="1200">
                        <a:latin typeface="Times New Roman"/>
                        <a:cs typeface="Times New Roman"/>
                      </a:endParaRPr>
                    </a:p>
                    <a:p>
                      <a:pPr marL="203835" marR="149225" indent="-171450" algn="just">
                        <a:lnSpc>
                          <a:spcPct val="101400"/>
                        </a:lnSpc>
                        <a:buChar char="•"/>
                        <a:tabLst>
                          <a:tab pos="204470" algn="l"/>
                        </a:tabLst>
                      </a:pPr>
                      <a:r>
                        <a:rPr sz="1100" spc="-5" dirty="0">
                          <a:latin typeface="Arial"/>
                          <a:cs typeface="Arial"/>
                        </a:rPr>
                        <a:t>Step 1 Closing Prayer: “Thank You, God, for the victory I have  experienced already. You are awesome God and I commit this  journey to You. I believe I can do this because I will depend on  Your</a:t>
                      </a:r>
                      <a:endParaRPr sz="1100">
                        <a:latin typeface="Arial"/>
                        <a:cs typeface="Arial"/>
                      </a:endParaRPr>
                    </a:p>
                    <a:p>
                      <a:pPr marL="203835" algn="just">
                        <a:lnSpc>
                          <a:spcPts val="1290"/>
                        </a:lnSpc>
                        <a:spcBef>
                          <a:spcPts val="25"/>
                        </a:spcBef>
                      </a:pPr>
                      <a:r>
                        <a:rPr sz="1100" spc="-5" dirty="0">
                          <a:latin typeface="Arial"/>
                          <a:cs typeface="Arial"/>
                        </a:rPr>
                        <a:t>power to help me.</a:t>
                      </a:r>
                      <a:r>
                        <a:rPr sz="110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15</a:t>
            </a:r>
          </a:p>
        </p:txBody>
      </p:sp>
      <p:sp>
        <p:nvSpPr>
          <p:cNvPr id="2" name="object 2"/>
          <p:cNvSpPr txBox="1"/>
          <p:nvPr/>
        </p:nvSpPr>
        <p:spPr>
          <a:xfrm>
            <a:off x="673100" y="892556"/>
            <a:ext cx="188087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2: Address </a:t>
            </a:r>
            <a:r>
              <a:rPr sz="1200" b="1" dirty="0">
                <a:solidFill>
                  <a:srgbClr val="6BA342"/>
                </a:solidFill>
                <a:latin typeface="Arial"/>
                <a:cs typeface="Arial"/>
              </a:rPr>
              <a:t>the</a:t>
            </a:r>
            <a:r>
              <a:rPr sz="1200" b="1" spc="-30" dirty="0">
                <a:solidFill>
                  <a:srgbClr val="6BA342"/>
                </a:solidFill>
                <a:latin typeface="Arial"/>
                <a:cs typeface="Arial"/>
              </a:rPr>
              <a:t> </a:t>
            </a:r>
            <a:r>
              <a:rPr sz="1200" b="1" spc="-5" dirty="0">
                <a:solidFill>
                  <a:srgbClr val="6BA342"/>
                </a:solidFill>
                <a:latin typeface="Arial"/>
                <a:cs typeface="Arial"/>
              </a:rPr>
              <a:t>Mess</a:t>
            </a:r>
            <a:endParaRPr sz="1200">
              <a:latin typeface="Arial"/>
              <a:cs typeface="Arial"/>
            </a:endParaRPr>
          </a:p>
        </p:txBody>
      </p:sp>
      <p:graphicFrame>
        <p:nvGraphicFramePr>
          <p:cNvPr id="3" name="object 3"/>
          <p:cNvGraphicFramePr>
            <a:graphicFrameLocks noGrp="1"/>
          </p:cNvGraphicFramePr>
          <p:nvPr/>
        </p:nvGraphicFramePr>
        <p:xfrm>
          <a:off x="625601" y="1098803"/>
          <a:ext cx="6401435" cy="7521891"/>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512310">
                  <a:extLst>
                    <a:ext uri="{9D8B030D-6E8A-4147-A177-3AD203B41FA5}">
                      <a16:colId xmlns:a16="http://schemas.microsoft.com/office/drawing/2014/main" val="20003"/>
                    </a:ext>
                  </a:extLst>
                </a:gridCol>
              </a:tblGrid>
              <a:tr h="257555">
                <a:tc gridSpan="4">
                  <a:txBody>
                    <a:bodyPr/>
                    <a:lstStyle/>
                    <a:p>
                      <a:pPr marL="1692910">
                        <a:lnSpc>
                          <a:spcPct val="100000"/>
                        </a:lnSpc>
                        <a:spcBef>
                          <a:spcPts val="275"/>
                        </a:spcBef>
                      </a:pPr>
                      <a:r>
                        <a:rPr sz="1100" b="1" spc="-5" dirty="0">
                          <a:solidFill>
                            <a:srgbClr val="FFFFFF"/>
                          </a:solidFill>
                          <a:latin typeface="Arial"/>
                          <a:cs typeface="Arial"/>
                        </a:rPr>
                        <a:t>Step 2: Address the</a:t>
                      </a:r>
                      <a:r>
                        <a:rPr sz="1100" b="1" spc="5" dirty="0">
                          <a:solidFill>
                            <a:srgbClr val="FFFFFF"/>
                          </a:solidFill>
                          <a:latin typeface="Arial"/>
                          <a:cs typeface="Arial"/>
                        </a:rPr>
                        <a:t> </a:t>
                      </a:r>
                      <a:r>
                        <a:rPr sz="1100" b="1" spc="-5" dirty="0">
                          <a:solidFill>
                            <a:srgbClr val="FFFFFF"/>
                          </a:solidFill>
                          <a:latin typeface="Arial"/>
                          <a:cs typeface="Arial"/>
                        </a:rPr>
                        <a:t>Mess</a:t>
                      </a:r>
                      <a:endParaRPr sz="1100">
                        <a:latin typeface="Arial"/>
                        <a:cs typeface="Arial"/>
                      </a:endParaRPr>
                    </a:p>
                  </a:txBody>
                  <a:tcPr marL="0" marR="0" marT="349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74498">
                <a:tc>
                  <a:txBody>
                    <a:bodyPr/>
                    <a:lstStyle/>
                    <a:p>
                      <a:pPr marL="8255">
                        <a:lnSpc>
                          <a:spcPts val="1275"/>
                        </a:lnSpc>
                      </a:pPr>
                      <a:r>
                        <a:rPr sz="1100" b="1" dirty="0">
                          <a:solidFill>
                            <a:srgbClr val="FFFFFF"/>
                          </a:solidFill>
                          <a:latin typeface="Arial"/>
                          <a:cs typeface="Arial"/>
                        </a:rPr>
                        <a: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75"/>
                        </a:lnSpc>
                      </a:pPr>
                      <a:r>
                        <a:rPr sz="1100" b="1" spc="-5" dirty="0">
                          <a:solidFill>
                            <a:srgbClr val="FFFFFF"/>
                          </a:solidFill>
                          <a:latin typeface="Arial"/>
                          <a:cs typeface="Arial"/>
                        </a:rPr>
                        <a:t>Person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75"/>
                        </a:lnSpc>
                      </a:pPr>
                      <a:r>
                        <a:rPr sz="1100" b="1" spc="-5" dirty="0">
                          <a:solidFill>
                            <a:srgbClr val="FFFFFF"/>
                          </a:solidFill>
                          <a:latin typeface="Arial"/>
                          <a:cs typeface="Arial"/>
                        </a:rPr>
                        <a:t>Description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R="244475" algn="ctr">
                        <a:lnSpc>
                          <a:spcPts val="1275"/>
                        </a:lnSpc>
                      </a:pPr>
                      <a:r>
                        <a:rPr sz="1100" b="1" spc="-5" dirty="0">
                          <a:solidFill>
                            <a:srgbClr val="FFFFFF"/>
                          </a:solidFill>
                          <a:latin typeface="Arial"/>
                          <a:cs typeface="Arial"/>
                        </a:rPr>
                        <a:t>Content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extLst>
                  <a:ext uri="{0D108BD9-81ED-4DB2-BD59-A6C34878D82A}">
                    <a16:rowId xmlns:a16="http://schemas.microsoft.com/office/drawing/2014/main" val="10001"/>
                  </a:ext>
                </a:extLst>
              </a:tr>
              <a:tr h="349249">
                <a:tc>
                  <a:txBody>
                    <a:bodyPr/>
                    <a:lstStyle/>
                    <a:p>
                      <a:pPr marL="9525">
                        <a:lnSpc>
                          <a:spcPct val="100000"/>
                        </a:lnSpc>
                        <a:spcBef>
                          <a:spcPts val="645"/>
                        </a:spcBef>
                      </a:pPr>
                      <a:r>
                        <a:rPr sz="1100" dirty="0">
                          <a:latin typeface="Arial"/>
                          <a:cs typeface="Arial"/>
                        </a:rPr>
                        <a:t>1</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00">
                        <a:lnSpc>
                          <a:spcPts val="1290"/>
                        </a:lnSpc>
                      </a:pPr>
                      <a:r>
                        <a:rPr sz="1100" spc="-5" dirty="0">
                          <a:solidFill>
                            <a:srgbClr val="F06C24"/>
                          </a:solidFill>
                          <a:latin typeface="Arial"/>
                          <a:cs typeface="Arial"/>
                        </a:rPr>
                        <a:t>Facilitator</a:t>
                      </a:r>
                      <a:endParaRPr sz="1100">
                        <a:latin typeface="Arial"/>
                        <a:cs typeface="Arial"/>
                      </a:endParaRPr>
                    </a:p>
                    <a:p>
                      <a:pPr marL="57785">
                        <a:lnSpc>
                          <a:spcPct val="100000"/>
                        </a:lnSpc>
                        <a:spcBef>
                          <a:spcPts val="35"/>
                        </a:spcBef>
                      </a:pP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1435">
                        <a:lnSpc>
                          <a:spcPct val="100000"/>
                        </a:lnSpc>
                        <a:spcBef>
                          <a:spcPts val="645"/>
                        </a:spcBef>
                      </a:pPr>
                      <a:r>
                        <a:rPr sz="1100" spc="-5" dirty="0">
                          <a:solidFill>
                            <a:srgbClr val="F06C24"/>
                          </a:solidFill>
                          <a:latin typeface="Arial"/>
                          <a:cs typeface="Arial"/>
                        </a:rPr>
                        <a:t>Welcome</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indent="-172720">
                        <a:lnSpc>
                          <a:spcPct val="100000"/>
                        </a:lnSpc>
                        <a:spcBef>
                          <a:spcPts val="20"/>
                        </a:spcBef>
                        <a:buChar char="•"/>
                        <a:tabLst>
                          <a:tab pos="226695" algn="l"/>
                        </a:tabLst>
                      </a:pPr>
                      <a:r>
                        <a:rPr sz="1100" spc="-5" dirty="0">
                          <a:latin typeface="Arial"/>
                          <a:cs typeface="Arial"/>
                        </a:rPr>
                        <a:t>Welcome participants to Level 1, Step 2: Address the</a:t>
                      </a:r>
                      <a:r>
                        <a:rPr sz="1100" spc="35" dirty="0">
                          <a:latin typeface="Arial"/>
                          <a:cs typeface="Arial"/>
                        </a:rPr>
                        <a:t> </a:t>
                      </a:r>
                      <a:r>
                        <a:rPr sz="1100" spc="-5" dirty="0">
                          <a:latin typeface="Arial"/>
                          <a:cs typeface="Arial"/>
                        </a:rPr>
                        <a:t>Mess</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547622">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0"/>
                        </a:spcBef>
                      </a:pPr>
                      <a:endParaRPr sz="1700">
                        <a:latin typeface="Times New Roman"/>
                        <a:cs typeface="Times New Roman"/>
                      </a:endParaRPr>
                    </a:p>
                    <a:p>
                      <a:pPr marL="952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100">
                        <a:latin typeface="Times New Roman"/>
                        <a:cs typeface="Times New Roman"/>
                      </a:endParaRPr>
                    </a:p>
                    <a:p>
                      <a:pPr marL="2540" marR="13271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100">
                        <a:latin typeface="Times New Roman"/>
                        <a:cs typeface="Times New Roman"/>
                      </a:endParaRPr>
                    </a:p>
                    <a:p>
                      <a:pPr marL="2540" marR="318135">
                        <a:lnSpc>
                          <a:spcPct val="102299"/>
                        </a:lnSpc>
                      </a:pPr>
                      <a:r>
                        <a:rPr sz="1100" dirty="0">
                          <a:solidFill>
                            <a:srgbClr val="F06C24"/>
                          </a:solidFill>
                          <a:latin typeface="Arial"/>
                          <a:cs typeface="Arial"/>
                        </a:rPr>
                        <a:t>Opening  </a:t>
                      </a:r>
                      <a:r>
                        <a:rPr sz="1100" spc="-5" dirty="0">
                          <a:solidFill>
                            <a:srgbClr val="F06C24"/>
                          </a:solidFill>
                          <a:latin typeface="Arial"/>
                          <a:cs typeface="Arial"/>
                        </a:rPr>
                        <a:t>Prayer</a:t>
                      </a:r>
                      <a:r>
                        <a:rPr sz="1100" spc="-75" dirty="0">
                          <a:solidFill>
                            <a:srgbClr val="F06C24"/>
                          </a:solidFill>
                          <a:latin typeface="Arial"/>
                          <a:cs typeface="Arial"/>
                        </a:rPr>
                        <a:t> </a:t>
                      </a:r>
                      <a:r>
                        <a:rPr sz="1100" spc="-5" dirty="0">
                          <a:solidFill>
                            <a:srgbClr val="F06C24"/>
                          </a:solidFill>
                          <a:latin typeface="Arial"/>
                          <a:cs typeface="Arial"/>
                        </a:rPr>
                        <a: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2250" marR="174625" indent="-171450" algn="just">
                        <a:lnSpc>
                          <a:spcPct val="100000"/>
                        </a:lnSpc>
                        <a:spcBef>
                          <a:spcPts val="25"/>
                        </a:spcBef>
                        <a:buChar char="•"/>
                        <a:tabLst>
                          <a:tab pos="222885" algn="l"/>
                        </a:tabLst>
                      </a:pPr>
                      <a:r>
                        <a:rPr sz="1100" spc="-5" dirty="0">
                          <a:latin typeface="Arial"/>
                          <a:cs typeface="Arial"/>
                        </a:rPr>
                        <a:t>The facilitator can pray, assign someone to pray or have  participants</a:t>
                      </a:r>
                      <a:r>
                        <a:rPr sz="1100" spc="-40" dirty="0">
                          <a:latin typeface="Arial"/>
                          <a:cs typeface="Arial"/>
                        </a:rPr>
                        <a:t> </a:t>
                      </a:r>
                      <a:r>
                        <a:rPr sz="1100" spc="-5" dirty="0">
                          <a:latin typeface="Arial"/>
                          <a:cs typeface="Arial"/>
                        </a:rPr>
                        <a:t>read</a:t>
                      </a:r>
                      <a:r>
                        <a:rPr sz="1100" spc="-30" dirty="0">
                          <a:latin typeface="Arial"/>
                          <a:cs typeface="Arial"/>
                        </a:rPr>
                        <a:t> </a:t>
                      </a:r>
                      <a:r>
                        <a:rPr sz="1100" spc="-5" dirty="0">
                          <a:latin typeface="Arial"/>
                          <a:cs typeface="Arial"/>
                        </a:rPr>
                        <a:t>the</a:t>
                      </a:r>
                      <a:r>
                        <a:rPr sz="1100" spc="-30" dirty="0">
                          <a:latin typeface="Arial"/>
                          <a:cs typeface="Arial"/>
                        </a:rPr>
                        <a:t> </a:t>
                      </a:r>
                      <a:r>
                        <a:rPr sz="1100" spc="-5" dirty="0">
                          <a:latin typeface="Arial"/>
                          <a:cs typeface="Arial"/>
                        </a:rPr>
                        <a:t>opening</a:t>
                      </a:r>
                      <a:r>
                        <a:rPr sz="1100" spc="-30" dirty="0">
                          <a:latin typeface="Arial"/>
                          <a:cs typeface="Arial"/>
                        </a:rPr>
                        <a:t> </a:t>
                      </a:r>
                      <a:r>
                        <a:rPr sz="1100" spc="-5" dirty="0">
                          <a:latin typeface="Arial"/>
                          <a:cs typeface="Arial"/>
                        </a:rPr>
                        <a:t>prayer</a:t>
                      </a:r>
                      <a:r>
                        <a:rPr sz="1100" spc="-35" dirty="0">
                          <a:latin typeface="Arial"/>
                          <a:cs typeface="Arial"/>
                        </a:rPr>
                        <a:t> </a:t>
                      </a:r>
                      <a:r>
                        <a:rPr sz="1100" spc="-5" dirty="0">
                          <a:latin typeface="Arial"/>
                          <a:cs typeface="Arial"/>
                        </a:rPr>
                        <a:t>from</a:t>
                      </a:r>
                      <a:r>
                        <a:rPr sz="1100" spc="-35" dirty="0">
                          <a:latin typeface="Arial"/>
                          <a:cs typeface="Arial"/>
                        </a:rPr>
                        <a:t> </a:t>
                      </a:r>
                      <a:r>
                        <a:rPr sz="1100" spc="-5" dirty="0">
                          <a:latin typeface="Arial"/>
                          <a:cs typeface="Arial"/>
                        </a:rPr>
                        <a:t>the</a:t>
                      </a:r>
                      <a:r>
                        <a:rPr sz="1100" spc="-30" dirty="0">
                          <a:latin typeface="Arial"/>
                          <a:cs typeface="Arial"/>
                        </a:rPr>
                        <a:t> </a:t>
                      </a:r>
                      <a:r>
                        <a:rPr sz="1100" spc="-5" dirty="0">
                          <a:latin typeface="Arial"/>
                          <a:cs typeface="Arial"/>
                        </a:rPr>
                        <a:t>workbook</a:t>
                      </a:r>
                      <a:r>
                        <a:rPr sz="1100" spc="-30" dirty="0">
                          <a:latin typeface="Arial"/>
                          <a:cs typeface="Arial"/>
                        </a:rPr>
                        <a:t> </a:t>
                      </a:r>
                      <a:r>
                        <a:rPr sz="1100" spc="-5" dirty="0">
                          <a:latin typeface="Arial"/>
                          <a:cs typeface="Arial"/>
                        </a:rPr>
                        <a:t>on</a:t>
                      </a:r>
                      <a:r>
                        <a:rPr sz="1100" spc="-20" dirty="0">
                          <a:latin typeface="Arial"/>
                          <a:cs typeface="Arial"/>
                        </a:rPr>
                        <a:t> </a:t>
                      </a:r>
                      <a:r>
                        <a:rPr sz="1100" spc="-5" dirty="0">
                          <a:latin typeface="Arial"/>
                          <a:cs typeface="Arial"/>
                        </a:rPr>
                        <a:t>page</a:t>
                      </a:r>
                      <a:r>
                        <a:rPr sz="1100" spc="-35" dirty="0">
                          <a:latin typeface="Arial"/>
                          <a:cs typeface="Arial"/>
                        </a:rPr>
                        <a:t> </a:t>
                      </a:r>
                      <a:r>
                        <a:rPr sz="1100" spc="-5" dirty="0">
                          <a:latin typeface="Arial"/>
                          <a:cs typeface="Arial"/>
                        </a:rPr>
                        <a:t>16</a:t>
                      </a:r>
                      <a:endParaRPr sz="1100">
                        <a:latin typeface="Arial"/>
                        <a:cs typeface="Arial"/>
                      </a:endParaRPr>
                    </a:p>
                    <a:p>
                      <a:pPr marL="222250" marR="140335" indent="-171450" algn="just">
                        <a:lnSpc>
                          <a:spcPct val="102299"/>
                        </a:lnSpc>
                        <a:spcBef>
                          <a:spcPts val="55"/>
                        </a:spcBef>
                        <a:buChar char="•"/>
                        <a:tabLst>
                          <a:tab pos="222885" algn="l"/>
                        </a:tabLst>
                      </a:pPr>
                      <a:r>
                        <a:rPr sz="1100" spc="-5" dirty="0">
                          <a:latin typeface="Arial"/>
                          <a:cs typeface="Arial"/>
                        </a:rPr>
                        <a:t>Our opening prayer for Step 2 is </a:t>
                      </a:r>
                      <a:r>
                        <a:rPr sz="1100" spc="-10" dirty="0">
                          <a:latin typeface="Arial"/>
                          <a:cs typeface="Arial"/>
                        </a:rPr>
                        <a:t>“Dear </a:t>
                      </a:r>
                      <a:r>
                        <a:rPr sz="1100" spc="-5" dirty="0">
                          <a:latin typeface="Arial"/>
                          <a:cs typeface="Arial"/>
                        </a:rPr>
                        <a:t>God, I appreciate the fact  that every new day You provide gives me an opportunity to  experience new growth. Thank </a:t>
                      </a:r>
                      <a:r>
                        <a:rPr sz="1100" dirty="0">
                          <a:latin typeface="Arial"/>
                          <a:cs typeface="Arial"/>
                        </a:rPr>
                        <a:t>You </a:t>
                      </a:r>
                      <a:r>
                        <a:rPr sz="1100" spc="-5" dirty="0">
                          <a:latin typeface="Arial"/>
                          <a:cs typeface="Arial"/>
                        </a:rPr>
                        <a:t>for today and for </a:t>
                      </a:r>
                      <a:r>
                        <a:rPr sz="1100" dirty="0">
                          <a:latin typeface="Arial"/>
                          <a:cs typeface="Arial"/>
                        </a:rPr>
                        <a:t>this </a:t>
                      </a:r>
                      <a:r>
                        <a:rPr sz="1100" spc="-5" dirty="0">
                          <a:latin typeface="Arial"/>
                          <a:cs typeface="Arial"/>
                        </a:rPr>
                        <a:t>new  opportunity.</a:t>
                      </a:r>
                      <a:endParaRPr sz="1100">
                        <a:latin typeface="Arial"/>
                        <a:cs typeface="Arial"/>
                      </a:endParaRPr>
                    </a:p>
                    <a:p>
                      <a:pPr marL="222250">
                        <a:lnSpc>
                          <a:spcPct val="100000"/>
                        </a:lnSpc>
                        <a:spcBef>
                          <a:spcPts val="30"/>
                        </a:spcBef>
                      </a:pPr>
                      <a:r>
                        <a:rPr sz="1100" spc="-5" dirty="0">
                          <a:latin typeface="Arial"/>
                          <a:cs typeface="Arial"/>
                        </a:rPr>
                        <a:t>Amen.”</a:t>
                      </a:r>
                      <a:endParaRPr sz="1100">
                        <a:latin typeface="Arial"/>
                        <a:cs typeface="Arial"/>
                      </a:endParaRPr>
                    </a:p>
                    <a:p>
                      <a:pPr marL="222250" marR="435609" indent="-171450">
                        <a:lnSpc>
                          <a:spcPts val="1260"/>
                        </a:lnSpc>
                        <a:spcBef>
                          <a:spcPts val="190"/>
                        </a:spcBef>
                        <a:buChar char="•"/>
                        <a:tabLst>
                          <a:tab pos="222885" algn="l"/>
                        </a:tabLst>
                      </a:pPr>
                      <a:r>
                        <a:rPr sz="1100" spc="-5" dirty="0">
                          <a:latin typeface="Arial"/>
                          <a:cs typeface="Arial"/>
                        </a:rPr>
                        <a:t>The facilitator can read in unison or assign someone to read  the memory verse on the</a:t>
                      </a:r>
                      <a:r>
                        <a:rPr sz="1100" spc="10" dirty="0">
                          <a:latin typeface="Arial"/>
                          <a:cs typeface="Arial"/>
                        </a:rPr>
                        <a:t> </a:t>
                      </a:r>
                      <a:r>
                        <a:rPr sz="1100" spc="-5" dirty="0">
                          <a:latin typeface="Arial"/>
                          <a:cs typeface="Arial"/>
                        </a:rPr>
                        <a:t>screen.</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876300">
                <a:tc>
                  <a:txBody>
                    <a:bodyPr/>
                    <a:lstStyle/>
                    <a:p>
                      <a:pPr>
                        <a:lnSpc>
                          <a:spcPct val="100000"/>
                        </a:lnSpc>
                      </a:pPr>
                      <a:endParaRPr sz="1200">
                        <a:latin typeface="Times New Roman"/>
                        <a:cs typeface="Times New Roman"/>
                      </a:endParaRPr>
                    </a:p>
                    <a:p>
                      <a:pPr>
                        <a:lnSpc>
                          <a:spcPct val="100000"/>
                        </a:lnSpc>
                        <a:spcBef>
                          <a:spcPts val="25"/>
                        </a:spcBef>
                      </a:pPr>
                      <a:endParaRPr sz="1150">
                        <a:latin typeface="Times New Roman"/>
                        <a:cs typeface="Times New Roman"/>
                      </a:endParaRPr>
                    </a:p>
                    <a:p>
                      <a:pPr marL="9525">
                        <a:lnSpc>
                          <a:spcPct val="100000"/>
                        </a:lnSpc>
                      </a:pPr>
                      <a:r>
                        <a:rPr sz="1100"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1750">
                        <a:latin typeface="Times New Roman"/>
                        <a:cs typeface="Times New Roman"/>
                      </a:endParaRPr>
                    </a:p>
                    <a:p>
                      <a:pPr marL="2540" marR="13271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1550">
                        <a:latin typeface="Times New Roman"/>
                        <a:cs typeface="Times New Roman"/>
                      </a:endParaRPr>
                    </a:p>
                    <a:p>
                      <a:pPr marL="2540" marR="346075">
                        <a:lnSpc>
                          <a:spcPct val="110000"/>
                        </a:lnSpc>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2250" marR="181610" indent="-152400">
                        <a:lnSpc>
                          <a:spcPts val="1350"/>
                        </a:lnSpc>
                        <a:spcBef>
                          <a:spcPts val="45"/>
                        </a:spcBef>
                        <a:buChar char="•"/>
                        <a:tabLst>
                          <a:tab pos="222885" algn="l"/>
                        </a:tabLst>
                      </a:pPr>
                      <a:r>
                        <a:rPr sz="1100" spc="-5" dirty="0">
                          <a:latin typeface="Arial"/>
                          <a:cs typeface="Arial"/>
                        </a:rPr>
                        <a:t>Every step has a memory verse. The facilitator can read in unison  or assign someone to read the memory verse on the</a:t>
                      </a:r>
                      <a:r>
                        <a:rPr sz="1100" spc="45" dirty="0">
                          <a:latin typeface="Arial"/>
                          <a:cs typeface="Arial"/>
                        </a:rPr>
                        <a:t> </a:t>
                      </a:r>
                      <a:r>
                        <a:rPr sz="1100" spc="-5" dirty="0">
                          <a:latin typeface="Arial"/>
                          <a:cs typeface="Arial"/>
                        </a:rPr>
                        <a:t>screen</a:t>
                      </a:r>
                      <a:endParaRPr sz="1100">
                        <a:latin typeface="Arial"/>
                        <a:cs typeface="Arial"/>
                      </a:endParaRPr>
                    </a:p>
                    <a:p>
                      <a:pPr>
                        <a:lnSpc>
                          <a:spcPct val="100000"/>
                        </a:lnSpc>
                        <a:spcBef>
                          <a:spcPts val="20"/>
                        </a:spcBef>
                        <a:buFont typeface="Arial"/>
                        <a:buChar char="•"/>
                      </a:pPr>
                      <a:endParaRPr sz="1150">
                        <a:latin typeface="Times New Roman"/>
                        <a:cs typeface="Times New Roman"/>
                      </a:endParaRPr>
                    </a:p>
                    <a:p>
                      <a:pPr marL="226060" marR="125730" indent="-172720">
                        <a:lnSpc>
                          <a:spcPct val="102299"/>
                        </a:lnSpc>
                        <a:buChar char="•"/>
                        <a:tabLst>
                          <a:tab pos="226695" algn="l"/>
                        </a:tabLst>
                      </a:pPr>
                      <a:r>
                        <a:rPr sz="1100" spc="-5" dirty="0">
                          <a:latin typeface="Arial"/>
                          <a:cs typeface="Arial"/>
                        </a:rPr>
                        <a:t>The Memory Verse for Step 2 is “There is a way that seems right to  man, but in the end, it leads to death. Proverbs 14:12</a:t>
                      </a:r>
                      <a:r>
                        <a:rPr sz="1100" spc="50" dirty="0">
                          <a:latin typeface="Arial"/>
                          <a:cs typeface="Arial"/>
                        </a:rPr>
                        <a:t> </a:t>
                      </a:r>
                      <a:r>
                        <a:rPr sz="1100" spc="-5" dirty="0">
                          <a:latin typeface="Arial"/>
                          <a:cs typeface="Arial"/>
                        </a:rPr>
                        <a:t>NIV</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22326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952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5"/>
                        </a:spcBef>
                      </a:pPr>
                      <a:endParaRPr sz="1700">
                        <a:latin typeface="Times New Roman"/>
                        <a:cs typeface="Times New Roman"/>
                      </a:endParaRPr>
                    </a:p>
                    <a:p>
                      <a:pPr marL="2540" marR="132715">
                        <a:lnSpc>
                          <a:spcPct val="102699"/>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5"/>
                        </a:spcBef>
                      </a:pPr>
                      <a:endParaRPr sz="1700">
                        <a:latin typeface="Times New Roman"/>
                        <a:cs typeface="Times New Roman"/>
                      </a:endParaRPr>
                    </a:p>
                    <a:p>
                      <a:pPr marL="2540" marR="142875">
                        <a:lnSpc>
                          <a:spcPct val="102699"/>
                        </a:lnSpc>
                        <a:spcBef>
                          <a:spcPts val="5"/>
                        </a:spcBef>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281305" indent="-156210" algn="just">
                        <a:lnSpc>
                          <a:spcPct val="100000"/>
                        </a:lnSpc>
                        <a:spcBef>
                          <a:spcPts val="25"/>
                        </a:spcBef>
                        <a:buClr>
                          <a:srgbClr val="000000"/>
                        </a:buClr>
                        <a:buChar char="•"/>
                        <a:tabLst>
                          <a:tab pos="226695" algn="l"/>
                        </a:tabLst>
                      </a:pPr>
                      <a:r>
                        <a:rPr sz="1100" spc="-5" dirty="0">
                          <a:solidFill>
                            <a:srgbClr val="1F1D1E"/>
                          </a:solidFill>
                          <a:latin typeface="Arial"/>
                          <a:cs typeface="Arial"/>
                        </a:rPr>
                        <a:t>The Step 2 Uncovering the Chains segment is designed to  promote biblical discussion around the memory</a:t>
                      </a:r>
                      <a:r>
                        <a:rPr sz="1100" spc="35"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26060" marR="164465" indent="-156210" algn="just">
                        <a:lnSpc>
                          <a:spcPct val="102299"/>
                        </a:lnSpc>
                        <a:spcBef>
                          <a:spcPts val="55"/>
                        </a:spcBef>
                        <a:buClr>
                          <a:srgbClr val="000000"/>
                        </a:buClr>
                        <a:buChar char="•"/>
                        <a:tabLst>
                          <a:tab pos="226695" algn="l"/>
                        </a:tabLst>
                      </a:pPr>
                      <a:r>
                        <a:rPr sz="1100" spc="-5" dirty="0">
                          <a:solidFill>
                            <a:srgbClr val="1F1D1E"/>
                          </a:solidFill>
                          <a:latin typeface="Arial"/>
                          <a:cs typeface="Arial"/>
                        </a:rPr>
                        <a:t>The</a:t>
                      </a:r>
                      <a:r>
                        <a:rPr sz="1100" spc="-60" dirty="0">
                          <a:solidFill>
                            <a:srgbClr val="1F1D1E"/>
                          </a:solidFill>
                          <a:latin typeface="Arial"/>
                          <a:cs typeface="Arial"/>
                        </a:rPr>
                        <a:t> </a:t>
                      </a:r>
                      <a:r>
                        <a:rPr sz="1100" spc="-5" dirty="0">
                          <a:solidFill>
                            <a:srgbClr val="1F1D1E"/>
                          </a:solidFill>
                          <a:latin typeface="Arial"/>
                          <a:cs typeface="Arial"/>
                        </a:rPr>
                        <a:t>course</a:t>
                      </a:r>
                      <a:r>
                        <a:rPr sz="1100" spc="-65" dirty="0">
                          <a:solidFill>
                            <a:srgbClr val="1F1D1E"/>
                          </a:solidFill>
                          <a:latin typeface="Arial"/>
                          <a:cs typeface="Arial"/>
                        </a:rPr>
                        <a:t> </a:t>
                      </a:r>
                      <a:r>
                        <a:rPr sz="1100" spc="-5" dirty="0">
                          <a:solidFill>
                            <a:srgbClr val="1F1D1E"/>
                          </a:solidFill>
                          <a:latin typeface="Arial"/>
                          <a:cs typeface="Arial"/>
                        </a:rPr>
                        <a:t>will</a:t>
                      </a:r>
                      <a:r>
                        <a:rPr sz="1100" spc="-55" dirty="0">
                          <a:solidFill>
                            <a:srgbClr val="1F1D1E"/>
                          </a:solidFill>
                          <a:latin typeface="Arial"/>
                          <a:cs typeface="Arial"/>
                        </a:rPr>
                        <a:t> </a:t>
                      </a:r>
                      <a:r>
                        <a:rPr sz="1100" spc="-5" dirty="0">
                          <a:solidFill>
                            <a:srgbClr val="1F1D1E"/>
                          </a:solidFill>
                          <a:latin typeface="Arial"/>
                          <a:cs typeface="Arial"/>
                        </a:rPr>
                        <a:t>display</a:t>
                      </a:r>
                      <a:r>
                        <a:rPr sz="1100" spc="-60" dirty="0">
                          <a:solidFill>
                            <a:srgbClr val="1F1D1E"/>
                          </a:solidFill>
                          <a:latin typeface="Arial"/>
                          <a:cs typeface="Arial"/>
                        </a:rPr>
                        <a:t> </a:t>
                      </a:r>
                      <a:r>
                        <a:rPr sz="1100" spc="-5" dirty="0">
                          <a:solidFill>
                            <a:srgbClr val="1F1D1E"/>
                          </a:solidFill>
                          <a:latin typeface="Arial"/>
                          <a:cs typeface="Arial"/>
                        </a:rPr>
                        <a:t>the</a:t>
                      </a:r>
                      <a:r>
                        <a:rPr sz="1100" spc="-55" dirty="0">
                          <a:solidFill>
                            <a:srgbClr val="1F1D1E"/>
                          </a:solidFill>
                          <a:latin typeface="Arial"/>
                          <a:cs typeface="Arial"/>
                        </a:rPr>
                        <a:t> </a:t>
                      </a:r>
                      <a:r>
                        <a:rPr sz="1100" spc="-5" dirty="0">
                          <a:solidFill>
                            <a:srgbClr val="1F1D1E"/>
                          </a:solidFill>
                          <a:latin typeface="Arial"/>
                          <a:cs typeface="Arial"/>
                        </a:rPr>
                        <a:t>memory</a:t>
                      </a:r>
                      <a:r>
                        <a:rPr sz="1100" spc="-50" dirty="0">
                          <a:solidFill>
                            <a:srgbClr val="1F1D1E"/>
                          </a:solidFill>
                          <a:latin typeface="Arial"/>
                          <a:cs typeface="Arial"/>
                        </a:rPr>
                        <a:t> </a:t>
                      </a:r>
                      <a:r>
                        <a:rPr sz="1100" spc="-5" dirty="0">
                          <a:solidFill>
                            <a:srgbClr val="1F1D1E"/>
                          </a:solidFill>
                          <a:latin typeface="Arial"/>
                          <a:cs typeface="Arial"/>
                        </a:rPr>
                        <a:t>verse</a:t>
                      </a:r>
                      <a:r>
                        <a:rPr sz="1100" spc="-60" dirty="0">
                          <a:solidFill>
                            <a:srgbClr val="1F1D1E"/>
                          </a:solidFill>
                          <a:latin typeface="Arial"/>
                          <a:cs typeface="Arial"/>
                        </a:rPr>
                        <a:t> </a:t>
                      </a:r>
                      <a:r>
                        <a:rPr sz="1100" spc="-5" dirty="0">
                          <a:solidFill>
                            <a:srgbClr val="1F1D1E"/>
                          </a:solidFill>
                          <a:latin typeface="Arial"/>
                          <a:cs typeface="Arial"/>
                        </a:rPr>
                        <a:t>with</a:t>
                      </a:r>
                      <a:r>
                        <a:rPr sz="1100" spc="-55" dirty="0">
                          <a:solidFill>
                            <a:srgbClr val="1F1D1E"/>
                          </a:solidFill>
                          <a:latin typeface="Arial"/>
                          <a:cs typeface="Arial"/>
                        </a:rPr>
                        <a:t> </a:t>
                      </a:r>
                      <a:r>
                        <a:rPr sz="1100" spc="-5" dirty="0">
                          <a:solidFill>
                            <a:srgbClr val="1F1D1E"/>
                          </a:solidFill>
                          <a:latin typeface="Arial"/>
                          <a:cs typeface="Arial"/>
                        </a:rPr>
                        <a:t>a</a:t>
                      </a:r>
                      <a:r>
                        <a:rPr sz="1100" spc="-65" dirty="0">
                          <a:solidFill>
                            <a:srgbClr val="1F1D1E"/>
                          </a:solidFill>
                          <a:latin typeface="Arial"/>
                          <a:cs typeface="Arial"/>
                        </a:rPr>
                        <a:t> </a:t>
                      </a:r>
                      <a:r>
                        <a:rPr sz="1100" spc="-5" dirty="0">
                          <a:solidFill>
                            <a:srgbClr val="1F1D1E"/>
                          </a:solidFill>
                          <a:latin typeface="Arial"/>
                          <a:cs typeface="Arial"/>
                        </a:rPr>
                        <a:t>question</a:t>
                      </a:r>
                      <a:r>
                        <a:rPr sz="1100" spc="-60" dirty="0">
                          <a:solidFill>
                            <a:srgbClr val="1F1D1E"/>
                          </a:solidFill>
                          <a:latin typeface="Arial"/>
                          <a:cs typeface="Arial"/>
                        </a:rPr>
                        <a:t> </a:t>
                      </a:r>
                      <a:r>
                        <a:rPr sz="1100" spc="-5" dirty="0">
                          <a:solidFill>
                            <a:srgbClr val="1F1D1E"/>
                          </a:solidFill>
                          <a:latin typeface="Arial"/>
                          <a:cs typeface="Arial"/>
                        </a:rPr>
                        <a:t>about</a:t>
                      </a:r>
                      <a:r>
                        <a:rPr sz="1100" spc="-60" dirty="0">
                          <a:solidFill>
                            <a:srgbClr val="1F1D1E"/>
                          </a:solidFill>
                          <a:latin typeface="Arial"/>
                          <a:cs typeface="Arial"/>
                        </a:rPr>
                        <a:t> </a:t>
                      </a:r>
                      <a:r>
                        <a:rPr sz="1100" spc="-5" dirty="0">
                          <a:solidFill>
                            <a:srgbClr val="1F1D1E"/>
                          </a:solidFill>
                          <a:latin typeface="Arial"/>
                          <a:cs typeface="Arial"/>
                        </a:rPr>
                        <a:t>why  the author of the bible verse said it and if remains true in their live  today.</a:t>
                      </a:r>
                      <a:endParaRPr sz="1100">
                        <a:latin typeface="Arial"/>
                        <a:cs typeface="Arial"/>
                      </a:endParaRPr>
                    </a:p>
                    <a:p>
                      <a:pPr marL="226060" marR="3175" indent="-156210" algn="just">
                        <a:lnSpc>
                          <a:spcPct val="102299"/>
                        </a:lnSpc>
                        <a:spcBef>
                          <a:spcPts val="40"/>
                        </a:spcBef>
                        <a:buChar char="•"/>
                        <a:tabLst>
                          <a:tab pos="226695" algn="l"/>
                        </a:tabLst>
                      </a:pPr>
                      <a:r>
                        <a:rPr sz="1100" spc="-5" dirty="0">
                          <a:latin typeface="Arial"/>
                          <a:cs typeface="Arial"/>
                        </a:rPr>
                        <a:t>Step 2 memory verse: “There is a way that </a:t>
                      </a:r>
                      <a:r>
                        <a:rPr sz="1100" spc="-10" dirty="0">
                          <a:latin typeface="Arial"/>
                          <a:cs typeface="Arial"/>
                        </a:rPr>
                        <a:t>seems </a:t>
                      </a:r>
                      <a:r>
                        <a:rPr sz="1100" spc="-5" dirty="0">
                          <a:latin typeface="Arial"/>
                          <a:cs typeface="Arial"/>
                        </a:rPr>
                        <a:t>right to man, but in  the end, it leads to death.” Proverbs 14:12</a:t>
                      </a:r>
                      <a:r>
                        <a:rPr sz="1100" spc="35" dirty="0">
                          <a:latin typeface="Arial"/>
                          <a:cs typeface="Arial"/>
                        </a:rPr>
                        <a:t> </a:t>
                      </a:r>
                      <a:r>
                        <a:rPr sz="1100" spc="-10" dirty="0">
                          <a:latin typeface="Arial"/>
                          <a:cs typeface="Arial"/>
                        </a:rPr>
                        <a:t>NIV</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352044">
                <a:tc>
                  <a:txBody>
                    <a:bodyPr/>
                    <a:lstStyle/>
                    <a:p>
                      <a:pPr marL="9525">
                        <a:lnSpc>
                          <a:spcPct val="100000"/>
                        </a:lnSpc>
                        <a:spcBef>
                          <a:spcPts val="650"/>
                        </a:spcBef>
                      </a:pPr>
                      <a:r>
                        <a:rPr sz="1100" dirty="0">
                          <a:latin typeface="Arial"/>
                          <a:cs typeface="Arial"/>
                        </a:rPr>
                        <a:t>5</a:t>
                      </a:r>
                      <a:endParaRPr sz="1100">
                        <a:latin typeface="Arial"/>
                        <a:cs typeface="Arial"/>
                      </a:endParaRPr>
                    </a:p>
                  </a:txBody>
                  <a:tcPr marL="0" marR="0" marT="825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0000"/>
                        </a:lnSpc>
                        <a:spcBef>
                          <a:spcPts val="650"/>
                        </a:spcBef>
                      </a:pPr>
                      <a:r>
                        <a:rPr sz="1100" spc="-5" dirty="0">
                          <a:latin typeface="Arial"/>
                          <a:cs typeface="Arial"/>
                        </a:rPr>
                        <a:t>Dr.</a:t>
                      </a:r>
                      <a:r>
                        <a:rPr sz="1100" spc="-75" dirty="0">
                          <a:latin typeface="Arial"/>
                          <a:cs typeface="Arial"/>
                        </a:rPr>
                        <a:t> </a:t>
                      </a:r>
                      <a:r>
                        <a:rPr sz="1100" spc="-5" dirty="0">
                          <a:latin typeface="Arial"/>
                          <a:cs typeface="Arial"/>
                        </a:rPr>
                        <a:t>Soaries</a:t>
                      </a:r>
                      <a:endParaRPr sz="1100">
                        <a:latin typeface="Arial"/>
                        <a:cs typeface="Arial"/>
                      </a:endParaRPr>
                    </a:p>
                  </a:txBody>
                  <a:tcPr marL="0" marR="0" marT="825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9370">
                        <a:lnSpc>
                          <a:spcPct val="100000"/>
                        </a:lnSpc>
                        <a:spcBef>
                          <a:spcPts val="650"/>
                        </a:spcBef>
                      </a:pPr>
                      <a:r>
                        <a:rPr sz="1100" spc="-5" dirty="0">
                          <a:latin typeface="Arial"/>
                          <a:cs typeface="Arial"/>
                        </a:rPr>
                        <a:t>Step 2</a:t>
                      </a:r>
                      <a:r>
                        <a:rPr sz="1100" spc="-30" dirty="0">
                          <a:latin typeface="Arial"/>
                          <a:cs typeface="Arial"/>
                        </a:rPr>
                        <a:t> </a:t>
                      </a:r>
                      <a:r>
                        <a:rPr sz="1100" spc="-5" dirty="0">
                          <a:latin typeface="Arial"/>
                          <a:cs typeface="Arial"/>
                        </a:rPr>
                        <a:t>Intro</a:t>
                      </a:r>
                      <a:endParaRPr sz="1100">
                        <a:latin typeface="Arial"/>
                        <a:cs typeface="Arial"/>
                      </a:endParaRPr>
                    </a:p>
                  </a:txBody>
                  <a:tcPr marL="0" marR="0" marT="825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indent="-172720">
                        <a:lnSpc>
                          <a:spcPts val="1270"/>
                        </a:lnSpc>
                        <a:spcBef>
                          <a:spcPts val="105"/>
                        </a:spcBef>
                        <a:buChar char="•"/>
                        <a:tabLst>
                          <a:tab pos="226695" algn="l"/>
                        </a:tabLst>
                      </a:pPr>
                      <a:r>
                        <a:rPr sz="1100" spc="-5" dirty="0">
                          <a:latin typeface="Arial"/>
                          <a:cs typeface="Arial"/>
                        </a:rPr>
                        <a:t>In this video, Dr. Soaries welcomes participants back and shares a  story about how he “addressed the mess.</a:t>
                      </a:r>
                      <a:r>
                        <a:rPr sz="1100" dirty="0">
                          <a:latin typeface="Arial"/>
                          <a:cs typeface="Arial"/>
                        </a:rPr>
                        <a:t> </a:t>
                      </a:r>
                      <a:r>
                        <a:rPr sz="1100" spc="-5" dirty="0">
                          <a:latin typeface="Arial"/>
                          <a:cs typeface="Arial"/>
                        </a:rPr>
                        <a:t>“</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2727959">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5"/>
                        </a:spcBef>
                      </a:pPr>
                      <a:endParaRPr sz="1200">
                        <a:latin typeface="Times New Roman"/>
                        <a:cs typeface="Times New Roman"/>
                      </a:endParaRPr>
                    </a:p>
                    <a:p>
                      <a:pPr marL="9525">
                        <a:lnSpc>
                          <a:spcPct val="100000"/>
                        </a:lnSpc>
                      </a:pPr>
                      <a:r>
                        <a:rPr sz="1100" dirty="0">
                          <a:latin typeface="Arial"/>
                          <a:cs typeface="Arial"/>
                        </a:rPr>
                        <a:t>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600">
                        <a:latin typeface="Times New Roman"/>
                        <a:cs typeface="Times New Roman"/>
                      </a:endParaRPr>
                    </a:p>
                    <a:p>
                      <a:pPr marL="2540" marR="288290">
                        <a:lnSpc>
                          <a:spcPct val="1100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650">
                        <a:latin typeface="Times New Roman"/>
                        <a:cs typeface="Times New Roman"/>
                      </a:endParaRPr>
                    </a:p>
                    <a:p>
                      <a:pPr marL="43180" marR="219075" indent="-1270">
                        <a:lnSpc>
                          <a:spcPct val="100000"/>
                        </a:lnSpc>
                      </a:pPr>
                      <a:r>
                        <a:rPr sz="1100" spc="-5" dirty="0">
                          <a:latin typeface="Arial"/>
                          <a:cs typeface="Arial"/>
                        </a:rPr>
                        <a:t>Cs of  </a:t>
                      </a:r>
                      <a:r>
                        <a:rPr sz="1100" dirty="0">
                          <a:latin typeface="Arial"/>
                          <a:cs typeface="Arial"/>
                        </a:rPr>
                        <a:t>Spending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143510" indent="-171450" algn="just">
                        <a:lnSpc>
                          <a:spcPts val="1350"/>
                        </a:lnSpc>
                        <a:spcBef>
                          <a:spcPts val="40"/>
                        </a:spcBef>
                        <a:buChar char="•"/>
                        <a:tabLst>
                          <a:tab pos="226695" algn="l"/>
                        </a:tabLst>
                      </a:pPr>
                      <a:r>
                        <a:rPr sz="1100" spc="-5" dirty="0">
                          <a:latin typeface="Arial"/>
                          <a:cs typeface="Arial"/>
                        </a:rPr>
                        <a:t>The</a:t>
                      </a:r>
                      <a:r>
                        <a:rPr sz="1100" spc="-65" dirty="0">
                          <a:latin typeface="Arial"/>
                          <a:cs typeface="Arial"/>
                        </a:rPr>
                        <a:t> </a:t>
                      </a:r>
                      <a:r>
                        <a:rPr sz="1100" spc="-5" dirty="0">
                          <a:latin typeface="Arial"/>
                          <a:cs typeface="Arial"/>
                        </a:rPr>
                        <a:t>virtual</a:t>
                      </a:r>
                      <a:r>
                        <a:rPr sz="1100" spc="-60" dirty="0">
                          <a:latin typeface="Arial"/>
                          <a:cs typeface="Arial"/>
                        </a:rPr>
                        <a:t> </a:t>
                      </a:r>
                      <a:r>
                        <a:rPr sz="1100" spc="-5" dirty="0">
                          <a:latin typeface="Arial"/>
                          <a:cs typeface="Arial"/>
                        </a:rPr>
                        <a:t>host</a:t>
                      </a:r>
                      <a:r>
                        <a:rPr sz="1100" spc="-65" dirty="0">
                          <a:latin typeface="Arial"/>
                          <a:cs typeface="Arial"/>
                        </a:rPr>
                        <a:t> </a:t>
                      </a:r>
                      <a:r>
                        <a:rPr sz="1100" spc="-5" dirty="0">
                          <a:latin typeface="Arial"/>
                          <a:cs typeface="Arial"/>
                        </a:rPr>
                        <a:t>video</a:t>
                      </a:r>
                      <a:r>
                        <a:rPr sz="1100" spc="-60" dirty="0">
                          <a:latin typeface="Arial"/>
                          <a:cs typeface="Arial"/>
                        </a:rPr>
                        <a:t> </a:t>
                      </a:r>
                      <a:r>
                        <a:rPr sz="1100" spc="-5" dirty="0">
                          <a:latin typeface="Arial"/>
                          <a:cs typeface="Arial"/>
                        </a:rPr>
                        <a:t>will</a:t>
                      </a:r>
                      <a:r>
                        <a:rPr sz="1100" spc="-65" dirty="0">
                          <a:latin typeface="Arial"/>
                          <a:cs typeface="Arial"/>
                        </a:rPr>
                        <a:t> </a:t>
                      </a:r>
                      <a:r>
                        <a:rPr sz="1100" spc="-5" dirty="0">
                          <a:latin typeface="Arial"/>
                          <a:cs typeface="Arial"/>
                        </a:rPr>
                        <a:t>share</a:t>
                      </a:r>
                      <a:r>
                        <a:rPr sz="1100" spc="-60"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most</a:t>
                      </a:r>
                      <a:r>
                        <a:rPr sz="1100" spc="-65" dirty="0">
                          <a:latin typeface="Arial"/>
                          <a:cs typeface="Arial"/>
                        </a:rPr>
                        <a:t> </a:t>
                      </a:r>
                      <a:r>
                        <a:rPr sz="1100" spc="-5" dirty="0">
                          <a:latin typeface="Arial"/>
                          <a:cs typeface="Arial"/>
                        </a:rPr>
                        <a:t>common</a:t>
                      </a:r>
                      <a:r>
                        <a:rPr sz="1100" spc="-55" dirty="0">
                          <a:latin typeface="Arial"/>
                          <a:cs typeface="Arial"/>
                        </a:rPr>
                        <a:t> </a:t>
                      </a:r>
                      <a:r>
                        <a:rPr sz="1100" spc="-5" dirty="0">
                          <a:latin typeface="Arial"/>
                          <a:cs typeface="Arial"/>
                        </a:rPr>
                        <a:t>types</a:t>
                      </a:r>
                      <a:r>
                        <a:rPr sz="1100" spc="-60" dirty="0">
                          <a:latin typeface="Arial"/>
                          <a:cs typeface="Arial"/>
                        </a:rPr>
                        <a:t> </a:t>
                      </a:r>
                      <a:r>
                        <a:rPr sz="1100" spc="-5" dirty="0">
                          <a:latin typeface="Arial"/>
                          <a:cs typeface="Arial"/>
                        </a:rPr>
                        <a:t>of</a:t>
                      </a:r>
                      <a:r>
                        <a:rPr sz="1100" spc="-60" dirty="0">
                          <a:latin typeface="Arial"/>
                          <a:cs typeface="Arial"/>
                        </a:rPr>
                        <a:t> </a:t>
                      </a:r>
                      <a:r>
                        <a:rPr sz="1100" spc="-5" dirty="0">
                          <a:latin typeface="Arial"/>
                          <a:cs typeface="Arial"/>
                        </a:rPr>
                        <a:t>spending  which are: </a:t>
                      </a:r>
                      <a:r>
                        <a:rPr sz="1100" b="1" spc="-5" dirty="0">
                          <a:latin typeface="Arial"/>
                          <a:cs typeface="Arial"/>
                        </a:rPr>
                        <a:t>Compensatory</a:t>
                      </a:r>
                      <a:r>
                        <a:rPr sz="1100" spc="-5" dirty="0">
                          <a:latin typeface="Arial"/>
                          <a:cs typeface="Arial"/>
                        </a:rPr>
                        <a:t>, </a:t>
                      </a:r>
                      <a:r>
                        <a:rPr sz="1100" b="1" spc="-5" dirty="0">
                          <a:latin typeface="Arial"/>
                          <a:cs typeface="Arial"/>
                        </a:rPr>
                        <a:t>Conspicuous</a:t>
                      </a:r>
                      <a:r>
                        <a:rPr sz="1100" spc="-5" dirty="0">
                          <a:latin typeface="Arial"/>
                          <a:cs typeface="Arial"/>
                        </a:rPr>
                        <a:t>, and </a:t>
                      </a:r>
                      <a:r>
                        <a:rPr sz="1100" b="1" spc="-5" dirty="0">
                          <a:latin typeface="Arial"/>
                          <a:cs typeface="Arial"/>
                        </a:rPr>
                        <a:t>Confused  </a:t>
                      </a:r>
                      <a:r>
                        <a:rPr sz="1100" spc="-5" dirty="0">
                          <a:latin typeface="Arial"/>
                          <a:cs typeface="Arial"/>
                        </a:rPr>
                        <a:t>spending.</a:t>
                      </a:r>
                      <a:endParaRPr sz="1100">
                        <a:latin typeface="Arial"/>
                        <a:cs typeface="Arial"/>
                      </a:endParaRPr>
                    </a:p>
                    <a:p>
                      <a:pPr>
                        <a:lnSpc>
                          <a:spcPct val="100000"/>
                        </a:lnSpc>
                        <a:spcBef>
                          <a:spcPts val="30"/>
                        </a:spcBef>
                        <a:buFont typeface="Arial"/>
                        <a:buChar char="•"/>
                      </a:pPr>
                      <a:endParaRPr sz="1150">
                        <a:latin typeface="Times New Roman"/>
                        <a:cs typeface="Times New Roman"/>
                      </a:endParaRPr>
                    </a:p>
                    <a:p>
                      <a:pPr marL="226060" marR="383540" indent="-156210" algn="just">
                        <a:lnSpc>
                          <a:spcPct val="101600"/>
                        </a:lnSpc>
                        <a:buChar char="•"/>
                        <a:tabLst>
                          <a:tab pos="226695" algn="l"/>
                        </a:tabLst>
                      </a:pPr>
                      <a:r>
                        <a:rPr sz="1100" spc="-5" dirty="0">
                          <a:latin typeface="Arial"/>
                          <a:cs typeface="Arial"/>
                        </a:rPr>
                        <a:t>For</a:t>
                      </a:r>
                      <a:r>
                        <a:rPr sz="1100" spc="-50" dirty="0">
                          <a:latin typeface="Arial"/>
                          <a:cs typeface="Arial"/>
                        </a:rPr>
                        <a:t> </a:t>
                      </a:r>
                      <a:r>
                        <a:rPr sz="1100" spc="-5" dirty="0">
                          <a:latin typeface="Arial"/>
                          <a:cs typeface="Arial"/>
                        </a:rPr>
                        <a:t>your</a:t>
                      </a:r>
                      <a:r>
                        <a:rPr sz="1100" spc="-45" dirty="0">
                          <a:latin typeface="Arial"/>
                          <a:cs typeface="Arial"/>
                        </a:rPr>
                        <a:t> </a:t>
                      </a:r>
                      <a:r>
                        <a:rPr sz="1100" spc="-5" dirty="0">
                          <a:latin typeface="Arial"/>
                          <a:cs typeface="Arial"/>
                        </a:rPr>
                        <a:t>review:</a:t>
                      </a:r>
                      <a:r>
                        <a:rPr sz="1100" spc="-50" dirty="0">
                          <a:latin typeface="Arial"/>
                          <a:cs typeface="Arial"/>
                        </a:rPr>
                        <a:t> </a:t>
                      </a:r>
                      <a:r>
                        <a:rPr sz="1100" spc="-5" dirty="0">
                          <a:latin typeface="Arial"/>
                          <a:cs typeface="Arial"/>
                        </a:rPr>
                        <a:t>The</a:t>
                      </a:r>
                      <a:r>
                        <a:rPr sz="1100" spc="-40" dirty="0">
                          <a:latin typeface="Arial"/>
                          <a:cs typeface="Arial"/>
                        </a:rPr>
                        <a:t> </a:t>
                      </a:r>
                      <a:r>
                        <a:rPr sz="1100" dirty="0">
                          <a:latin typeface="Arial"/>
                          <a:cs typeface="Arial"/>
                        </a:rPr>
                        <a:t>three</a:t>
                      </a:r>
                      <a:r>
                        <a:rPr sz="1100" spc="-50" dirty="0">
                          <a:latin typeface="Arial"/>
                          <a:cs typeface="Arial"/>
                        </a:rPr>
                        <a:t> </a:t>
                      </a:r>
                      <a:r>
                        <a:rPr sz="1100" spc="-5" dirty="0">
                          <a:latin typeface="Arial"/>
                          <a:cs typeface="Arial"/>
                        </a:rPr>
                        <a:t>most</a:t>
                      </a:r>
                      <a:r>
                        <a:rPr sz="1100" spc="-45" dirty="0">
                          <a:latin typeface="Arial"/>
                          <a:cs typeface="Arial"/>
                        </a:rPr>
                        <a:t> </a:t>
                      </a:r>
                      <a:r>
                        <a:rPr sz="1100" spc="-5" dirty="0">
                          <a:latin typeface="Arial"/>
                          <a:cs typeface="Arial"/>
                        </a:rPr>
                        <a:t>common</a:t>
                      </a:r>
                      <a:r>
                        <a:rPr sz="1100" spc="-50" dirty="0">
                          <a:latin typeface="Arial"/>
                          <a:cs typeface="Arial"/>
                        </a:rPr>
                        <a:t> </a:t>
                      </a:r>
                      <a:r>
                        <a:rPr sz="1100" spc="-5" dirty="0">
                          <a:latin typeface="Arial"/>
                          <a:cs typeface="Arial"/>
                        </a:rPr>
                        <a:t>types</a:t>
                      </a:r>
                      <a:r>
                        <a:rPr sz="1100" spc="-40" dirty="0">
                          <a:latin typeface="Arial"/>
                          <a:cs typeface="Arial"/>
                        </a:rPr>
                        <a:t> </a:t>
                      </a:r>
                      <a:r>
                        <a:rPr sz="1100" spc="-5" dirty="0">
                          <a:latin typeface="Arial"/>
                          <a:cs typeface="Arial"/>
                        </a:rPr>
                        <a:t>of</a:t>
                      </a:r>
                      <a:r>
                        <a:rPr sz="1100" spc="-45" dirty="0">
                          <a:latin typeface="Arial"/>
                          <a:cs typeface="Arial"/>
                        </a:rPr>
                        <a:t> </a:t>
                      </a:r>
                      <a:r>
                        <a:rPr sz="1100" spc="-5" dirty="0">
                          <a:latin typeface="Arial"/>
                          <a:cs typeface="Arial"/>
                        </a:rPr>
                        <a:t>spending</a:t>
                      </a:r>
                      <a:r>
                        <a:rPr sz="1100" spc="-50" dirty="0">
                          <a:latin typeface="Arial"/>
                          <a:cs typeface="Arial"/>
                        </a:rPr>
                        <a:t> </a:t>
                      </a:r>
                      <a:r>
                        <a:rPr sz="1100" spc="-5" dirty="0">
                          <a:latin typeface="Arial"/>
                          <a:cs typeface="Arial"/>
                        </a:rPr>
                        <a:t>that  determine </a:t>
                      </a:r>
                      <a:r>
                        <a:rPr sz="1100" dirty="0">
                          <a:latin typeface="Arial"/>
                          <a:cs typeface="Arial"/>
                        </a:rPr>
                        <a:t>the </a:t>
                      </a:r>
                      <a:r>
                        <a:rPr sz="1100" spc="-5" dirty="0">
                          <a:latin typeface="Arial"/>
                          <a:cs typeface="Arial"/>
                        </a:rPr>
                        <a:t>way we handle money are </a:t>
                      </a:r>
                      <a:r>
                        <a:rPr sz="1100" b="1" spc="-5" dirty="0">
                          <a:latin typeface="Arial"/>
                          <a:cs typeface="Arial"/>
                        </a:rPr>
                        <a:t>Compensatory</a:t>
                      </a:r>
                      <a:r>
                        <a:rPr sz="1100" spc="-5" dirty="0">
                          <a:latin typeface="Arial"/>
                          <a:cs typeface="Arial"/>
                        </a:rPr>
                        <a:t>,  </a:t>
                      </a:r>
                      <a:r>
                        <a:rPr sz="1100" b="1" spc="-5" dirty="0">
                          <a:latin typeface="Arial"/>
                          <a:cs typeface="Arial"/>
                        </a:rPr>
                        <a:t>Conspicuous</a:t>
                      </a:r>
                      <a:r>
                        <a:rPr sz="1100" spc="-5" dirty="0">
                          <a:latin typeface="Arial"/>
                          <a:cs typeface="Arial"/>
                        </a:rPr>
                        <a:t>, and </a:t>
                      </a:r>
                      <a:r>
                        <a:rPr sz="1100" b="1" spc="-5" dirty="0">
                          <a:latin typeface="Arial"/>
                          <a:cs typeface="Arial"/>
                        </a:rPr>
                        <a:t>Confused</a:t>
                      </a:r>
                      <a:r>
                        <a:rPr sz="1100" b="1" spc="15" dirty="0">
                          <a:latin typeface="Arial"/>
                          <a:cs typeface="Arial"/>
                        </a:rPr>
                        <a:t> </a:t>
                      </a:r>
                      <a:r>
                        <a:rPr sz="1100" spc="-5" dirty="0">
                          <a:latin typeface="Arial"/>
                          <a:cs typeface="Arial"/>
                        </a:rPr>
                        <a:t>spending.</a:t>
                      </a:r>
                      <a:endParaRPr sz="1100">
                        <a:latin typeface="Arial"/>
                        <a:cs typeface="Arial"/>
                      </a:endParaRPr>
                    </a:p>
                    <a:p>
                      <a:pPr marL="397510" marR="333375" lvl="1" indent="-171450" algn="just">
                        <a:lnSpc>
                          <a:spcPts val="1300"/>
                        </a:lnSpc>
                        <a:spcBef>
                          <a:spcPts val="85"/>
                        </a:spcBef>
                        <a:buFont typeface="Courier New"/>
                        <a:buChar char="o"/>
                        <a:tabLst>
                          <a:tab pos="398145" algn="l"/>
                        </a:tabLst>
                      </a:pPr>
                      <a:r>
                        <a:rPr sz="1100" b="1" spc="-5" dirty="0">
                          <a:latin typeface="Arial"/>
                          <a:cs typeface="Arial"/>
                        </a:rPr>
                        <a:t>Compensatory spending </a:t>
                      </a:r>
                      <a:r>
                        <a:rPr sz="1100" spc="-5" dirty="0">
                          <a:latin typeface="Arial"/>
                          <a:cs typeface="Arial"/>
                        </a:rPr>
                        <a:t>is spending to compensate for our  insecurities,</a:t>
                      </a:r>
                      <a:r>
                        <a:rPr sz="1100" spc="-70" dirty="0">
                          <a:latin typeface="Arial"/>
                          <a:cs typeface="Arial"/>
                        </a:rPr>
                        <a:t> </a:t>
                      </a:r>
                      <a:r>
                        <a:rPr sz="1100" spc="-5" dirty="0">
                          <a:latin typeface="Arial"/>
                          <a:cs typeface="Arial"/>
                        </a:rPr>
                        <a:t>not</a:t>
                      </a:r>
                      <a:r>
                        <a:rPr sz="1100" spc="-60" dirty="0">
                          <a:latin typeface="Arial"/>
                          <a:cs typeface="Arial"/>
                        </a:rPr>
                        <a:t> </a:t>
                      </a:r>
                      <a:r>
                        <a:rPr sz="1100" spc="-5" dirty="0">
                          <a:latin typeface="Arial"/>
                          <a:cs typeface="Arial"/>
                        </a:rPr>
                        <a:t>recognizing</a:t>
                      </a:r>
                      <a:r>
                        <a:rPr sz="1100" spc="-60" dirty="0">
                          <a:latin typeface="Arial"/>
                          <a:cs typeface="Arial"/>
                        </a:rPr>
                        <a:t> </a:t>
                      </a:r>
                      <a:r>
                        <a:rPr sz="1100" spc="-5" dirty="0">
                          <a:latin typeface="Arial"/>
                          <a:cs typeface="Arial"/>
                        </a:rPr>
                        <a:t>our</a:t>
                      </a:r>
                      <a:r>
                        <a:rPr sz="1100" spc="-60" dirty="0">
                          <a:latin typeface="Arial"/>
                          <a:cs typeface="Arial"/>
                        </a:rPr>
                        <a:t> </a:t>
                      </a:r>
                      <a:r>
                        <a:rPr sz="1100" spc="-5" dirty="0">
                          <a:latin typeface="Arial"/>
                          <a:cs typeface="Arial"/>
                        </a:rPr>
                        <a:t>worthiness,</a:t>
                      </a:r>
                      <a:r>
                        <a:rPr sz="1100" spc="-60" dirty="0">
                          <a:latin typeface="Arial"/>
                          <a:cs typeface="Arial"/>
                        </a:rPr>
                        <a:t> </a:t>
                      </a:r>
                      <a:r>
                        <a:rPr sz="1100" spc="-5" dirty="0">
                          <a:latin typeface="Arial"/>
                          <a:cs typeface="Arial"/>
                        </a:rPr>
                        <a:t>or</a:t>
                      </a:r>
                      <a:r>
                        <a:rPr sz="1100" spc="-65" dirty="0">
                          <a:latin typeface="Arial"/>
                          <a:cs typeface="Arial"/>
                        </a:rPr>
                        <a:t> </a:t>
                      </a:r>
                      <a:r>
                        <a:rPr sz="1100" spc="-5" dirty="0">
                          <a:latin typeface="Arial"/>
                          <a:cs typeface="Arial"/>
                        </a:rPr>
                        <a:t>seeking</a:t>
                      </a:r>
                      <a:r>
                        <a:rPr sz="1100" spc="-60" dirty="0">
                          <a:latin typeface="Arial"/>
                          <a:cs typeface="Arial"/>
                        </a:rPr>
                        <a:t> </a:t>
                      </a:r>
                      <a:r>
                        <a:rPr sz="1100" spc="-5" dirty="0">
                          <a:latin typeface="Arial"/>
                          <a:cs typeface="Arial"/>
                        </a:rPr>
                        <a:t>to</a:t>
                      </a:r>
                      <a:r>
                        <a:rPr sz="1100" spc="-55" dirty="0">
                          <a:latin typeface="Arial"/>
                          <a:cs typeface="Arial"/>
                        </a:rPr>
                        <a:t> </a:t>
                      </a:r>
                      <a:r>
                        <a:rPr sz="1100" spc="-5" dirty="0">
                          <a:latin typeface="Arial"/>
                          <a:cs typeface="Arial"/>
                        </a:rPr>
                        <a:t>gain  significance.</a:t>
                      </a:r>
                      <a:endParaRPr sz="1100">
                        <a:latin typeface="Arial"/>
                        <a:cs typeface="Arial"/>
                      </a:endParaRPr>
                    </a:p>
                    <a:p>
                      <a:pPr marL="397510" lvl="1" indent="-172085" algn="just">
                        <a:lnSpc>
                          <a:spcPts val="1265"/>
                        </a:lnSpc>
                        <a:buFont typeface="Courier New"/>
                        <a:buChar char="o"/>
                        <a:tabLst>
                          <a:tab pos="398145" algn="l"/>
                        </a:tabLst>
                      </a:pPr>
                      <a:r>
                        <a:rPr sz="1100" b="1" spc="-5" dirty="0">
                          <a:latin typeface="Arial"/>
                          <a:cs typeface="Arial"/>
                        </a:rPr>
                        <a:t>Conspicuous</a:t>
                      </a:r>
                      <a:r>
                        <a:rPr sz="1100" b="1" spc="45" dirty="0">
                          <a:latin typeface="Arial"/>
                          <a:cs typeface="Arial"/>
                        </a:rPr>
                        <a:t> </a:t>
                      </a:r>
                      <a:r>
                        <a:rPr sz="1100" b="1" spc="-5" dirty="0">
                          <a:latin typeface="Arial"/>
                          <a:cs typeface="Arial"/>
                        </a:rPr>
                        <a:t>spending</a:t>
                      </a:r>
                      <a:r>
                        <a:rPr sz="1100" b="1" spc="50" dirty="0">
                          <a:latin typeface="Arial"/>
                          <a:cs typeface="Arial"/>
                        </a:rPr>
                        <a:t> </a:t>
                      </a:r>
                      <a:r>
                        <a:rPr sz="1100" spc="-5" dirty="0">
                          <a:latin typeface="Arial"/>
                          <a:cs typeface="Arial"/>
                        </a:rPr>
                        <a:t>is</a:t>
                      </a:r>
                      <a:r>
                        <a:rPr sz="1100" spc="45" dirty="0">
                          <a:latin typeface="Arial"/>
                          <a:cs typeface="Arial"/>
                        </a:rPr>
                        <a:t> </a:t>
                      </a:r>
                      <a:r>
                        <a:rPr sz="1100" spc="-5" dirty="0">
                          <a:latin typeface="Arial"/>
                          <a:cs typeface="Arial"/>
                        </a:rPr>
                        <a:t>when</a:t>
                      </a:r>
                      <a:r>
                        <a:rPr sz="1100" spc="45" dirty="0">
                          <a:latin typeface="Arial"/>
                          <a:cs typeface="Arial"/>
                        </a:rPr>
                        <a:t> </a:t>
                      </a:r>
                      <a:r>
                        <a:rPr sz="1100" spc="-10" dirty="0">
                          <a:latin typeface="Arial"/>
                          <a:cs typeface="Arial"/>
                        </a:rPr>
                        <a:t>we</a:t>
                      </a:r>
                      <a:r>
                        <a:rPr sz="1100" spc="45" dirty="0">
                          <a:latin typeface="Arial"/>
                          <a:cs typeface="Arial"/>
                        </a:rPr>
                        <a:t> </a:t>
                      </a:r>
                      <a:r>
                        <a:rPr sz="1100" spc="-5" dirty="0">
                          <a:latin typeface="Arial"/>
                          <a:cs typeface="Arial"/>
                        </a:rPr>
                        <a:t>spend</a:t>
                      </a:r>
                      <a:r>
                        <a:rPr sz="1100" spc="45" dirty="0">
                          <a:latin typeface="Arial"/>
                          <a:cs typeface="Arial"/>
                        </a:rPr>
                        <a:t> </a:t>
                      </a:r>
                      <a:r>
                        <a:rPr sz="1100" spc="-5" dirty="0">
                          <a:latin typeface="Arial"/>
                          <a:cs typeface="Arial"/>
                        </a:rPr>
                        <a:t>money</a:t>
                      </a:r>
                      <a:r>
                        <a:rPr sz="1100" spc="45" dirty="0">
                          <a:latin typeface="Arial"/>
                          <a:cs typeface="Arial"/>
                        </a:rPr>
                        <a:t> </a:t>
                      </a:r>
                      <a:r>
                        <a:rPr sz="1100" spc="-5" dirty="0">
                          <a:latin typeface="Arial"/>
                          <a:cs typeface="Arial"/>
                        </a:rPr>
                        <a:t>as</a:t>
                      </a:r>
                      <a:r>
                        <a:rPr sz="1100" spc="50" dirty="0">
                          <a:latin typeface="Arial"/>
                          <a:cs typeface="Arial"/>
                        </a:rPr>
                        <a:t> </a:t>
                      </a:r>
                      <a:r>
                        <a:rPr sz="1100" spc="-5" dirty="0">
                          <a:latin typeface="Arial"/>
                          <a:cs typeface="Arial"/>
                        </a:rPr>
                        <a:t>if</a:t>
                      </a:r>
                      <a:r>
                        <a:rPr sz="1100" spc="40" dirty="0">
                          <a:latin typeface="Arial"/>
                          <a:cs typeface="Arial"/>
                        </a:rPr>
                        <a:t> </a:t>
                      </a:r>
                      <a:r>
                        <a:rPr sz="1100" spc="-5" dirty="0">
                          <a:latin typeface="Arial"/>
                          <a:cs typeface="Arial"/>
                        </a:rPr>
                        <a:t>we</a:t>
                      </a:r>
                      <a:r>
                        <a:rPr sz="1100" spc="45" dirty="0">
                          <a:latin typeface="Arial"/>
                          <a:cs typeface="Arial"/>
                        </a:rPr>
                        <a:t> </a:t>
                      </a:r>
                      <a:r>
                        <a:rPr sz="1100" spc="-5" dirty="0">
                          <a:latin typeface="Arial"/>
                          <a:cs typeface="Arial"/>
                        </a:rPr>
                        <a:t>are</a:t>
                      </a:r>
                      <a:endParaRPr sz="1100">
                        <a:latin typeface="Arial"/>
                        <a:cs typeface="Arial"/>
                      </a:endParaRPr>
                    </a:p>
                    <a:p>
                      <a:pPr marL="397510" marR="153035" algn="just">
                        <a:lnSpc>
                          <a:spcPct val="99300"/>
                        </a:lnSpc>
                        <a:spcBef>
                          <a:spcPts val="5"/>
                        </a:spcBef>
                      </a:pPr>
                      <a:r>
                        <a:rPr sz="1100" spc="-5" dirty="0">
                          <a:latin typeface="Arial"/>
                          <a:cs typeface="Arial"/>
                        </a:rPr>
                        <a:t>in a higher economic class and we purchase luxury name brand  items, that we really can’t afford, because it has a certain </a:t>
                      </a:r>
                      <a:r>
                        <a:rPr sz="1100" spc="-10" dirty="0">
                          <a:latin typeface="Arial"/>
                          <a:cs typeface="Arial"/>
                        </a:rPr>
                        <a:t>logo  </a:t>
                      </a:r>
                      <a:r>
                        <a:rPr sz="1100" spc="-5" dirty="0">
                          <a:latin typeface="Arial"/>
                          <a:cs typeface="Arial"/>
                        </a:rPr>
                        <a:t>and recognition status.</a:t>
                      </a:r>
                      <a:endParaRPr sz="1100">
                        <a:latin typeface="Arial"/>
                        <a:cs typeface="Arial"/>
                      </a:endParaRPr>
                    </a:p>
                    <a:p>
                      <a:pPr marL="397510" lvl="1" indent="-172085" algn="just">
                        <a:lnSpc>
                          <a:spcPts val="1315"/>
                        </a:lnSpc>
                        <a:buFont typeface="Courier New"/>
                        <a:buChar char="o"/>
                        <a:tabLst>
                          <a:tab pos="398145" algn="l"/>
                        </a:tabLst>
                      </a:pPr>
                      <a:r>
                        <a:rPr sz="1100" b="1" spc="-5" dirty="0">
                          <a:latin typeface="Arial"/>
                          <a:cs typeface="Arial"/>
                        </a:rPr>
                        <a:t>Confused</a:t>
                      </a:r>
                      <a:r>
                        <a:rPr sz="1100" b="1" spc="90" dirty="0">
                          <a:latin typeface="Arial"/>
                          <a:cs typeface="Arial"/>
                        </a:rPr>
                        <a:t> </a:t>
                      </a:r>
                      <a:r>
                        <a:rPr sz="1100" b="1" spc="-5" dirty="0">
                          <a:latin typeface="Arial"/>
                          <a:cs typeface="Arial"/>
                        </a:rPr>
                        <a:t>spending</a:t>
                      </a:r>
                      <a:r>
                        <a:rPr sz="1100" b="1" spc="100" dirty="0">
                          <a:latin typeface="Arial"/>
                          <a:cs typeface="Arial"/>
                        </a:rPr>
                        <a:t> </a:t>
                      </a:r>
                      <a:r>
                        <a:rPr sz="1100" spc="-5" dirty="0">
                          <a:latin typeface="Arial"/>
                          <a:cs typeface="Arial"/>
                        </a:rPr>
                        <a:t>is</a:t>
                      </a:r>
                      <a:r>
                        <a:rPr sz="1100" spc="85" dirty="0">
                          <a:latin typeface="Arial"/>
                          <a:cs typeface="Arial"/>
                        </a:rPr>
                        <a:t> </a:t>
                      </a:r>
                      <a:r>
                        <a:rPr sz="1100" spc="-5" dirty="0">
                          <a:latin typeface="Arial"/>
                          <a:cs typeface="Arial"/>
                        </a:rPr>
                        <a:t>making</a:t>
                      </a:r>
                      <a:r>
                        <a:rPr sz="1100" spc="95" dirty="0">
                          <a:latin typeface="Arial"/>
                          <a:cs typeface="Arial"/>
                        </a:rPr>
                        <a:t> </a:t>
                      </a:r>
                      <a:r>
                        <a:rPr sz="1100" spc="-5" dirty="0">
                          <a:latin typeface="Arial"/>
                          <a:cs typeface="Arial"/>
                        </a:rPr>
                        <a:t>purchases</a:t>
                      </a:r>
                      <a:r>
                        <a:rPr sz="1100" spc="95" dirty="0">
                          <a:latin typeface="Arial"/>
                          <a:cs typeface="Arial"/>
                        </a:rPr>
                        <a:t> </a:t>
                      </a:r>
                      <a:r>
                        <a:rPr sz="1100" spc="-5" dirty="0">
                          <a:latin typeface="Arial"/>
                          <a:cs typeface="Arial"/>
                        </a:rPr>
                        <a:t>without</a:t>
                      </a:r>
                      <a:r>
                        <a:rPr sz="1100" spc="95" dirty="0">
                          <a:latin typeface="Arial"/>
                          <a:cs typeface="Arial"/>
                        </a:rPr>
                        <a:t> </a:t>
                      </a:r>
                      <a:r>
                        <a:rPr sz="1100" spc="-5" dirty="0">
                          <a:latin typeface="Arial"/>
                          <a:cs typeface="Arial"/>
                        </a:rPr>
                        <a:t>knowing</a:t>
                      </a:r>
                      <a:r>
                        <a:rPr sz="1100" spc="80" dirty="0">
                          <a:latin typeface="Arial"/>
                          <a:cs typeface="Arial"/>
                        </a:rPr>
                        <a:t> </a:t>
                      </a:r>
                      <a:r>
                        <a:rPr sz="1100" spc="-5" dirty="0">
                          <a:latin typeface="Arial"/>
                          <a:cs typeface="Arial"/>
                        </a:rPr>
                        <a:t>why</a:t>
                      </a:r>
                      <a:endParaRPr sz="1100">
                        <a:latin typeface="Arial"/>
                        <a:cs typeface="Arial"/>
                      </a:endParaRPr>
                    </a:p>
                    <a:p>
                      <a:pPr marL="397510" algn="just">
                        <a:lnSpc>
                          <a:spcPct val="100000"/>
                        </a:lnSpc>
                        <a:spcBef>
                          <a:spcPts val="45"/>
                        </a:spcBef>
                      </a:pPr>
                      <a:r>
                        <a:rPr sz="1100" spc="-5" dirty="0">
                          <a:latin typeface="Arial"/>
                          <a:cs typeface="Arial"/>
                        </a:rPr>
                        <a:t>and not stopping to assess the financial impact it may</a:t>
                      </a:r>
                      <a:r>
                        <a:rPr sz="1100" spc="70" dirty="0">
                          <a:latin typeface="Arial"/>
                          <a:cs typeface="Arial"/>
                        </a:rPr>
                        <a:t> </a:t>
                      </a:r>
                      <a:r>
                        <a:rPr sz="1100" spc="-5" dirty="0">
                          <a:latin typeface="Arial"/>
                          <a:cs typeface="Arial"/>
                        </a:rPr>
                        <a:t>have.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16</a:t>
            </a:r>
          </a:p>
        </p:txBody>
      </p:sp>
      <p:graphicFrame>
        <p:nvGraphicFramePr>
          <p:cNvPr id="2" name="object 2"/>
          <p:cNvGraphicFramePr>
            <a:graphicFrameLocks noGrp="1"/>
          </p:cNvGraphicFramePr>
          <p:nvPr/>
        </p:nvGraphicFramePr>
        <p:xfrm>
          <a:off x="625601" y="914400"/>
          <a:ext cx="6401435" cy="5270499"/>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512310">
                  <a:extLst>
                    <a:ext uri="{9D8B030D-6E8A-4147-A177-3AD203B41FA5}">
                      <a16:colId xmlns:a16="http://schemas.microsoft.com/office/drawing/2014/main" val="20003"/>
                    </a:ext>
                  </a:extLst>
                </a:gridCol>
              </a:tblGrid>
              <a:tr h="863600">
                <a:tc>
                  <a:txBody>
                    <a:bodyPr/>
                    <a:lstStyle/>
                    <a:p>
                      <a:pPr>
                        <a:lnSpc>
                          <a:spcPct val="100000"/>
                        </a:lnSpc>
                        <a:spcBef>
                          <a:spcPts val="45"/>
                        </a:spcBef>
                      </a:pPr>
                      <a:endParaRPr sz="1700">
                        <a:latin typeface="Times New Roman"/>
                        <a:cs typeface="Times New Roman"/>
                      </a:endParaRPr>
                    </a:p>
                    <a:p>
                      <a:pPr marL="9525">
                        <a:lnSpc>
                          <a:spcPct val="100000"/>
                        </a:lnSpc>
                      </a:pPr>
                      <a:r>
                        <a:rPr sz="1100" dirty="0">
                          <a:latin typeface="Arial"/>
                          <a:cs typeface="Arial"/>
                        </a:rPr>
                        <a:t>7</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950">
                        <a:latin typeface="Times New Roman"/>
                        <a:cs typeface="Times New Roman"/>
                      </a:endParaRPr>
                    </a:p>
                    <a:p>
                      <a:pPr marL="2540" marR="132715">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25"/>
                        </a:spcBef>
                      </a:pPr>
                      <a:endParaRPr sz="1100">
                        <a:latin typeface="Times New Roman"/>
                        <a:cs typeface="Times New Roman"/>
                      </a:endParaRPr>
                    </a:p>
                    <a:p>
                      <a:pPr marL="40640" marR="41275" indent="1905">
                        <a:lnSpc>
                          <a:spcPct val="102299"/>
                        </a:lnSpc>
                      </a:pPr>
                      <a:r>
                        <a:rPr sz="1100" spc="-5" dirty="0">
                          <a:solidFill>
                            <a:srgbClr val="F06C24"/>
                          </a:solidFill>
                          <a:latin typeface="Arial"/>
                          <a:cs typeface="Arial"/>
                        </a:rPr>
                        <a:t>Cs of</a:t>
                      </a:r>
                      <a:r>
                        <a:rPr sz="1100" spc="-195" dirty="0">
                          <a:solidFill>
                            <a:srgbClr val="F06C24"/>
                          </a:solidFill>
                          <a:latin typeface="Arial"/>
                          <a:cs typeface="Arial"/>
                        </a:rPr>
                        <a:t> </a:t>
                      </a:r>
                      <a:r>
                        <a:rPr sz="1100" spc="-5" dirty="0">
                          <a:solidFill>
                            <a:srgbClr val="F06C24"/>
                          </a:solidFill>
                          <a:latin typeface="Arial"/>
                          <a:cs typeface="Arial"/>
                        </a:rPr>
                        <a:t>dfree®  Exercise</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26060" marR="172085" indent="-156210" algn="just">
                        <a:lnSpc>
                          <a:spcPct val="101499"/>
                        </a:lnSpc>
                        <a:buClr>
                          <a:srgbClr val="000000"/>
                        </a:buClr>
                        <a:buChar char="•"/>
                        <a:tabLst>
                          <a:tab pos="226695" algn="l"/>
                        </a:tabLst>
                      </a:pPr>
                      <a:r>
                        <a:rPr sz="1100" spc="-5" dirty="0">
                          <a:solidFill>
                            <a:srgbClr val="F06C24"/>
                          </a:solidFill>
                          <a:latin typeface="Arial"/>
                          <a:cs typeface="Arial"/>
                        </a:rPr>
                        <a:t>Facilitator: </a:t>
                      </a:r>
                      <a:r>
                        <a:rPr sz="1100" spc="-5" dirty="0">
                          <a:latin typeface="Arial"/>
                          <a:cs typeface="Arial"/>
                        </a:rPr>
                        <a:t>We know that we have all been compensatory,  conspicuous, and confused spenders at various times, depending  on our emotions. Take a moment </a:t>
                      </a:r>
                      <a:r>
                        <a:rPr sz="1100" dirty="0">
                          <a:latin typeface="Arial"/>
                          <a:cs typeface="Arial"/>
                        </a:rPr>
                        <a:t>and </a:t>
                      </a:r>
                      <a:r>
                        <a:rPr sz="1100" spc="-5" dirty="0">
                          <a:latin typeface="Arial"/>
                          <a:cs typeface="Arial"/>
                        </a:rPr>
                        <a:t>identify an occasion when  you’ve</a:t>
                      </a:r>
                      <a:endParaRPr sz="1100">
                        <a:latin typeface="Arial"/>
                        <a:cs typeface="Arial"/>
                      </a:endParaRPr>
                    </a:p>
                    <a:p>
                      <a:pPr marL="226060" algn="just">
                        <a:lnSpc>
                          <a:spcPts val="1315"/>
                        </a:lnSpc>
                        <a:spcBef>
                          <a:spcPts val="25"/>
                        </a:spcBef>
                      </a:pPr>
                      <a:r>
                        <a:rPr sz="1100" spc="-5" dirty="0">
                          <a:latin typeface="Arial"/>
                          <a:cs typeface="Arial"/>
                        </a:rPr>
                        <a:t>found yourself in each of “C” spending</a:t>
                      </a:r>
                      <a:r>
                        <a:rPr sz="1100" spc="20" dirty="0">
                          <a:latin typeface="Arial"/>
                          <a:cs typeface="Arial"/>
                        </a:rPr>
                        <a:t> </a:t>
                      </a:r>
                      <a:r>
                        <a:rPr sz="1100" spc="-5" dirty="0">
                          <a:latin typeface="Arial"/>
                          <a:cs typeface="Arial"/>
                        </a:rPr>
                        <a:t>categories.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882396">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98450" indent="-229235" algn="just">
                        <a:lnSpc>
                          <a:spcPct val="100000"/>
                        </a:lnSpc>
                        <a:spcBef>
                          <a:spcPts val="45"/>
                        </a:spcBef>
                        <a:buChar char="•"/>
                        <a:tabLst>
                          <a:tab pos="299085" algn="l"/>
                        </a:tabLst>
                      </a:pPr>
                      <a:r>
                        <a:rPr sz="1100" spc="-5" dirty="0">
                          <a:latin typeface="Arial"/>
                          <a:cs typeface="Arial"/>
                        </a:rPr>
                        <a:t>Display the Cs of Spending</a:t>
                      </a:r>
                      <a:r>
                        <a:rPr sz="1100" spc="5" dirty="0">
                          <a:latin typeface="Arial"/>
                          <a:cs typeface="Arial"/>
                        </a:rPr>
                        <a:t> </a:t>
                      </a:r>
                      <a:r>
                        <a:rPr sz="1100" spc="-5" dirty="0">
                          <a:latin typeface="Arial"/>
                          <a:cs typeface="Arial"/>
                        </a:rPr>
                        <a:t>definition</a:t>
                      </a:r>
                      <a:endParaRPr sz="1100">
                        <a:latin typeface="Arial"/>
                        <a:cs typeface="Arial"/>
                      </a:endParaRPr>
                    </a:p>
                    <a:p>
                      <a:pPr marL="298450" marR="90805" indent="-228600" algn="just">
                        <a:lnSpc>
                          <a:spcPct val="101099"/>
                        </a:lnSpc>
                        <a:spcBef>
                          <a:spcPts val="75"/>
                        </a:spcBef>
                        <a:buChar char="•"/>
                        <a:tabLst>
                          <a:tab pos="299085" algn="l"/>
                        </a:tabLst>
                      </a:pPr>
                      <a:r>
                        <a:rPr sz="1100" spc="-5" dirty="0">
                          <a:latin typeface="Arial"/>
                          <a:cs typeface="Arial"/>
                        </a:rPr>
                        <a:t>Based on the definitions on the screen please share how the “Cs”  of spending show up in your life. Based on the definitions are you  able to determine what kind of spender you</a:t>
                      </a:r>
                      <a:r>
                        <a:rPr sz="1100" spc="35" dirty="0">
                          <a:latin typeface="Arial"/>
                          <a:cs typeface="Arial"/>
                        </a:rPr>
                        <a:t> </a:t>
                      </a:r>
                      <a:r>
                        <a:rPr sz="1100" spc="-5" dirty="0">
                          <a:latin typeface="Arial"/>
                          <a:cs typeface="Arial"/>
                        </a:rPr>
                        <a:t>are?</a:t>
                      </a:r>
                      <a:endParaRPr sz="1100">
                        <a:latin typeface="Arial"/>
                        <a:cs typeface="Arial"/>
                      </a:endParaRPr>
                    </a:p>
                    <a:p>
                      <a:pPr marL="298450" indent="-229235" algn="just">
                        <a:lnSpc>
                          <a:spcPct val="100000"/>
                        </a:lnSpc>
                        <a:spcBef>
                          <a:spcPts val="70"/>
                        </a:spcBef>
                        <a:buChar char="•"/>
                        <a:tabLst>
                          <a:tab pos="299085" algn="l"/>
                        </a:tabLst>
                      </a:pPr>
                      <a:r>
                        <a:rPr sz="1100" spc="-5" dirty="0">
                          <a:latin typeface="Arial"/>
                          <a:cs typeface="Arial"/>
                        </a:rPr>
                        <a:t>Solicit a few responses from participants and</a:t>
                      </a:r>
                      <a:r>
                        <a:rPr sz="1100" spc="25" dirty="0">
                          <a:latin typeface="Arial"/>
                          <a:cs typeface="Arial"/>
                        </a:rPr>
                        <a:t> </a:t>
                      </a:r>
                      <a:r>
                        <a:rPr sz="1100" spc="-5" dirty="0">
                          <a:latin typeface="Arial"/>
                          <a:cs typeface="Arial"/>
                        </a:rPr>
                        <a:t>examples</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2090927">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050">
                        <a:latin typeface="Times New Roman"/>
                        <a:cs typeface="Times New Roman"/>
                      </a:endParaRPr>
                    </a:p>
                    <a:p>
                      <a:pPr marL="2540">
                        <a:lnSpc>
                          <a:spcPct val="100000"/>
                        </a:lnSpc>
                      </a:pPr>
                      <a:r>
                        <a:rPr sz="1100" dirty="0">
                          <a:latin typeface="Arial"/>
                          <a:cs typeface="Arial"/>
                        </a:rPr>
                        <a:t>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288290">
                        <a:lnSpc>
                          <a:spcPct val="110000"/>
                        </a:lnSpc>
                        <a:spcBef>
                          <a:spcPts val="95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050">
                        <a:latin typeface="Times New Roman"/>
                        <a:cs typeface="Times New Roman"/>
                      </a:endParaRPr>
                    </a:p>
                    <a:p>
                      <a:pPr marL="2540" marR="290195" algn="just">
                        <a:lnSpc>
                          <a:spcPct val="101400"/>
                        </a:lnSpc>
                        <a:spcBef>
                          <a:spcPts val="5"/>
                        </a:spcBef>
                      </a:pPr>
                      <a:r>
                        <a:rPr sz="1100" dirty="0">
                          <a:latin typeface="Arial"/>
                          <a:cs typeface="Arial"/>
                        </a:rPr>
                        <a:t>Financial  Treasure  </a:t>
                      </a:r>
                      <a:r>
                        <a:rPr sz="1100" spc="-5" dirty="0">
                          <a:latin typeface="Arial"/>
                          <a:cs typeface="Arial"/>
                        </a:rPr>
                        <a:t>Hunt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201295" indent="-171450" algn="just">
                        <a:lnSpc>
                          <a:spcPts val="1350"/>
                        </a:lnSpc>
                        <a:spcBef>
                          <a:spcPts val="40"/>
                        </a:spcBef>
                        <a:buChar char="•"/>
                        <a:tabLst>
                          <a:tab pos="226695" algn="l"/>
                        </a:tabLst>
                      </a:pPr>
                      <a:r>
                        <a:rPr sz="1100" spc="-5" dirty="0">
                          <a:latin typeface="Arial"/>
                          <a:cs typeface="Arial"/>
                        </a:rPr>
                        <a:t>The</a:t>
                      </a:r>
                      <a:r>
                        <a:rPr sz="1100" spc="-60" dirty="0">
                          <a:latin typeface="Arial"/>
                          <a:cs typeface="Arial"/>
                        </a:rPr>
                        <a:t> </a:t>
                      </a:r>
                      <a:r>
                        <a:rPr sz="1100" spc="-5" dirty="0">
                          <a:latin typeface="Arial"/>
                          <a:cs typeface="Arial"/>
                        </a:rPr>
                        <a:t>virtual</a:t>
                      </a:r>
                      <a:r>
                        <a:rPr sz="1100" spc="-55" dirty="0">
                          <a:latin typeface="Arial"/>
                          <a:cs typeface="Arial"/>
                        </a:rPr>
                        <a:t> </a:t>
                      </a:r>
                      <a:r>
                        <a:rPr sz="1100" spc="-5" dirty="0">
                          <a:latin typeface="Arial"/>
                          <a:cs typeface="Arial"/>
                        </a:rPr>
                        <a:t>host</a:t>
                      </a:r>
                      <a:r>
                        <a:rPr sz="1100" spc="-60"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share</a:t>
                      </a:r>
                      <a:r>
                        <a:rPr sz="1100" spc="-55"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basics</a:t>
                      </a:r>
                      <a:r>
                        <a:rPr sz="1100" spc="-60" dirty="0">
                          <a:latin typeface="Arial"/>
                          <a:cs typeface="Arial"/>
                        </a:rPr>
                        <a:t> </a:t>
                      </a:r>
                      <a:r>
                        <a:rPr sz="1100" spc="-5" dirty="0">
                          <a:latin typeface="Arial"/>
                          <a:cs typeface="Arial"/>
                        </a:rPr>
                        <a:t>of</a:t>
                      </a:r>
                      <a:r>
                        <a:rPr sz="1100" spc="-55" dirty="0">
                          <a:latin typeface="Arial"/>
                          <a:cs typeface="Arial"/>
                        </a:rPr>
                        <a:t> </a:t>
                      </a:r>
                      <a:r>
                        <a:rPr sz="1100" spc="-5" dirty="0">
                          <a:latin typeface="Arial"/>
                          <a:cs typeface="Arial"/>
                        </a:rPr>
                        <a:t>doing</a:t>
                      </a:r>
                      <a:r>
                        <a:rPr sz="1100" spc="-55" dirty="0">
                          <a:latin typeface="Arial"/>
                          <a:cs typeface="Arial"/>
                        </a:rPr>
                        <a:t> </a:t>
                      </a:r>
                      <a:r>
                        <a:rPr sz="1100" spc="-5" dirty="0">
                          <a:latin typeface="Arial"/>
                          <a:cs typeface="Arial"/>
                        </a:rPr>
                        <a:t>a</a:t>
                      </a:r>
                      <a:r>
                        <a:rPr sz="1100" spc="-45" dirty="0">
                          <a:latin typeface="Arial"/>
                          <a:cs typeface="Arial"/>
                        </a:rPr>
                        <a:t> </a:t>
                      </a:r>
                      <a:r>
                        <a:rPr sz="1100" b="1" spc="-5" dirty="0">
                          <a:latin typeface="Arial"/>
                          <a:cs typeface="Arial"/>
                        </a:rPr>
                        <a:t>Financial</a:t>
                      </a:r>
                      <a:r>
                        <a:rPr sz="1100" b="1" spc="-65" dirty="0">
                          <a:latin typeface="Arial"/>
                          <a:cs typeface="Arial"/>
                        </a:rPr>
                        <a:t> </a:t>
                      </a:r>
                      <a:r>
                        <a:rPr sz="1100" b="1" spc="-5" dirty="0">
                          <a:latin typeface="Arial"/>
                          <a:cs typeface="Arial"/>
                        </a:rPr>
                        <a:t>Treasure  Hunt </a:t>
                      </a:r>
                      <a:r>
                        <a:rPr sz="1100" spc="-5" dirty="0">
                          <a:latin typeface="Arial"/>
                          <a:cs typeface="Arial"/>
                        </a:rPr>
                        <a:t>and instruct participants to secure all financial documents  and make a list of all of your</a:t>
                      </a:r>
                      <a:r>
                        <a:rPr sz="1100" spc="15" dirty="0">
                          <a:latin typeface="Arial"/>
                          <a:cs typeface="Arial"/>
                        </a:rPr>
                        <a:t> </a:t>
                      </a:r>
                      <a:r>
                        <a:rPr sz="1100" spc="-5" dirty="0">
                          <a:latin typeface="Arial"/>
                          <a:cs typeface="Arial"/>
                        </a:rPr>
                        <a:t>income.</a:t>
                      </a:r>
                      <a:endParaRPr sz="1100">
                        <a:latin typeface="Arial"/>
                        <a:cs typeface="Arial"/>
                      </a:endParaRPr>
                    </a:p>
                    <a:p>
                      <a:pPr>
                        <a:lnSpc>
                          <a:spcPct val="100000"/>
                        </a:lnSpc>
                        <a:spcBef>
                          <a:spcPts val="10"/>
                        </a:spcBef>
                        <a:buFont typeface="Arial"/>
                        <a:buChar char="•"/>
                      </a:pPr>
                      <a:endParaRPr sz="1200">
                        <a:latin typeface="Times New Roman"/>
                        <a:cs typeface="Times New Roman"/>
                      </a:endParaRPr>
                    </a:p>
                    <a:p>
                      <a:pPr marL="69850">
                        <a:lnSpc>
                          <a:spcPts val="1260"/>
                        </a:lnSpc>
                        <a:spcBef>
                          <a:spcPts val="5"/>
                        </a:spcBef>
                      </a:pPr>
                      <a:r>
                        <a:rPr sz="1100" b="1" spc="-5" dirty="0">
                          <a:latin typeface="Arial"/>
                          <a:cs typeface="Arial"/>
                        </a:rPr>
                        <a:t>These are the types of Financial Documents for participants to  obtain</a:t>
                      </a:r>
                      <a:endParaRPr sz="1100">
                        <a:latin typeface="Arial"/>
                        <a:cs typeface="Arial"/>
                      </a:endParaRPr>
                    </a:p>
                    <a:p>
                      <a:pPr marL="397510" lvl="1" indent="-172720">
                        <a:lnSpc>
                          <a:spcPts val="1320"/>
                        </a:lnSpc>
                        <a:buFont typeface="Courier New"/>
                        <a:buChar char="o"/>
                        <a:tabLst>
                          <a:tab pos="398145" algn="l"/>
                        </a:tabLst>
                      </a:pPr>
                      <a:r>
                        <a:rPr sz="1100" spc="-5" dirty="0">
                          <a:latin typeface="Arial"/>
                          <a:cs typeface="Arial"/>
                        </a:rPr>
                        <a:t>Pay stubs</a:t>
                      </a:r>
                      <a:endParaRPr sz="1100">
                        <a:latin typeface="Arial"/>
                        <a:cs typeface="Arial"/>
                      </a:endParaRPr>
                    </a:p>
                    <a:p>
                      <a:pPr marL="397510" lvl="1" indent="-172720">
                        <a:lnSpc>
                          <a:spcPct val="100000"/>
                        </a:lnSpc>
                        <a:spcBef>
                          <a:spcPts val="110"/>
                        </a:spcBef>
                        <a:buFont typeface="Courier New"/>
                        <a:buChar char="o"/>
                        <a:tabLst>
                          <a:tab pos="398145" algn="l"/>
                        </a:tabLst>
                      </a:pPr>
                      <a:r>
                        <a:rPr sz="1100" spc="-5" dirty="0">
                          <a:latin typeface="Arial"/>
                          <a:cs typeface="Arial"/>
                        </a:rPr>
                        <a:t>Financial</a:t>
                      </a:r>
                      <a:r>
                        <a:rPr sz="1100" spc="-10" dirty="0">
                          <a:latin typeface="Arial"/>
                          <a:cs typeface="Arial"/>
                        </a:rPr>
                        <a:t> </a:t>
                      </a:r>
                      <a:r>
                        <a:rPr sz="1100" spc="-5" dirty="0">
                          <a:latin typeface="Arial"/>
                          <a:cs typeface="Arial"/>
                        </a:rPr>
                        <a:t>statements</a:t>
                      </a:r>
                      <a:endParaRPr sz="1100">
                        <a:latin typeface="Arial"/>
                        <a:cs typeface="Arial"/>
                      </a:endParaRPr>
                    </a:p>
                    <a:p>
                      <a:pPr marL="397510" lvl="1" indent="-172720">
                        <a:lnSpc>
                          <a:spcPct val="100000"/>
                        </a:lnSpc>
                        <a:spcBef>
                          <a:spcPts val="90"/>
                        </a:spcBef>
                        <a:buFont typeface="Courier New"/>
                        <a:buChar char="o"/>
                        <a:tabLst>
                          <a:tab pos="398145" algn="l"/>
                        </a:tabLst>
                      </a:pPr>
                      <a:r>
                        <a:rPr sz="1100" spc="-5" dirty="0">
                          <a:latin typeface="Arial"/>
                          <a:cs typeface="Arial"/>
                        </a:rPr>
                        <a:t>Property taxes</a:t>
                      </a:r>
                      <a:r>
                        <a:rPr sz="1100" dirty="0">
                          <a:latin typeface="Arial"/>
                          <a:cs typeface="Arial"/>
                        </a:rPr>
                        <a:t> </a:t>
                      </a:r>
                      <a:r>
                        <a:rPr sz="1100" spc="-5" dirty="0">
                          <a:latin typeface="Arial"/>
                          <a:cs typeface="Arial"/>
                        </a:rPr>
                        <a:t>paid</a:t>
                      </a:r>
                      <a:endParaRPr sz="1100">
                        <a:latin typeface="Arial"/>
                        <a:cs typeface="Arial"/>
                      </a:endParaRPr>
                    </a:p>
                    <a:p>
                      <a:pPr marL="397510" lvl="1" indent="-172720">
                        <a:lnSpc>
                          <a:spcPct val="100000"/>
                        </a:lnSpc>
                        <a:spcBef>
                          <a:spcPts val="90"/>
                        </a:spcBef>
                        <a:buFont typeface="Courier New"/>
                        <a:buChar char="o"/>
                        <a:tabLst>
                          <a:tab pos="398145" algn="l"/>
                        </a:tabLst>
                      </a:pPr>
                      <a:r>
                        <a:rPr sz="1100" spc="-5" dirty="0">
                          <a:latin typeface="Arial"/>
                          <a:cs typeface="Arial"/>
                        </a:rPr>
                        <a:t>Income taxes withheld</a:t>
                      </a:r>
                      <a:endParaRPr sz="1100">
                        <a:latin typeface="Arial"/>
                        <a:cs typeface="Arial"/>
                      </a:endParaRPr>
                    </a:p>
                    <a:p>
                      <a:pPr marL="397510" lvl="1" indent="-172720">
                        <a:lnSpc>
                          <a:spcPct val="100000"/>
                        </a:lnSpc>
                        <a:spcBef>
                          <a:spcPts val="110"/>
                        </a:spcBef>
                        <a:buFont typeface="Courier New"/>
                        <a:buChar char="o"/>
                        <a:tabLst>
                          <a:tab pos="398145" algn="l"/>
                        </a:tabLst>
                      </a:pPr>
                      <a:r>
                        <a:rPr sz="1100" spc="-5" dirty="0">
                          <a:latin typeface="Arial"/>
                          <a:cs typeface="Arial"/>
                        </a:rPr>
                        <a:t>Insurance premiums documents</a:t>
                      </a:r>
                      <a:endParaRPr sz="1100">
                        <a:latin typeface="Arial"/>
                        <a:cs typeface="Arial"/>
                      </a:endParaRPr>
                    </a:p>
                    <a:p>
                      <a:pPr marL="397510" lvl="1" indent="-172720">
                        <a:lnSpc>
                          <a:spcPts val="1270"/>
                        </a:lnSpc>
                        <a:spcBef>
                          <a:spcPts val="90"/>
                        </a:spcBef>
                        <a:buFont typeface="Courier New"/>
                        <a:buChar char="o"/>
                        <a:tabLst>
                          <a:tab pos="398145" algn="l"/>
                        </a:tabLst>
                      </a:pPr>
                      <a:r>
                        <a:rPr sz="1100" spc="-5" dirty="0">
                          <a:latin typeface="Arial"/>
                          <a:cs typeface="Arial"/>
                        </a:rPr>
                        <a:t>All loan statements,</a:t>
                      </a:r>
                      <a:r>
                        <a:rPr sz="1100" dirty="0">
                          <a:latin typeface="Arial"/>
                          <a:cs typeface="Arial"/>
                        </a:rPr>
                        <a:t> </a:t>
                      </a:r>
                      <a:r>
                        <a:rPr sz="1100" spc="-5" dirty="0">
                          <a:latin typeface="Arial"/>
                          <a:cs typeface="Arial"/>
                        </a:rPr>
                        <a:t>etc.</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705103">
                <a:tc>
                  <a:txBody>
                    <a:bodyPr/>
                    <a:lstStyle/>
                    <a:p>
                      <a:pPr>
                        <a:lnSpc>
                          <a:spcPct val="100000"/>
                        </a:lnSpc>
                        <a:spcBef>
                          <a:spcPts val="35"/>
                        </a:spcBef>
                      </a:pPr>
                      <a:endParaRPr sz="1750">
                        <a:latin typeface="Times New Roman"/>
                        <a:cs typeface="Times New Roman"/>
                      </a:endParaRPr>
                    </a:p>
                    <a:p>
                      <a:pPr marL="2540">
                        <a:lnSpc>
                          <a:spcPct val="100000"/>
                        </a:lnSpc>
                      </a:pPr>
                      <a:r>
                        <a:rPr sz="1100" dirty="0">
                          <a:latin typeface="Arial"/>
                          <a:cs typeface="Arial"/>
                        </a:rPr>
                        <a:t>9</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88290">
                        <a:lnSpc>
                          <a:spcPct val="110500"/>
                        </a:lnSpc>
                        <a:spcBef>
                          <a:spcPts val="40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14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1150">
                        <a:latin typeface="Times New Roman"/>
                        <a:cs typeface="Times New Roman"/>
                      </a:endParaRPr>
                    </a:p>
                    <a:p>
                      <a:pPr marL="2540" marR="150495">
                        <a:lnSpc>
                          <a:spcPct val="102299"/>
                        </a:lnSpc>
                        <a:spcBef>
                          <a:spcPts val="5"/>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9400" marR="121920" indent="-228600">
                        <a:lnSpc>
                          <a:spcPts val="1350"/>
                        </a:lnSpc>
                        <a:spcBef>
                          <a:spcPts val="40"/>
                        </a:spcBef>
                        <a:buChar char="•"/>
                        <a:tabLst>
                          <a:tab pos="279400" algn="l"/>
                          <a:tab pos="280035" algn="l"/>
                        </a:tabLst>
                      </a:pPr>
                      <a:r>
                        <a:rPr sz="1100" spc="-5" dirty="0">
                          <a:latin typeface="Arial"/>
                          <a:cs typeface="Arial"/>
                        </a:rPr>
                        <a:t>The statistically speaking section highlights interesting statistics.  The virtual host video will talk about the</a:t>
                      </a:r>
                      <a:r>
                        <a:rPr sz="1100" spc="30" dirty="0">
                          <a:latin typeface="Arial"/>
                          <a:cs typeface="Arial"/>
                        </a:rPr>
                        <a:t> </a:t>
                      </a:r>
                      <a:r>
                        <a:rPr sz="1100" spc="-5" dirty="0">
                          <a:latin typeface="Arial"/>
                          <a:cs typeface="Arial"/>
                        </a:rPr>
                        <a:t>statistics.</a:t>
                      </a:r>
                      <a:endParaRPr sz="1100">
                        <a:latin typeface="Arial"/>
                        <a:cs typeface="Arial"/>
                      </a:endParaRPr>
                    </a:p>
                    <a:p>
                      <a:pPr marL="279400" marR="112395" indent="-228600">
                        <a:lnSpc>
                          <a:spcPts val="1350"/>
                        </a:lnSpc>
                        <a:spcBef>
                          <a:spcPts val="45"/>
                        </a:spcBef>
                        <a:buChar char="•"/>
                        <a:tabLst>
                          <a:tab pos="279400" algn="l"/>
                          <a:tab pos="280035" algn="l"/>
                        </a:tabLst>
                      </a:pPr>
                      <a:r>
                        <a:rPr sz="1100" spc="-5" dirty="0">
                          <a:latin typeface="Arial"/>
                          <a:cs typeface="Arial"/>
                        </a:rPr>
                        <a:t>Step 2 Statistically Speaking will give stats about credit scores and  credit card debt in the</a:t>
                      </a:r>
                      <a:r>
                        <a:rPr sz="1100" spc="20" dirty="0">
                          <a:latin typeface="Arial"/>
                          <a:cs typeface="Arial"/>
                        </a:rPr>
                        <a:t> </a:t>
                      </a:r>
                      <a:r>
                        <a:rPr sz="1100" spc="-5" dirty="0">
                          <a:latin typeface="Arial"/>
                          <a:cs typeface="Arial"/>
                        </a:rPr>
                        <a:t>U.S.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697229">
                <a:tc>
                  <a:txBody>
                    <a:bodyPr/>
                    <a:lstStyle/>
                    <a:p>
                      <a:pPr>
                        <a:lnSpc>
                          <a:spcPct val="100000"/>
                        </a:lnSpc>
                        <a:spcBef>
                          <a:spcPts val="40"/>
                        </a:spcBef>
                      </a:pPr>
                      <a:endParaRPr sz="1700">
                        <a:latin typeface="Times New Roman"/>
                        <a:cs typeface="Times New Roman"/>
                      </a:endParaRPr>
                    </a:p>
                    <a:p>
                      <a:pPr marL="2540">
                        <a:lnSpc>
                          <a:spcPct val="100000"/>
                        </a:lnSpc>
                      </a:pPr>
                      <a:r>
                        <a:rPr sz="1100" spc="-5" dirty="0">
                          <a:latin typeface="Arial"/>
                          <a:cs typeface="Arial"/>
                        </a:rPr>
                        <a:t>10</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50">
                        <a:latin typeface="Times New Roman"/>
                        <a:cs typeface="Times New Roman"/>
                      </a:endParaRPr>
                    </a:p>
                    <a:p>
                      <a:pPr marL="2540" marR="288290">
                        <a:lnSpc>
                          <a:spcPct val="1100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430530">
                        <a:lnSpc>
                          <a:spcPct val="101400"/>
                        </a:lnSpc>
                        <a:spcBef>
                          <a:spcPts val="650"/>
                        </a:spcBef>
                      </a:pPr>
                      <a:r>
                        <a:rPr sz="1100" spc="-5" dirty="0">
                          <a:latin typeface="Arial"/>
                          <a:cs typeface="Arial"/>
                        </a:rPr>
                        <a:t>Dfree  </a:t>
                      </a:r>
                      <a:r>
                        <a:rPr sz="1100" dirty="0">
                          <a:latin typeface="Arial"/>
                          <a:cs typeface="Arial"/>
                        </a:rPr>
                        <a:t>Money  </a:t>
                      </a:r>
                      <a:r>
                        <a:rPr sz="1100" spc="-5" dirty="0">
                          <a:latin typeface="Arial"/>
                          <a:cs typeface="Arial"/>
                        </a:rPr>
                        <a:t>Tip</a:t>
                      </a:r>
                      <a:endParaRPr sz="1100">
                        <a:latin typeface="Arial"/>
                        <a:cs typeface="Arial"/>
                      </a:endParaRPr>
                    </a:p>
                  </a:txBody>
                  <a:tcPr marL="0" marR="0" marT="825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107950" indent="-171450">
                        <a:lnSpc>
                          <a:spcPts val="1350"/>
                        </a:lnSpc>
                        <a:spcBef>
                          <a:spcPts val="40"/>
                        </a:spcBef>
                        <a:buChar char="•"/>
                        <a:tabLst>
                          <a:tab pos="226695" algn="l"/>
                        </a:tabLst>
                      </a:pPr>
                      <a:r>
                        <a:rPr sz="1100" spc="-5" dirty="0">
                          <a:latin typeface="Arial"/>
                          <a:cs typeface="Arial"/>
                        </a:rPr>
                        <a:t>Here's your Dfree Money Tip for Step 2: Did you know that  addressing financial matters can begin as easily as opening your  mail, looking at bills and statements, then reviewing items such</a:t>
                      </a:r>
                      <a:r>
                        <a:rPr sz="1100" spc="105" dirty="0">
                          <a:latin typeface="Arial"/>
                          <a:cs typeface="Arial"/>
                        </a:rPr>
                        <a:t> </a:t>
                      </a:r>
                      <a:r>
                        <a:rPr sz="1100" spc="-5" dirty="0">
                          <a:latin typeface="Arial"/>
                          <a:cs typeface="Arial"/>
                        </a:rPr>
                        <a:t>as</a:t>
                      </a:r>
                      <a:endParaRPr sz="1100">
                        <a:latin typeface="Arial"/>
                        <a:cs typeface="Arial"/>
                      </a:endParaRPr>
                    </a:p>
                    <a:p>
                      <a:pPr marL="226060">
                        <a:lnSpc>
                          <a:spcPts val="1290"/>
                        </a:lnSpc>
                        <a:spcBef>
                          <a:spcPts val="10"/>
                        </a:spcBef>
                      </a:pPr>
                      <a:r>
                        <a:rPr sz="1100" spc="-5" dirty="0">
                          <a:latin typeface="Arial"/>
                          <a:cs typeface="Arial"/>
                        </a:rPr>
                        <a:t>fees and</a:t>
                      </a:r>
                      <a:r>
                        <a:rPr sz="1100" dirty="0">
                          <a:latin typeface="Arial"/>
                          <a:cs typeface="Arial"/>
                        </a:rPr>
                        <a:t> </a:t>
                      </a:r>
                      <a:r>
                        <a:rPr sz="1100" spc="-5" dirty="0">
                          <a:latin typeface="Arial"/>
                          <a:cs typeface="Arial"/>
                        </a:rPr>
                        <a:t>rates.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17</a:t>
            </a:r>
          </a:p>
        </p:txBody>
      </p:sp>
      <p:graphicFrame>
        <p:nvGraphicFramePr>
          <p:cNvPr id="2" name="object 2"/>
          <p:cNvGraphicFramePr>
            <a:graphicFrameLocks noGrp="1"/>
          </p:cNvGraphicFramePr>
          <p:nvPr/>
        </p:nvGraphicFramePr>
        <p:xfrm>
          <a:off x="625601" y="914400"/>
          <a:ext cx="6401435" cy="4773866"/>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512310">
                  <a:extLst>
                    <a:ext uri="{9D8B030D-6E8A-4147-A177-3AD203B41FA5}">
                      <a16:colId xmlns:a16="http://schemas.microsoft.com/office/drawing/2014/main" val="20003"/>
                    </a:ext>
                  </a:extLst>
                </a:gridCol>
              </a:tblGrid>
              <a:tr h="320903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a:lnSpc>
                          <a:spcPct val="100000"/>
                        </a:lnSpc>
                        <a:spcBef>
                          <a:spcPts val="900"/>
                        </a:spcBef>
                      </a:pPr>
                      <a:r>
                        <a:rPr sz="1100" spc="-5" dirty="0">
                          <a:latin typeface="Arial"/>
                          <a:cs typeface="Arial"/>
                        </a:rPr>
                        <a:t>11</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288290">
                        <a:lnSpc>
                          <a:spcPct val="110000"/>
                        </a:lnSpc>
                        <a:spcBef>
                          <a:spcPts val="91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550">
                        <a:latin typeface="Times New Roman"/>
                        <a:cs typeface="Times New Roman"/>
                      </a:endParaRPr>
                    </a:p>
                    <a:p>
                      <a:pPr marL="2540">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385445" indent="-171450" algn="just">
                        <a:lnSpc>
                          <a:spcPts val="1350"/>
                        </a:lnSpc>
                        <a:spcBef>
                          <a:spcPts val="40"/>
                        </a:spcBef>
                        <a:buChar char="•"/>
                        <a:tabLst>
                          <a:tab pos="226695" algn="l"/>
                        </a:tabLst>
                      </a:pPr>
                      <a:r>
                        <a:rPr sz="1100" spc="-5" dirty="0">
                          <a:latin typeface="Arial"/>
                          <a:cs typeface="Arial"/>
                        </a:rPr>
                        <a:t>Commitments</a:t>
                      </a:r>
                      <a:r>
                        <a:rPr sz="1100" spc="-40" dirty="0">
                          <a:latin typeface="Arial"/>
                          <a:cs typeface="Arial"/>
                        </a:rPr>
                        <a:t> </a:t>
                      </a:r>
                      <a:r>
                        <a:rPr sz="1100" spc="-5" dirty="0">
                          <a:latin typeface="Arial"/>
                          <a:cs typeface="Arial"/>
                        </a:rPr>
                        <a:t>are</a:t>
                      </a:r>
                      <a:r>
                        <a:rPr sz="1100" spc="-40" dirty="0">
                          <a:latin typeface="Arial"/>
                          <a:cs typeface="Arial"/>
                        </a:rPr>
                        <a:t> </a:t>
                      </a:r>
                      <a:r>
                        <a:rPr sz="1100" spc="-5" dirty="0">
                          <a:latin typeface="Arial"/>
                          <a:cs typeface="Arial"/>
                        </a:rPr>
                        <a:t>exercises</a:t>
                      </a:r>
                      <a:r>
                        <a:rPr sz="1100" spc="-35" dirty="0">
                          <a:latin typeface="Arial"/>
                          <a:cs typeface="Arial"/>
                        </a:rPr>
                        <a:t> </a:t>
                      </a:r>
                      <a:r>
                        <a:rPr sz="1100" spc="-5" dirty="0">
                          <a:latin typeface="Arial"/>
                          <a:cs typeface="Arial"/>
                        </a:rPr>
                        <a:t>from</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workbook</a:t>
                      </a:r>
                      <a:r>
                        <a:rPr sz="1100" spc="-35" dirty="0">
                          <a:latin typeface="Arial"/>
                          <a:cs typeface="Arial"/>
                        </a:rPr>
                        <a:t> </a:t>
                      </a:r>
                      <a:r>
                        <a:rPr sz="1100" spc="-5" dirty="0">
                          <a:latin typeface="Arial"/>
                          <a:cs typeface="Arial"/>
                        </a:rPr>
                        <a:t>that</a:t>
                      </a:r>
                      <a:r>
                        <a:rPr sz="1100" spc="-35" dirty="0">
                          <a:latin typeface="Arial"/>
                          <a:cs typeface="Arial"/>
                        </a:rPr>
                        <a:t> </a:t>
                      </a:r>
                      <a:r>
                        <a:rPr sz="1100" spc="-5" dirty="0">
                          <a:latin typeface="Arial"/>
                          <a:cs typeface="Arial"/>
                        </a:rPr>
                        <a:t>they</a:t>
                      </a:r>
                      <a:r>
                        <a:rPr sz="1100" spc="-35" dirty="0">
                          <a:latin typeface="Arial"/>
                          <a:cs typeface="Arial"/>
                        </a:rPr>
                        <a:t> </a:t>
                      </a:r>
                      <a:r>
                        <a:rPr sz="1100" spc="-5" dirty="0">
                          <a:latin typeface="Arial"/>
                          <a:cs typeface="Arial"/>
                        </a:rPr>
                        <a:t>should  complete before the next class. The virtual host will walk them  through the Self-Study exercises for Step</a:t>
                      </a:r>
                      <a:r>
                        <a:rPr sz="1100" spc="15" dirty="0">
                          <a:latin typeface="Arial"/>
                          <a:cs typeface="Arial"/>
                        </a:rPr>
                        <a:t> </a:t>
                      </a:r>
                      <a:r>
                        <a:rPr sz="1100" spc="-5" dirty="0">
                          <a:latin typeface="Arial"/>
                          <a:cs typeface="Arial"/>
                        </a:rPr>
                        <a:t>2.</a:t>
                      </a:r>
                      <a:endParaRPr sz="1100">
                        <a:latin typeface="Arial"/>
                        <a:cs typeface="Arial"/>
                      </a:endParaRPr>
                    </a:p>
                    <a:p>
                      <a:pPr>
                        <a:lnSpc>
                          <a:spcPct val="100000"/>
                        </a:lnSpc>
                        <a:spcBef>
                          <a:spcPts val="50"/>
                        </a:spcBef>
                        <a:buFont typeface="Arial"/>
                        <a:buChar char="•"/>
                      </a:pPr>
                      <a:endParaRPr sz="1100">
                        <a:latin typeface="Times New Roman"/>
                        <a:cs typeface="Times New Roman"/>
                      </a:endParaRPr>
                    </a:p>
                    <a:p>
                      <a:pPr marL="283210" marR="67945" indent="-228600" algn="just">
                        <a:lnSpc>
                          <a:spcPct val="102400"/>
                        </a:lnSpc>
                        <a:buChar char="•"/>
                        <a:tabLst>
                          <a:tab pos="283845" algn="l"/>
                        </a:tabLst>
                      </a:pPr>
                      <a:r>
                        <a:rPr sz="1100" spc="-5" dirty="0">
                          <a:latin typeface="Arial"/>
                          <a:cs typeface="Arial"/>
                        </a:rPr>
                        <a:t>Step 2 Self Study: Commitments can also be found in the Lifestyle:  12 Steps to Financial Freedom </a:t>
                      </a:r>
                      <a:r>
                        <a:rPr sz="1100" spc="-5" dirty="0">
                          <a:solidFill>
                            <a:srgbClr val="F06C24"/>
                          </a:solidFill>
                          <a:latin typeface="Arial"/>
                          <a:cs typeface="Arial"/>
                        </a:rPr>
                        <a:t>workbook on pages 21 -</a:t>
                      </a:r>
                      <a:r>
                        <a:rPr sz="1100" spc="80" dirty="0">
                          <a:solidFill>
                            <a:srgbClr val="F06C24"/>
                          </a:solidFill>
                          <a:latin typeface="Arial"/>
                          <a:cs typeface="Arial"/>
                        </a:rPr>
                        <a:t> </a:t>
                      </a:r>
                      <a:r>
                        <a:rPr sz="1100" spc="-5" dirty="0">
                          <a:solidFill>
                            <a:srgbClr val="F06C24"/>
                          </a:solidFill>
                          <a:latin typeface="Arial"/>
                          <a:cs typeface="Arial"/>
                        </a:rPr>
                        <a:t>23</a:t>
                      </a:r>
                      <a:endParaRPr sz="1100">
                        <a:latin typeface="Arial"/>
                        <a:cs typeface="Arial"/>
                      </a:endParaRPr>
                    </a:p>
                    <a:p>
                      <a:pPr marL="298450" marR="111125" indent="-228600" algn="just">
                        <a:lnSpc>
                          <a:spcPct val="98400"/>
                        </a:lnSpc>
                        <a:spcBef>
                          <a:spcPts val="45"/>
                        </a:spcBef>
                        <a:buFont typeface="Arial"/>
                        <a:buChar char="•"/>
                        <a:tabLst>
                          <a:tab pos="299085" algn="l"/>
                        </a:tabLst>
                      </a:pPr>
                      <a:r>
                        <a:rPr sz="1100" b="1" spc="-5" dirty="0">
                          <a:latin typeface="Arial"/>
                          <a:cs typeface="Arial"/>
                        </a:rPr>
                        <a:t>Commitment #1: </a:t>
                      </a:r>
                      <a:r>
                        <a:rPr sz="1100" spc="-5" dirty="0">
                          <a:latin typeface="Arial"/>
                          <a:cs typeface="Arial"/>
                        </a:rPr>
                        <a:t>Much of our spending is influenced by  advertising.</a:t>
                      </a:r>
                      <a:r>
                        <a:rPr sz="1100" spc="-60" dirty="0">
                          <a:latin typeface="Arial"/>
                          <a:cs typeface="Arial"/>
                        </a:rPr>
                        <a:t> </a:t>
                      </a:r>
                      <a:r>
                        <a:rPr sz="1100" spc="-5" dirty="0">
                          <a:latin typeface="Arial"/>
                          <a:cs typeface="Arial"/>
                        </a:rPr>
                        <a:t>I</a:t>
                      </a:r>
                      <a:r>
                        <a:rPr sz="1100" spc="-55" dirty="0">
                          <a:latin typeface="Arial"/>
                          <a:cs typeface="Arial"/>
                        </a:rPr>
                        <a:t> </a:t>
                      </a:r>
                      <a:r>
                        <a:rPr sz="1100" spc="-5" dirty="0">
                          <a:latin typeface="Arial"/>
                          <a:cs typeface="Arial"/>
                        </a:rPr>
                        <a:t>will</a:t>
                      </a:r>
                      <a:r>
                        <a:rPr sz="1100" spc="-50" dirty="0">
                          <a:latin typeface="Arial"/>
                          <a:cs typeface="Arial"/>
                        </a:rPr>
                        <a:t> </a:t>
                      </a:r>
                      <a:r>
                        <a:rPr sz="1100" spc="-5" dirty="0">
                          <a:latin typeface="Arial"/>
                          <a:cs typeface="Arial"/>
                        </a:rPr>
                        <a:t>track</a:t>
                      </a:r>
                      <a:r>
                        <a:rPr sz="1100" spc="-55"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translate</a:t>
                      </a:r>
                      <a:r>
                        <a:rPr sz="1100" spc="-50"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advertising</a:t>
                      </a:r>
                      <a:r>
                        <a:rPr sz="1100" spc="-55" dirty="0">
                          <a:latin typeface="Arial"/>
                          <a:cs typeface="Arial"/>
                        </a:rPr>
                        <a:t> </a:t>
                      </a:r>
                      <a:r>
                        <a:rPr sz="1100" spc="-5" dirty="0">
                          <a:latin typeface="Arial"/>
                          <a:cs typeface="Arial"/>
                        </a:rPr>
                        <a:t>messages</a:t>
                      </a:r>
                      <a:r>
                        <a:rPr sz="1100" spc="-50" dirty="0">
                          <a:latin typeface="Arial"/>
                          <a:cs typeface="Arial"/>
                        </a:rPr>
                        <a:t> </a:t>
                      </a:r>
                      <a:r>
                        <a:rPr sz="1100" spc="-5" dirty="0">
                          <a:latin typeface="Arial"/>
                          <a:cs typeface="Arial"/>
                        </a:rPr>
                        <a:t>I</a:t>
                      </a:r>
                      <a:r>
                        <a:rPr sz="1100" spc="-55" dirty="0">
                          <a:latin typeface="Arial"/>
                          <a:cs typeface="Arial"/>
                        </a:rPr>
                        <a:t> </a:t>
                      </a:r>
                      <a:r>
                        <a:rPr sz="1100" spc="-5" dirty="0">
                          <a:latin typeface="Arial"/>
                          <a:cs typeface="Arial"/>
                        </a:rPr>
                        <a:t>see  today.</a:t>
                      </a:r>
                      <a:endParaRPr sz="1100">
                        <a:latin typeface="Arial"/>
                        <a:cs typeface="Arial"/>
                      </a:endParaRPr>
                    </a:p>
                    <a:p>
                      <a:pPr marL="298450" marR="239395" indent="-228600">
                        <a:lnSpc>
                          <a:spcPts val="1290"/>
                        </a:lnSpc>
                        <a:spcBef>
                          <a:spcPts val="90"/>
                        </a:spcBef>
                        <a:buFont typeface="Arial"/>
                        <a:buChar char="•"/>
                        <a:tabLst>
                          <a:tab pos="298450" algn="l"/>
                          <a:tab pos="299085" algn="l"/>
                        </a:tabLst>
                      </a:pPr>
                      <a:r>
                        <a:rPr sz="1100" b="1" spc="-5" dirty="0">
                          <a:latin typeface="Arial"/>
                          <a:cs typeface="Arial"/>
                        </a:rPr>
                        <a:t>Commitment #2: </a:t>
                      </a:r>
                      <a:r>
                        <a:rPr sz="1100" spc="-5" dirty="0">
                          <a:latin typeface="Arial"/>
                          <a:cs typeface="Arial"/>
                        </a:rPr>
                        <a:t>I will list three ways I can avoid being  influenced by</a:t>
                      </a:r>
                      <a:r>
                        <a:rPr sz="1100" dirty="0">
                          <a:latin typeface="Arial"/>
                          <a:cs typeface="Arial"/>
                        </a:rPr>
                        <a:t> </a:t>
                      </a:r>
                      <a:r>
                        <a:rPr sz="1100" spc="-5" dirty="0">
                          <a:latin typeface="Arial"/>
                          <a:cs typeface="Arial"/>
                        </a:rPr>
                        <a:t>ads</a:t>
                      </a:r>
                      <a:endParaRPr sz="1100">
                        <a:latin typeface="Arial"/>
                        <a:cs typeface="Arial"/>
                      </a:endParaRPr>
                    </a:p>
                    <a:p>
                      <a:pPr marL="298450" indent="-229235">
                        <a:lnSpc>
                          <a:spcPts val="1295"/>
                        </a:lnSpc>
                        <a:buFont typeface="Arial"/>
                        <a:buChar char="•"/>
                        <a:tabLst>
                          <a:tab pos="298450" algn="l"/>
                          <a:tab pos="299085" algn="l"/>
                        </a:tabLst>
                      </a:pPr>
                      <a:r>
                        <a:rPr sz="1100" b="1" spc="-5" dirty="0">
                          <a:latin typeface="Arial"/>
                          <a:cs typeface="Arial"/>
                        </a:rPr>
                        <a:t>Commitment #3: </a:t>
                      </a:r>
                      <a:r>
                        <a:rPr sz="1100" spc="-5" dirty="0">
                          <a:latin typeface="Arial"/>
                          <a:cs typeface="Arial"/>
                        </a:rPr>
                        <a:t>I will conduct a financial snapshot “treasure</a:t>
                      </a:r>
                      <a:r>
                        <a:rPr sz="1100" spc="75" dirty="0">
                          <a:latin typeface="Arial"/>
                          <a:cs typeface="Arial"/>
                        </a:rPr>
                        <a:t> </a:t>
                      </a:r>
                      <a:r>
                        <a:rPr sz="1100" spc="-5" dirty="0">
                          <a:latin typeface="Arial"/>
                          <a:cs typeface="Arial"/>
                        </a:rPr>
                        <a:t>hunt.”</a:t>
                      </a:r>
                      <a:endParaRPr sz="1100">
                        <a:latin typeface="Arial"/>
                        <a:cs typeface="Arial"/>
                      </a:endParaRPr>
                    </a:p>
                    <a:p>
                      <a:pPr marL="298450" marR="231775" indent="-228600">
                        <a:lnSpc>
                          <a:spcPts val="1270"/>
                        </a:lnSpc>
                        <a:spcBef>
                          <a:spcPts val="75"/>
                        </a:spcBef>
                        <a:buFont typeface="Arial"/>
                        <a:buChar char="•"/>
                        <a:tabLst>
                          <a:tab pos="298450" algn="l"/>
                          <a:tab pos="299085" algn="l"/>
                        </a:tabLst>
                      </a:pPr>
                      <a:r>
                        <a:rPr sz="1100" b="1" spc="-5" dirty="0">
                          <a:latin typeface="Arial"/>
                          <a:cs typeface="Arial"/>
                        </a:rPr>
                        <a:t>Commitment</a:t>
                      </a:r>
                      <a:r>
                        <a:rPr sz="1100" b="1" spc="-35" dirty="0">
                          <a:latin typeface="Arial"/>
                          <a:cs typeface="Arial"/>
                        </a:rPr>
                        <a:t> </a:t>
                      </a:r>
                      <a:r>
                        <a:rPr sz="1100" b="1" spc="-5" dirty="0">
                          <a:latin typeface="Arial"/>
                          <a:cs typeface="Arial"/>
                        </a:rPr>
                        <a:t>#4:</a:t>
                      </a:r>
                      <a:r>
                        <a:rPr sz="1100" b="1" spc="-30" dirty="0">
                          <a:latin typeface="Arial"/>
                          <a:cs typeface="Arial"/>
                        </a:rPr>
                        <a:t> </a:t>
                      </a:r>
                      <a:r>
                        <a:rPr sz="1100" spc="-5" dirty="0">
                          <a:latin typeface="Arial"/>
                          <a:cs typeface="Arial"/>
                        </a:rPr>
                        <a:t>I</a:t>
                      </a:r>
                      <a:r>
                        <a:rPr sz="1100" spc="-40" dirty="0">
                          <a:latin typeface="Arial"/>
                          <a:cs typeface="Arial"/>
                        </a:rPr>
                        <a:t> </a:t>
                      </a:r>
                      <a:r>
                        <a:rPr sz="1100" spc="-5" dirty="0">
                          <a:latin typeface="Arial"/>
                          <a:cs typeface="Arial"/>
                        </a:rPr>
                        <a:t>will</a:t>
                      </a:r>
                      <a:r>
                        <a:rPr sz="1100" spc="-30" dirty="0">
                          <a:latin typeface="Arial"/>
                          <a:cs typeface="Arial"/>
                        </a:rPr>
                        <a:t> </a:t>
                      </a:r>
                      <a:r>
                        <a:rPr sz="1100" spc="-5" dirty="0">
                          <a:latin typeface="Arial"/>
                          <a:cs typeface="Arial"/>
                        </a:rPr>
                        <a:t>obtain</a:t>
                      </a:r>
                      <a:r>
                        <a:rPr sz="1100" spc="-35" dirty="0">
                          <a:latin typeface="Arial"/>
                          <a:cs typeface="Arial"/>
                        </a:rPr>
                        <a:t> </a:t>
                      </a:r>
                      <a:r>
                        <a:rPr sz="1100" spc="-5" dirty="0">
                          <a:latin typeface="Arial"/>
                          <a:cs typeface="Arial"/>
                        </a:rPr>
                        <a:t>a</a:t>
                      </a:r>
                      <a:r>
                        <a:rPr sz="1100" spc="-30" dirty="0">
                          <a:latin typeface="Arial"/>
                          <a:cs typeface="Arial"/>
                        </a:rPr>
                        <a:t> </a:t>
                      </a:r>
                      <a:r>
                        <a:rPr sz="1100" spc="-5" dirty="0">
                          <a:latin typeface="Arial"/>
                          <a:cs typeface="Arial"/>
                        </a:rPr>
                        <a:t>free</a:t>
                      </a:r>
                      <a:r>
                        <a:rPr sz="1100" spc="-35" dirty="0">
                          <a:latin typeface="Arial"/>
                          <a:cs typeface="Arial"/>
                        </a:rPr>
                        <a:t> </a:t>
                      </a:r>
                      <a:r>
                        <a:rPr sz="1100" spc="-5" dirty="0">
                          <a:latin typeface="Arial"/>
                          <a:cs typeface="Arial"/>
                        </a:rPr>
                        <a:t>copy</a:t>
                      </a:r>
                      <a:r>
                        <a:rPr sz="1100" spc="-30" dirty="0">
                          <a:latin typeface="Arial"/>
                          <a:cs typeface="Arial"/>
                        </a:rPr>
                        <a:t> </a:t>
                      </a:r>
                      <a:r>
                        <a:rPr sz="1100" spc="-5" dirty="0">
                          <a:latin typeface="Arial"/>
                          <a:cs typeface="Arial"/>
                        </a:rPr>
                        <a:t>of</a:t>
                      </a:r>
                      <a:r>
                        <a:rPr sz="1100" spc="-30" dirty="0">
                          <a:latin typeface="Arial"/>
                          <a:cs typeface="Arial"/>
                        </a:rPr>
                        <a:t> </a:t>
                      </a:r>
                      <a:r>
                        <a:rPr sz="1100" spc="-5" dirty="0">
                          <a:latin typeface="Arial"/>
                          <a:cs typeface="Arial"/>
                        </a:rPr>
                        <a:t>my</a:t>
                      </a:r>
                      <a:r>
                        <a:rPr sz="1100" spc="-40" dirty="0">
                          <a:latin typeface="Arial"/>
                          <a:cs typeface="Arial"/>
                        </a:rPr>
                        <a:t> </a:t>
                      </a:r>
                      <a:r>
                        <a:rPr sz="1100" spc="-5" dirty="0">
                          <a:latin typeface="Arial"/>
                          <a:cs typeface="Arial"/>
                        </a:rPr>
                        <a:t>credit</a:t>
                      </a:r>
                      <a:r>
                        <a:rPr sz="1100" spc="-35" dirty="0">
                          <a:latin typeface="Arial"/>
                          <a:cs typeface="Arial"/>
                        </a:rPr>
                        <a:t> </a:t>
                      </a:r>
                      <a:r>
                        <a:rPr sz="1100" spc="-5" dirty="0">
                          <a:latin typeface="Arial"/>
                          <a:cs typeface="Arial"/>
                        </a:rPr>
                        <a:t>report</a:t>
                      </a:r>
                      <a:r>
                        <a:rPr sz="1100" spc="-35" dirty="0">
                          <a:latin typeface="Arial"/>
                          <a:cs typeface="Arial"/>
                        </a:rPr>
                        <a:t> </a:t>
                      </a:r>
                      <a:r>
                        <a:rPr sz="1100" dirty="0">
                          <a:latin typeface="Arial"/>
                          <a:cs typeface="Arial"/>
                        </a:rPr>
                        <a:t>from  </a:t>
                      </a:r>
                      <a:r>
                        <a:rPr sz="1100" spc="-5" dirty="0">
                          <a:latin typeface="Arial"/>
                          <a:cs typeface="Arial"/>
                        </a:rPr>
                        <a:t>one credit agency (Transunion, Experian, or</a:t>
                      </a:r>
                      <a:r>
                        <a:rPr sz="1100" spc="50" dirty="0">
                          <a:latin typeface="Arial"/>
                          <a:cs typeface="Arial"/>
                        </a:rPr>
                        <a:t> </a:t>
                      </a:r>
                      <a:r>
                        <a:rPr sz="1100" spc="-5" dirty="0">
                          <a:latin typeface="Arial"/>
                          <a:cs typeface="Arial"/>
                        </a:rPr>
                        <a:t>Equifax)</a:t>
                      </a:r>
                      <a:endParaRPr sz="1100">
                        <a:latin typeface="Arial"/>
                        <a:cs typeface="Arial"/>
                      </a:endParaRPr>
                    </a:p>
                    <a:p>
                      <a:pPr marL="298450" indent="-229235">
                        <a:lnSpc>
                          <a:spcPts val="1310"/>
                        </a:lnSpc>
                        <a:buFont typeface="Arial"/>
                        <a:buChar char="•"/>
                        <a:tabLst>
                          <a:tab pos="298450" algn="l"/>
                          <a:tab pos="299085" algn="l"/>
                        </a:tabLst>
                      </a:pPr>
                      <a:r>
                        <a:rPr sz="1100" b="1" spc="-5" dirty="0">
                          <a:latin typeface="Arial"/>
                          <a:cs typeface="Arial"/>
                        </a:rPr>
                        <a:t>Commitment #5: </a:t>
                      </a:r>
                      <a:r>
                        <a:rPr sz="1100" spc="-5" dirty="0">
                          <a:latin typeface="Arial"/>
                          <a:cs typeface="Arial"/>
                        </a:rPr>
                        <a:t>I will make a list of all of my sources of</a:t>
                      </a:r>
                      <a:r>
                        <a:rPr sz="1100" spc="80" dirty="0">
                          <a:latin typeface="Arial"/>
                          <a:cs typeface="Arial"/>
                        </a:rPr>
                        <a:t> </a:t>
                      </a:r>
                      <a:r>
                        <a:rPr sz="1100" spc="-5" dirty="0">
                          <a:latin typeface="Arial"/>
                          <a:cs typeface="Arial"/>
                        </a:rPr>
                        <a:t>income</a:t>
                      </a:r>
                      <a:endParaRPr sz="1100">
                        <a:latin typeface="Arial"/>
                        <a:cs typeface="Arial"/>
                      </a:endParaRPr>
                    </a:p>
                    <a:p>
                      <a:pPr marL="298450" indent="-229235">
                        <a:lnSpc>
                          <a:spcPts val="1310"/>
                        </a:lnSpc>
                        <a:spcBef>
                          <a:spcPts val="5"/>
                        </a:spcBef>
                        <a:buFont typeface="Arial"/>
                        <a:buChar char="•"/>
                        <a:tabLst>
                          <a:tab pos="298450" algn="l"/>
                          <a:tab pos="299085" algn="l"/>
                        </a:tabLst>
                      </a:pPr>
                      <a:r>
                        <a:rPr sz="1100" b="1" spc="-5" dirty="0">
                          <a:latin typeface="Arial"/>
                          <a:cs typeface="Arial"/>
                        </a:rPr>
                        <a:t>Commitment #6: </a:t>
                      </a:r>
                      <a:r>
                        <a:rPr sz="1100" spc="-5" dirty="0">
                          <a:latin typeface="Arial"/>
                          <a:cs typeface="Arial"/>
                        </a:rPr>
                        <a:t>I will make a list of all of </a:t>
                      </a:r>
                      <a:r>
                        <a:rPr sz="1100" spc="-10" dirty="0">
                          <a:latin typeface="Arial"/>
                          <a:cs typeface="Arial"/>
                        </a:rPr>
                        <a:t>my </a:t>
                      </a:r>
                      <a:r>
                        <a:rPr sz="1100" spc="-5" dirty="0">
                          <a:latin typeface="Arial"/>
                          <a:cs typeface="Arial"/>
                        </a:rPr>
                        <a:t>debt and ongoing</a:t>
                      </a:r>
                      <a:r>
                        <a:rPr sz="1100" spc="75" dirty="0">
                          <a:latin typeface="Arial"/>
                          <a:cs typeface="Arial"/>
                        </a:rPr>
                        <a:t> </a:t>
                      </a:r>
                      <a:r>
                        <a:rPr sz="1100" spc="-5" dirty="0">
                          <a:latin typeface="Arial"/>
                          <a:cs typeface="Arial"/>
                        </a:rPr>
                        <a:t>bills</a:t>
                      </a:r>
                      <a:endParaRPr sz="1100">
                        <a:latin typeface="Arial"/>
                        <a:cs typeface="Arial"/>
                      </a:endParaRPr>
                    </a:p>
                    <a:p>
                      <a:pPr marL="286385" marR="323215" indent="-216535">
                        <a:lnSpc>
                          <a:spcPts val="1270"/>
                        </a:lnSpc>
                        <a:spcBef>
                          <a:spcPts val="75"/>
                        </a:spcBef>
                        <a:buChar char="•"/>
                        <a:tabLst>
                          <a:tab pos="286385" algn="l"/>
                          <a:tab pos="287020" algn="l"/>
                        </a:tabLst>
                      </a:pPr>
                      <a:r>
                        <a:rPr sz="1100" spc="-5" dirty="0">
                          <a:latin typeface="Arial"/>
                          <a:cs typeface="Arial"/>
                        </a:rPr>
                        <a:t>Read Chapter 3 “Adjust the Attitude” in the Say Yes to No </a:t>
                      </a:r>
                      <a:r>
                        <a:rPr sz="1100" spc="-10" dirty="0">
                          <a:latin typeface="Arial"/>
                          <a:cs typeface="Arial"/>
                        </a:rPr>
                        <a:t>Debt  </a:t>
                      </a:r>
                      <a:r>
                        <a:rPr sz="1100" spc="-5" dirty="0">
                          <a:latin typeface="Arial"/>
                          <a:cs typeface="Arial"/>
                        </a:rPr>
                        <a:t>textbook</a:t>
                      </a:r>
                      <a:endParaRPr sz="1100">
                        <a:latin typeface="Arial"/>
                        <a:cs typeface="Arial"/>
                      </a:endParaRPr>
                    </a:p>
                    <a:p>
                      <a:pPr marL="286385" indent="-217170">
                        <a:lnSpc>
                          <a:spcPts val="1290"/>
                        </a:lnSpc>
                        <a:spcBef>
                          <a:spcPts val="5"/>
                        </a:spcBef>
                        <a:buChar char="•"/>
                        <a:tabLst>
                          <a:tab pos="286385" algn="l"/>
                          <a:tab pos="287020" algn="l"/>
                        </a:tabLst>
                      </a:pPr>
                      <a:r>
                        <a:rPr sz="1100" spc="-5" dirty="0">
                          <a:latin typeface="Arial"/>
                          <a:cs typeface="Arial"/>
                        </a:rPr>
                        <a:t>Remember</a:t>
                      </a:r>
                      <a:r>
                        <a:rPr sz="1100" spc="-50" dirty="0">
                          <a:latin typeface="Arial"/>
                          <a:cs typeface="Arial"/>
                        </a:rPr>
                        <a:t> </a:t>
                      </a:r>
                      <a:r>
                        <a:rPr sz="1100" spc="-5" dirty="0">
                          <a:latin typeface="Arial"/>
                          <a:cs typeface="Arial"/>
                        </a:rPr>
                        <a:t>to</a:t>
                      </a:r>
                      <a:r>
                        <a:rPr sz="1100" spc="-50" dirty="0">
                          <a:latin typeface="Arial"/>
                          <a:cs typeface="Arial"/>
                        </a:rPr>
                        <a:t> </a:t>
                      </a:r>
                      <a:r>
                        <a:rPr sz="1100" spc="-5" dirty="0">
                          <a:latin typeface="Arial"/>
                          <a:cs typeface="Arial"/>
                        </a:rPr>
                        <a:t>log</a:t>
                      </a:r>
                      <a:r>
                        <a:rPr sz="1100" spc="-55" dirty="0">
                          <a:latin typeface="Arial"/>
                          <a:cs typeface="Arial"/>
                        </a:rPr>
                        <a:t> </a:t>
                      </a:r>
                      <a:r>
                        <a:rPr sz="1100" spc="-5" dirty="0">
                          <a:latin typeface="Arial"/>
                          <a:cs typeface="Arial"/>
                        </a:rPr>
                        <a:t>your</a:t>
                      </a:r>
                      <a:r>
                        <a:rPr sz="1100" spc="-45" dirty="0">
                          <a:latin typeface="Arial"/>
                          <a:cs typeface="Arial"/>
                        </a:rPr>
                        <a:t> </a:t>
                      </a:r>
                      <a:r>
                        <a:rPr sz="1100" spc="-5" dirty="0">
                          <a:latin typeface="Arial"/>
                          <a:cs typeface="Arial"/>
                        </a:rPr>
                        <a:t>Billion</a:t>
                      </a:r>
                      <a:r>
                        <a:rPr sz="1100" spc="-50" dirty="0">
                          <a:latin typeface="Arial"/>
                          <a:cs typeface="Arial"/>
                        </a:rPr>
                        <a:t> </a:t>
                      </a:r>
                      <a:r>
                        <a:rPr sz="1100" spc="-5" dirty="0">
                          <a:latin typeface="Arial"/>
                          <a:cs typeface="Arial"/>
                        </a:rPr>
                        <a:t>Dollar</a:t>
                      </a:r>
                      <a:r>
                        <a:rPr sz="1100" spc="-50" dirty="0">
                          <a:latin typeface="Arial"/>
                          <a:cs typeface="Arial"/>
                        </a:rPr>
                        <a:t> </a:t>
                      </a:r>
                      <a:r>
                        <a:rPr sz="1100" spc="-5" dirty="0">
                          <a:latin typeface="Arial"/>
                          <a:cs typeface="Arial"/>
                        </a:rPr>
                        <a:t>Challenge</a:t>
                      </a:r>
                      <a:r>
                        <a:rPr sz="1100" spc="-50" dirty="0">
                          <a:latin typeface="Arial"/>
                          <a:cs typeface="Arial"/>
                        </a:rPr>
                        <a:t> </a:t>
                      </a:r>
                      <a:r>
                        <a:rPr sz="1100" spc="-5" dirty="0">
                          <a:latin typeface="Arial"/>
                          <a:cs typeface="Arial"/>
                        </a:rPr>
                        <a:t>payments</a:t>
                      </a:r>
                      <a:r>
                        <a:rPr sz="1100" spc="-45" dirty="0">
                          <a:latin typeface="Arial"/>
                          <a:cs typeface="Arial"/>
                        </a:rPr>
                        <a:t> </a:t>
                      </a:r>
                      <a:r>
                        <a:rPr sz="1100" spc="-5" dirty="0">
                          <a:latin typeface="Arial"/>
                          <a:cs typeface="Arial"/>
                        </a:rPr>
                        <a:t>and</a:t>
                      </a:r>
                      <a:r>
                        <a:rPr sz="1100" spc="-55" dirty="0">
                          <a:latin typeface="Arial"/>
                          <a:cs typeface="Arial"/>
                        </a:rPr>
                        <a:t> </a:t>
                      </a:r>
                      <a:r>
                        <a:rPr sz="1100" spc="-5" dirty="0">
                          <a:latin typeface="Arial"/>
                          <a:cs typeface="Arial"/>
                        </a:rPr>
                        <a:t>savings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499110">
                <a:tc>
                  <a:txBody>
                    <a:bodyPr/>
                    <a:lstStyle/>
                    <a:p>
                      <a:pPr marL="2540">
                        <a:lnSpc>
                          <a:spcPct val="100000"/>
                        </a:lnSpc>
                        <a:spcBef>
                          <a:spcPts val="745"/>
                        </a:spcBef>
                      </a:pPr>
                      <a:r>
                        <a:rPr sz="1100" spc="-5" dirty="0">
                          <a:latin typeface="Arial"/>
                          <a:cs typeface="Arial"/>
                        </a:rPr>
                        <a:t>12</a:t>
                      </a:r>
                      <a:endParaRPr sz="1100">
                        <a:latin typeface="Arial"/>
                        <a:cs typeface="Arial"/>
                      </a:endParaRPr>
                    </a:p>
                  </a:txBody>
                  <a:tcPr marL="0" marR="0" marT="9461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a:lnSpc>
                          <a:spcPts val="1295"/>
                        </a:lnSpc>
                      </a:pPr>
                      <a:r>
                        <a:rPr sz="1100" spc="-5" dirty="0">
                          <a:solidFill>
                            <a:srgbClr val="F06C24"/>
                          </a:solidFill>
                          <a:latin typeface="Arial"/>
                          <a:cs typeface="Arial"/>
                        </a:rPr>
                        <a:t>Facilitator</a:t>
                      </a:r>
                      <a:endParaRPr sz="1100">
                        <a:latin typeface="Arial"/>
                        <a:cs typeface="Arial"/>
                      </a:endParaRPr>
                    </a:p>
                    <a:p>
                      <a:pPr marL="57785">
                        <a:lnSpc>
                          <a:spcPct val="100000"/>
                        </a:lnSpc>
                        <a:spcBef>
                          <a:spcPts val="130"/>
                        </a:spcBef>
                      </a:pP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383540">
                        <a:lnSpc>
                          <a:spcPts val="1270"/>
                        </a:lnSpc>
                        <a:spcBef>
                          <a:spcPts val="70"/>
                        </a:spcBef>
                      </a:pPr>
                      <a:r>
                        <a:rPr sz="1100" dirty="0">
                          <a:solidFill>
                            <a:srgbClr val="F06C24"/>
                          </a:solidFill>
                          <a:latin typeface="Arial"/>
                          <a:cs typeface="Arial"/>
                        </a:rPr>
                        <a:t>Closing  </a:t>
                      </a:r>
                      <a:r>
                        <a:rPr sz="1100" spc="-5" dirty="0">
                          <a:solidFill>
                            <a:srgbClr val="F06C24"/>
                          </a:solidFill>
                          <a:latin typeface="Arial"/>
                          <a:cs typeface="Arial"/>
                        </a:rPr>
                        <a:t>Prayer</a:t>
                      </a:r>
                      <a:endParaRPr sz="1100">
                        <a:latin typeface="Arial"/>
                        <a:cs typeface="Arial"/>
                      </a:endParaRPr>
                    </a:p>
                  </a:txBody>
                  <a:tcPr marL="0" marR="0" marT="889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83210" marR="182880" indent="-213360" algn="just">
                        <a:lnSpc>
                          <a:spcPct val="95700"/>
                        </a:lnSpc>
                        <a:spcBef>
                          <a:spcPts val="70"/>
                        </a:spcBef>
                        <a:buChar char="•"/>
                        <a:tabLst>
                          <a:tab pos="283845" algn="l"/>
                        </a:tabLst>
                      </a:pPr>
                      <a:r>
                        <a:rPr sz="1100" spc="-5" dirty="0">
                          <a:latin typeface="Arial"/>
                          <a:cs typeface="Arial"/>
                        </a:rPr>
                        <a:t>The Facilitator may choose a volunteer to end the class in prayer  or use the closing prayer below. (The closing prayer can also be  found</a:t>
                      </a:r>
                      <a:endParaRPr sz="1100">
                        <a:latin typeface="Arial"/>
                        <a:cs typeface="Arial"/>
                      </a:endParaRPr>
                    </a:p>
                  </a:txBody>
                  <a:tcPr marL="0" marR="0" marT="889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032001">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83210">
                        <a:lnSpc>
                          <a:spcPts val="1350"/>
                        </a:lnSpc>
                      </a:pPr>
                      <a:r>
                        <a:rPr sz="1100" spc="-5" dirty="0">
                          <a:latin typeface="Arial"/>
                          <a:cs typeface="Arial"/>
                        </a:rPr>
                        <a:t>in the Dfree Lifestyles: 12 Steps to Financial Freedom </a:t>
                      </a:r>
                      <a:r>
                        <a:rPr sz="1100" spc="-5" dirty="0">
                          <a:solidFill>
                            <a:srgbClr val="F06C24"/>
                          </a:solidFill>
                          <a:latin typeface="Arial"/>
                          <a:cs typeface="Arial"/>
                        </a:rPr>
                        <a:t>workbook on  page 23</a:t>
                      </a:r>
                      <a:r>
                        <a:rPr sz="1100" spc="-5" dirty="0">
                          <a:latin typeface="Arial"/>
                          <a:cs typeface="Arial"/>
                        </a:rPr>
                        <a:t>)</a:t>
                      </a:r>
                      <a:endParaRPr sz="1100">
                        <a:latin typeface="Arial"/>
                        <a:cs typeface="Arial"/>
                      </a:endParaRPr>
                    </a:p>
                    <a:p>
                      <a:pPr>
                        <a:lnSpc>
                          <a:spcPct val="100000"/>
                        </a:lnSpc>
                        <a:spcBef>
                          <a:spcPts val="25"/>
                        </a:spcBef>
                      </a:pPr>
                      <a:endParaRPr sz="1100">
                        <a:latin typeface="Times New Roman"/>
                        <a:cs typeface="Times New Roman"/>
                      </a:endParaRPr>
                    </a:p>
                    <a:p>
                      <a:pPr marL="283210" marR="146050" algn="just">
                        <a:lnSpc>
                          <a:spcPct val="101400"/>
                        </a:lnSpc>
                      </a:pPr>
                      <a:r>
                        <a:rPr sz="1100" spc="-5" dirty="0">
                          <a:latin typeface="Arial"/>
                          <a:cs typeface="Arial"/>
                        </a:rPr>
                        <a:t>“God, I can feel myself getting stronger, getting </a:t>
                      </a:r>
                      <a:r>
                        <a:rPr sz="1100" spc="-10" dirty="0">
                          <a:latin typeface="Arial"/>
                          <a:cs typeface="Arial"/>
                        </a:rPr>
                        <a:t>better, </a:t>
                      </a:r>
                      <a:r>
                        <a:rPr sz="1100" spc="-5" dirty="0">
                          <a:latin typeface="Arial"/>
                          <a:cs typeface="Arial"/>
                        </a:rPr>
                        <a:t>and getting  closer to where I need to be. My faith in You is causing me to take  actions that will make me better me.</a:t>
                      </a:r>
                      <a:r>
                        <a:rPr sz="1100" spc="2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18</a:t>
            </a:r>
          </a:p>
        </p:txBody>
      </p:sp>
      <p:sp>
        <p:nvSpPr>
          <p:cNvPr id="2" name="object 2"/>
          <p:cNvSpPr txBox="1"/>
          <p:nvPr/>
        </p:nvSpPr>
        <p:spPr>
          <a:xfrm>
            <a:off x="673100" y="892556"/>
            <a:ext cx="1939289"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3: Adjust </a:t>
            </a:r>
            <a:r>
              <a:rPr sz="1200" b="1" dirty="0">
                <a:solidFill>
                  <a:srgbClr val="6BA342"/>
                </a:solidFill>
                <a:latin typeface="Arial"/>
                <a:cs typeface="Arial"/>
              </a:rPr>
              <a:t>the</a:t>
            </a:r>
            <a:r>
              <a:rPr sz="1200" b="1" spc="-55" dirty="0">
                <a:solidFill>
                  <a:srgbClr val="6BA342"/>
                </a:solidFill>
                <a:latin typeface="Arial"/>
                <a:cs typeface="Arial"/>
              </a:rPr>
              <a:t> </a:t>
            </a:r>
            <a:r>
              <a:rPr sz="1200" b="1" dirty="0">
                <a:solidFill>
                  <a:srgbClr val="6BA342"/>
                </a:solidFill>
                <a:latin typeface="Arial"/>
                <a:cs typeface="Arial"/>
              </a:rPr>
              <a:t>Attitude</a:t>
            </a:r>
            <a:endParaRPr sz="1200">
              <a:latin typeface="Arial"/>
              <a:cs typeface="Arial"/>
            </a:endParaRPr>
          </a:p>
        </p:txBody>
      </p:sp>
      <p:graphicFrame>
        <p:nvGraphicFramePr>
          <p:cNvPr id="3" name="object 3"/>
          <p:cNvGraphicFramePr>
            <a:graphicFrameLocks noGrp="1"/>
          </p:cNvGraphicFramePr>
          <p:nvPr/>
        </p:nvGraphicFramePr>
        <p:xfrm>
          <a:off x="625601" y="1098803"/>
          <a:ext cx="6400800" cy="7919974"/>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908050">
                  <a:extLst>
                    <a:ext uri="{9D8B030D-6E8A-4147-A177-3AD203B41FA5}">
                      <a16:colId xmlns:a16="http://schemas.microsoft.com/office/drawing/2014/main" val="20002"/>
                    </a:ext>
                  </a:extLst>
                </a:gridCol>
                <a:gridCol w="4505325">
                  <a:extLst>
                    <a:ext uri="{9D8B030D-6E8A-4147-A177-3AD203B41FA5}">
                      <a16:colId xmlns:a16="http://schemas.microsoft.com/office/drawing/2014/main" val="20003"/>
                    </a:ext>
                  </a:extLst>
                </a:gridCol>
              </a:tblGrid>
              <a:tr h="256794">
                <a:tc gridSpan="4">
                  <a:txBody>
                    <a:bodyPr/>
                    <a:lstStyle/>
                    <a:p>
                      <a:pPr marL="1696720">
                        <a:lnSpc>
                          <a:spcPct val="100000"/>
                        </a:lnSpc>
                        <a:spcBef>
                          <a:spcPts val="290"/>
                        </a:spcBef>
                      </a:pPr>
                      <a:r>
                        <a:rPr sz="1100" b="1" spc="-5" dirty="0">
                          <a:solidFill>
                            <a:srgbClr val="FFFFFF"/>
                          </a:solidFill>
                          <a:latin typeface="Arial"/>
                          <a:cs typeface="Arial"/>
                        </a:rPr>
                        <a:t>Step 3: Adjust the</a:t>
                      </a:r>
                      <a:r>
                        <a:rPr sz="1100" b="1" spc="5" dirty="0">
                          <a:solidFill>
                            <a:srgbClr val="FFFFFF"/>
                          </a:solidFill>
                          <a:latin typeface="Arial"/>
                          <a:cs typeface="Arial"/>
                        </a:rPr>
                        <a:t> </a:t>
                      </a:r>
                      <a:r>
                        <a:rPr sz="1100" b="1" spc="-5" dirty="0">
                          <a:solidFill>
                            <a:srgbClr val="FFFFFF"/>
                          </a:solidFill>
                          <a:latin typeface="Arial"/>
                          <a:cs typeface="Arial"/>
                        </a:rPr>
                        <a:t>Attitude</a:t>
                      </a:r>
                      <a:endParaRPr sz="1100">
                        <a:latin typeface="Arial"/>
                        <a:cs typeface="Arial"/>
                      </a:endParaRPr>
                    </a:p>
                  </a:txBody>
                  <a:tcPr marL="0" marR="0" marT="368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77546">
                <a:tc>
                  <a:txBody>
                    <a:bodyPr/>
                    <a:lstStyle/>
                    <a:p>
                      <a:pPr marL="8255">
                        <a:lnSpc>
                          <a:spcPts val="1295"/>
                        </a:lnSpc>
                      </a:pPr>
                      <a:r>
                        <a:rPr sz="1100" b="1" dirty="0">
                          <a:solidFill>
                            <a:srgbClr val="FFFFFF"/>
                          </a:solidFill>
                          <a:latin typeface="Arial"/>
                          <a:cs typeface="Arial"/>
                        </a:rPr>
                        <a: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154940">
                        <a:lnSpc>
                          <a:spcPts val="1295"/>
                        </a:lnSpc>
                      </a:pPr>
                      <a:r>
                        <a:rPr sz="1100" b="1" spc="-5" dirty="0">
                          <a:solidFill>
                            <a:srgbClr val="FFFFFF"/>
                          </a:solidFill>
                          <a:latin typeface="Arial"/>
                          <a:cs typeface="Arial"/>
                        </a:rPr>
                        <a:t>Person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95"/>
                        </a:lnSpc>
                      </a:pPr>
                      <a:r>
                        <a:rPr sz="1100" b="1" spc="-5" dirty="0">
                          <a:solidFill>
                            <a:srgbClr val="FFFFFF"/>
                          </a:solidFill>
                          <a:latin typeface="Arial"/>
                          <a:cs typeface="Arial"/>
                        </a:rPr>
                        <a:t>Description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R="243840" algn="ctr">
                        <a:lnSpc>
                          <a:spcPts val="1295"/>
                        </a:lnSpc>
                      </a:pPr>
                      <a:r>
                        <a:rPr sz="1100" b="1" spc="-5" dirty="0">
                          <a:solidFill>
                            <a:srgbClr val="FFFFFF"/>
                          </a:solidFill>
                          <a:latin typeface="Arial"/>
                          <a:cs typeface="Arial"/>
                        </a:rPr>
                        <a:t>Content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extLst>
                  <a:ext uri="{0D108BD9-81ED-4DB2-BD59-A6C34878D82A}">
                    <a16:rowId xmlns:a16="http://schemas.microsoft.com/office/drawing/2014/main" val="10001"/>
                  </a:ext>
                </a:extLst>
              </a:tr>
              <a:tr h="1384807">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9525">
                        <a:lnSpc>
                          <a:spcPct val="100000"/>
                        </a:lnSpc>
                      </a:pPr>
                      <a:r>
                        <a:rPr sz="1100" dirty="0">
                          <a:latin typeface="Arial"/>
                          <a:cs typeface="Arial"/>
                        </a:rPr>
                        <a:t>1</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10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2540">
                        <a:lnSpc>
                          <a:spcPct val="100000"/>
                        </a:lnSpc>
                      </a:pPr>
                      <a:r>
                        <a:rPr sz="1100" spc="-5" dirty="0">
                          <a:solidFill>
                            <a:srgbClr val="F06C24"/>
                          </a:solidFill>
                          <a:latin typeface="Arial"/>
                          <a:cs typeface="Arial"/>
                        </a:rPr>
                        <a:t>Step 3</a:t>
                      </a:r>
                      <a:r>
                        <a:rPr sz="1100" spc="-20" dirty="0">
                          <a:solidFill>
                            <a:srgbClr val="F06C24"/>
                          </a:solidFill>
                          <a:latin typeface="Arial"/>
                          <a:cs typeface="Arial"/>
                        </a:rPr>
                        <a:t> </a:t>
                      </a:r>
                      <a:r>
                        <a:rPr sz="1100" spc="-5" dirty="0">
                          <a:solidFill>
                            <a:srgbClr val="F06C24"/>
                          </a:solidFill>
                          <a:latin typeface="Arial"/>
                          <a:cs typeface="Arial"/>
                        </a:rPr>
                        <a:t>Intro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3050" marR="210185" indent="-203835" algn="just">
                        <a:lnSpc>
                          <a:spcPct val="101400"/>
                        </a:lnSpc>
                        <a:spcBef>
                          <a:spcPts val="10"/>
                        </a:spcBef>
                        <a:buChar char="•"/>
                        <a:tabLst>
                          <a:tab pos="273685" algn="l"/>
                        </a:tabLst>
                      </a:pPr>
                      <a:r>
                        <a:rPr sz="1100" spc="-5" dirty="0">
                          <a:latin typeface="Arial"/>
                          <a:cs typeface="Arial"/>
                        </a:rPr>
                        <a:t>We are now on Level 1, Step 3 which is Adjust the Attitude. This  lesson requires each of us to look inward, confront the truth</a:t>
                      </a:r>
                      <a:r>
                        <a:rPr sz="1100" spc="-145" dirty="0">
                          <a:latin typeface="Arial"/>
                          <a:cs typeface="Arial"/>
                        </a:rPr>
                        <a:t> </a:t>
                      </a:r>
                      <a:r>
                        <a:rPr sz="1100" spc="-5" dirty="0">
                          <a:latin typeface="Arial"/>
                          <a:cs typeface="Arial"/>
                        </a:rPr>
                        <a:t>about  our finances and adjust our attitude so we can get on the path of  becoming financially free.</a:t>
                      </a:r>
                      <a:endParaRPr sz="1100">
                        <a:latin typeface="Arial"/>
                        <a:cs typeface="Arial"/>
                      </a:endParaRPr>
                    </a:p>
                    <a:p>
                      <a:pPr>
                        <a:lnSpc>
                          <a:spcPct val="100000"/>
                        </a:lnSpc>
                        <a:spcBef>
                          <a:spcPts val="25"/>
                        </a:spcBef>
                        <a:buFont typeface="Arial"/>
                        <a:buChar char="•"/>
                      </a:pPr>
                      <a:endParaRPr sz="1250">
                        <a:latin typeface="Times New Roman"/>
                        <a:cs typeface="Times New Roman"/>
                      </a:endParaRPr>
                    </a:p>
                    <a:p>
                      <a:pPr marL="273050" indent="-203835">
                        <a:lnSpc>
                          <a:spcPct val="97500"/>
                        </a:lnSpc>
                        <a:spcBef>
                          <a:spcPts val="5"/>
                        </a:spcBef>
                        <a:buChar char="•"/>
                        <a:tabLst>
                          <a:tab pos="273050" algn="l"/>
                          <a:tab pos="273685" algn="l"/>
                        </a:tabLst>
                      </a:pPr>
                      <a:r>
                        <a:rPr sz="1100" spc="-5" dirty="0">
                          <a:latin typeface="Arial"/>
                          <a:cs typeface="Arial"/>
                        </a:rPr>
                        <a:t>We know that there is so much information on financial literacy, so  our problem is not knowledge, it’s our lack of discipline, focus and  written goals related to our</a:t>
                      </a:r>
                      <a:r>
                        <a:rPr sz="1100" spc="10" dirty="0">
                          <a:latin typeface="Arial"/>
                          <a:cs typeface="Arial"/>
                        </a:rPr>
                        <a:t> </a:t>
                      </a:r>
                      <a:r>
                        <a:rPr sz="1100" spc="-5" dirty="0">
                          <a:latin typeface="Arial"/>
                          <a:cs typeface="Arial"/>
                        </a:rPr>
                        <a:t>finances.</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70965">
                <a:tc>
                  <a:txBody>
                    <a:bodyPr/>
                    <a:lstStyle/>
                    <a:p>
                      <a:pPr>
                        <a:lnSpc>
                          <a:spcPct val="100000"/>
                        </a:lnSpc>
                        <a:spcBef>
                          <a:spcPts val="35"/>
                        </a:spcBef>
                      </a:pPr>
                      <a:endParaRPr sz="1750">
                        <a:latin typeface="Times New Roman"/>
                        <a:cs typeface="Times New Roman"/>
                      </a:endParaRPr>
                    </a:p>
                    <a:p>
                      <a:pPr marL="9525">
                        <a:lnSpc>
                          <a:spcPct val="100000"/>
                        </a:lnSpc>
                      </a:pPr>
                      <a:r>
                        <a:rPr sz="1100" dirty="0">
                          <a:latin typeface="Arial"/>
                          <a:cs typeface="Arial"/>
                        </a:rPr>
                        <a:t>2</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110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5"/>
                        </a:spcBef>
                      </a:pPr>
                      <a:endParaRPr sz="1150">
                        <a:latin typeface="Times New Roman"/>
                        <a:cs typeface="Times New Roman"/>
                      </a:endParaRPr>
                    </a:p>
                    <a:p>
                      <a:pPr marL="2540" marR="365760">
                        <a:lnSpc>
                          <a:spcPct val="102299"/>
                        </a:lnSpc>
                      </a:pPr>
                      <a:r>
                        <a:rPr sz="1100" dirty="0">
                          <a:solidFill>
                            <a:srgbClr val="F06C24"/>
                          </a:solidFill>
                          <a:latin typeface="Arial"/>
                          <a:cs typeface="Arial"/>
                        </a:rPr>
                        <a:t>Opening  </a:t>
                      </a:r>
                      <a:r>
                        <a:rPr sz="1100" spc="-5" dirty="0">
                          <a:solidFill>
                            <a:srgbClr val="F06C24"/>
                          </a:solidFill>
                          <a:latin typeface="Arial"/>
                          <a:cs typeface="Arial"/>
                        </a:rPr>
                        <a:t>Prayer</a:t>
                      </a:r>
                      <a:r>
                        <a:rPr sz="1100" spc="-75" dirty="0">
                          <a:solidFill>
                            <a:srgbClr val="F06C24"/>
                          </a:solidFill>
                          <a:latin typeface="Arial"/>
                          <a:cs typeface="Arial"/>
                        </a:rPr>
                        <a:t> </a:t>
                      </a:r>
                      <a:r>
                        <a:rPr sz="1100" spc="-5" dirty="0">
                          <a:solidFill>
                            <a:srgbClr val="F06C24"/>
                          </a:solidFill>
                          <a:latin typeface="Arial"/>
                          <a:cs typeface="Arial"/>
                        </a:rPr>
                        <a: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2250" marR="170180" indent="-165100" algn="just">
                        <a:lnSpc>
                          <a:spcPts val="1350"/>
                        </a:lnSpc>
                        <a:spcBef>
                          <a:spcPts val="40"/>
                        </a:spcBef>
                        <a:buChar char="•"/>
                        <a:tabLst>
                          <a:tab pos="222885" algn="l"/>
                        </a:tabLst>
                      </a:pPr>
                      <a:r>
                        <a:rPr sz="1100" spc="-5" dirty="0">
                          <a:latin typeface="Arial"/>
                          <a:cs typeface="Arial"/>
                        </a:rPr>
                        <a:t>The facilitator can pray, assign someone to pray or have  participants read the opening prayer from the workbook on page  24.</a:t>
                      </a:r>
                      <a:endParaRPr sz="1100">
                        <a:latin typeface="Arial"/>
                        <a:cs typeface="Arial"/>
                      </a:endParaRPr>
                    </a:p>
                    <a:p>
                      <a:pPr marL="222250" indent="-165735" algn="just">
                        <a:lnSpc>
                          <a:spcPts val="1350"/>
                        </a:lnSpc>
                        <a:spcBef>
                          <a:spcPts val="50"/>
                        </a:spcBef>
                        <a:buFont typeface="Arial"/>
                        <a:buChar char="•"/>
                        <a:tabLst>
                          <a:tab pos="222885" algn="l"/>
                        </a:tabLst>
                      </a:pPr>
                      <a:r>
                        <a:rPr sz="1100" b="1" spc="-5" dirty="0">
                          <a:latin typeface="Arial"/>
                          <a:cs typeface="Arial"/>
                        </a:rPr>
                        <a:t>Opening</a:t>
                      </a:r>
                      <a:r>
                        <a:rPr sz="1100" b="1" spc="-30" dirty="0">
                          <a:latin typeface="Arial"/>
                          <a:cs typeface="Arial"/>
                        </a:rPr>
                        <a:t> </a:t>
                      </a:r>
                      <a:r>
                        <a:rPr sz="1100" b="1" spc="-5" dirty="0">
                          <a:latin typeface="Arial"/>
                          <a:cs typeface="Arial"/>
                        </a:rPr>
                        <a:t>Prayer</a:t>
                      </a:r>
                      <a:r>
                        <a:rPr sz="1100" b="1" spc="-30" dirty="0">
                          <a:latin typeface="Arial"/>
                          <a:cs typeface="Arial"/>
                        </a:rPr>
                        <a:t> </a:t>
                      </a:r>
                      <a:r>
                        <a:rPr sz="1100" b="1" spc="-5" dirty="0">
                          <a:latin typeface="Arial"/>
                          <a:cs typeface="Arial"/>
                        </a:rPr>
                        <a:t>for</a:t>
                      </a:r>
                      <a:r>
                        <a:rPr sz="1100" b="1" spc="-25" dirty="0">
                          <a:latin typeface="Arial"/>
                          <a:cs typeface="Arial"/>
                        </a:rPr>
                        <a:t> </a:t>
                      </a:r>
                      <a:r>
                        <a:rPr sz="1100" b="1" dirty="0">
                          <a:latin typeface="Arial"/>
                          <a:cs typeface="Arial"/>
                        </a:rPr>
                        <a:t>Step</a:t>
                      </a:r>
                      <a:r>
                        <a:rPr sz="1100" b="1" spc="-25" dirty="0">
                          <a:latin typeface="Arial"/>
                          <a:cs typeface="Arial"/>
                        </a:rPr>
                        <a:t> </a:t>
                      </a:r>
                      <a:r>
                        <a:rPr sz="1100" b="1" spc="-5" dirty="0">
                          <a:latin typeface="Arial"/>
                          <a:cs typeface="Arial"/>
                        </a:rPr>
                        <a:t>3</a:t>
                      </a:r>
                      <a:r>
                        <a:rPr sz="1100" b="1" spc="-2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“Open</a:t>
                      </a:r>
                      <a:r>
                        <a:rPr sz="1100" spc="-25" dirty="0">
                          <a:latin typeface="Arial"/>
                          <a:cs typeface="Arial"/>
                        </a:rPr>
                        <a:t> </a:t>
                      </a:r>
                      <a:r>
                        <a:rPr sz="1100" spc="-5" dirty="0">
                          <a:latin typeface="Arial"/>
                          <a:cs typeface="Arial"/>
                        </a:rPr>
                        <a:t>my</a:t>
                      </a:r>
                      <a:r>
                        <a:rPr sz="1100" spc="-25" dirty="0">
                          <a:latin typeface="Arial"/>
                          <a:cs typeface="Arial"/>
                        </a:rPr>
                        <a:t> </a:t>
                      </a:r>
                      <a:r>
                        <a:rPr sz="1100" spc="-5" dirty="0">
                          <a:latin typeface="Arial"/>
                          <a:cs typeface="Arial"/>
                        </a:rPr>
                        <a:t>eyes,</a:t>
                      </a:r>
                      <a:r>
                        <a:rPr sz="1100" spc="-25" dirty="0">
                          <a:latin typeface="Arial"/>
                          <a:cs typeface="Arial"/>
                        </a:rPr>
                        <a:t> </a:t>
                      </a:r>
                      <a:r>
                        <a:rPr sz="1100" spc="-5" dirty="0">
                          <a:latin typeface="Arial"/>
                          <a:cs typeface="Arial"/>
                        </a:rPr>
                        <a:t>O</a:t>
                      </a:r>
                      <a:r>
                        <a:rPr sz="1100" spc="-30" dirty="0">
                          <a:latin typeface="Arial"/>
                          <a:cs typeface="Arial"/>
                        </a:rPr>
                        <a:t> </a:t>
                      </a:r>
                      <a:r>
                        <a:rPr sz="1100" spc="-5" dirty="0">
                          <a:latin typeface="Arial"/>
                          <a:cs typeface="Arial"/>
                        </a:rPr>
                        <a:t>God,</a:t>
                      </a:r>
                      <a:r>
                        <a:rPr sz="1100" spc="-25" dirty="0">
                          <a:latin typeface="Arial"/>
                          <a:cs typeface="Arial"/>
                        </a:rPr>
                        <a:t> </a:t>
                      </a:r>
                      <a:r>
                        <a:rPr sz="1100" spc="-5" dirty="0">
                          <a:latin typeface="Arial"/>
                          <a:cs typeface="Arial"/>
                        </a:rPr>
                        <a:t>that</a:t>
                      </a:r>
                      <a:r>
                        <a:rPr sz="1100" spc="-30" dirty="0">
                          <a:latin typeface="Arial"/>
                          <a:cs typeface="Arial"/>
                        </a:rPr>
                        <a:t> </a:t>
                      </a:r>
                      <a:r>
                        <a:rPr sz="1100" spc="-5" dirty="0">
                          <a:latin typeface="Arial"/>
                          <a:cs typeface="Arial"/>
                        </a:rPr>
                        <a:t>I</a:t>
                      </a:r>
                      <a:r>
                        <a:rPr sz="1100" spc="-25" dirty="0">
                          <a:latin typeface="Arial"/>
                          <a:cs typeface="Arial"/>
                        </a:rPr>
                        <a:t> </a:t>
                      </a:r>
                      <a:r>
                        <a:rPr sz="1100" spc="-5" dirty="0">
                          <a:latin typeface="Arial"/>
                          <a:cs typeface="Arial"/>
                        </a:rPr>
                        <a:t>may</a:t>
                      </a:r>
                      <a:r>
                        <a:rPr sz="1100" spc="-25" dirty="0">
                          <a:latin typeface="Arial"/>
                          <a:cs typeface="Arial"/>
                        </a:rPr>
                        <a:t> </a:t>
                      </a:r>
                      <a:r>
                        <a:rPr sz="1100" spc="-5" dirty="0">
                          <a:latin typeface="Arial"/>
                          <a:cs typeface="Arial"/>
                        </a:rPr>
                        <a:t>see.  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704850">
                <a:tc>
                  <a:txBody>
                    <a:bodyPr/>
                    <a:lstStyle/>
                    <a:p>
                      <a:pPr>
                        <a:lnSpc>
                          <a:spcPct val="100000"/>
                        </a:lnSpc>
                        <a:spcBef>
                          <a:spcPts val="30"/>
                        </a:spcBef>
                      </a:pPr>
                      <a:endParaRPr sz="1750">
                        <a:latin typeface="Times New Roman"/>
                        <a:cs typeface="Times New Roman"/>
                      </a:endParaRPr>
                    </a:p>
                    <a:p>
                      <a:pPr marL="9525">
                        <a:lnSpc>
                          <a:spcPct val="100000"/>
                        </a:lnSpc>
                      </a:pPr>
                      <a:r>
                        <a:rPr sz="1100" dirty="0">
                          <a:latin typeface="Arial"/>
                          <a:cs typeface="Arial"/>
                        </a:rPr>
                        <a:t>3</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150">
                        <a:latin typeface="Times New Roman"/>
                        <a:cs typeface="Times New Roman"/>
                      </a:endParaRPr>
                    </a:p>
                    <a:p>
                      <a:pPr marL="2540" marR="91440">
                        <a:lnSpc>
                          <a:spcPct val="1008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150">
                        <a:latin typeface="Times New Roman"/>
                        <a:cs typeface="Times New Roman"/>
                      </a:endParaRPr>
                    </a:p>
                    <a:p>
                      <a:pPr marL="2540" marR="394335">
                        <a:lnSpc>
                          <a:spcPct val="100899"/>
                        </a:lnSpc>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2250" marR="431165" indent="-165100">
                        <a:lnSpc>
                          <a:spcPct val="101800"/>
                        </a:lnSpc>
                        <a:spcBef>
                          <a:spcPts val="5"/>
                        </a:spcBef>
                        <a:buChar char="•"/>
                        <a:tabLst>
                          <a:tab pos="222885" algn="l"/>
                        </a:tabLst>
                      </a:pPr>
                      <a:r>
                        <a:rPr sz="1100" spc="-5" dirty="0">
                          <a:latin typeface="Arial"/>
                          <a:cs typeface="Arial"/>
                        </a:rPr>
                        <a:t>The facilitator can read in unison or assign someone to read  the memory verse on the</a:t>
                      </a:r>
                      <a:r>
                        <a:rPr sz="1100" spc="10" dirty="0">
                          <a:latin typeface="Arial"/>
                          <a:cs typeface="Arial"/>
                        </a:rPr>
                        <a:t> </a:t>
                      </a:r>
                      <a:r>
                        <a:rPr sz="1100" spc="-5" dirty="0">
                          <a:latin typeface="Arial"/>
                          <a:cs typeface="Arial"/>
                        </a:rPr>
                        <a:t>screen.</a:t>
                      </a:r>
                      <a:endParaRPr sz="1100">
                        <a:latin typeface="Arial"/>
                        <a:cs typeface="Arial"/>
                      </a:endParaRPr>
                    </a:p>
                    <a:p>
                      <a:pPr marL="222250" indent="-165735">
                        <a:lnSpc>
                          <a:spcPct val="102699"/>
                        </a:lnSpc>
                        <a:spcBef>
                          <a:spcPts val="35"/>
                        </a:spcBef>
                        <a:buChar char="•"/>
                        <a:tabLst>
                          <a:tab pos="222885" algn="l"/>
                        </a:tabLst>
                      </a:pPr>
                      <a:r>
                        <a:rPr sz="1100" spc="-5" dirty="0">
                          <a:latin typeface="Arial"/>
                          <a:cs typeface="Arial"/>
                        </a:rPr>
                        <a:t>The</a:t>
                      </a:r>
                      <a:r>
                        <a:rPr sz="1100" spc="-65" dirty="0">
                          <a:latin typeface="Arial"/>
                          <a:cs typeface="Arial"/>
                        </a:rPr>
                        <a:t> </a:t>
                      </a:r>
                      <a:r>
                        <a:rPr sz="1100" b="1" spc="-5" dirty="0">
                          <a:latin typeface="Arial"/>
                          <a:cs typeface="Arial"/>
                        </a:rPr>
                        <a:t>Memory</a:t>
                      </a:r>
                      <a:r>
                        <a:rPr sz="1100" b="1" spc="-70" dirty="0">
                          <a:latin typeface="Arial"/>
                          <a:cs typeface="Arial"/>
                        </a:rPr>
                        <a:t> </a:t>
                      </a:r>
                      <a:r>
                        <a:rPr sz="1100" b="1" spc="-5" dirty="0">
                          <a:latin typeface="Arial"/>
                          <a:cs typeface="Arial"/>
                        </a:rPr>
                        <a:t>Verse</a:t>
                      </a:r>
                      <a:r>
                        <a:rPr sz="1100" b="1" spc="-65" dirty="0">
                          <a:latin typeface="Arial"/>
                          <a:cs typeface="Arial"/>
                        </a:rPr>
                        <a:t> </a:t>
                      </a:r>
                      <a:r>
                        <a:rPr sz="1100" b="1" spc="-5" dirty="0">
                          <a:latin typeface="Arial"/>
                          <a:cs typeface="Arial"/>
                        </a:rPr>
                        <a:t>for</a:t>
                      </a:r>
                      <a:r>
                        <a:rPr sz="1100" b="1" spc="-70" dirty="0">
                          <a:latin typeface="Arial"/>
                          <a:cs typeface="Arial"/>
                        </a:rPr>
                        <a:t> </a:t>
                      </a:r>
                      <a:r>
                        <a:rPr sz="1100" b="1" spc="-5" dirty="0">
                          <a:latin typeface="Arial"/>
                          <a:cs typeface="Arial"/>
                        </a:rPr>
                        <a:t>Step</a:t>
                      </a:r>
                      <a:r>
                        <a:rPr sz="1100" b="1" spc="-65" dirty="0">
                          <a:latin typeface="Arial"/>
                          <a:cs typeface="Arial"/>
                        </a:rPr>
                        <a:t> </a:t>
                      </a:r>
                      <a:r>
                        <a:rPr sz="1100" b="1" spc="-5" dirty="0">
                          <a:latin typeface="Arial"/>
                          <a:cs typeface="Arial"/>
                        </a:rPr>
                        <a:t>3</a:t>
                      </a:r>
                      <a:r>
                        <a:rPr sz="1100" b="1" spc="-65" dirty="0">
                          <a:latin typeface="Arial"/>
                          <a:cs typeface="Arial"/>
                        </a:rPr>
                        <a:t> </a:t>
                      </a:r>
                      <a:r>
                        <a:rPr sz="1100" spc="-5" dirty="0">
                          <a:latin typeface="Arial"/>
                          <a:cs typeface="Arial"/>
                        </a:rPr>
                        <a:t>is</a:t>
                      </a:r>
                      <a:r>
                        <a:rPr sz="1100" spc="-65" dirty="0">
                          <a:latin typeface="Arial"/>
                          <a:cs typeface="Arial"/>
                        </a:rPr>
                        <a:t> </a:t>
                      </a:r>
                      <a:r>
                        <a:rPr sz="1100" spc="-5" dirty="0">
                          <a:latin typeface="Arial"/>
                          <a:cs typeface="Arial"/>
                        </a:rPr>
                        <a:t>“And</a:t>
                      </a:r>
                      <a:r>
                        <a:rPr sz="1100" spc="-65" dirty="0">
                          <a:latin typeface="Arial"/>
                          <a:cs typeface="Arial"/>
                        </a:rPr>
                        <a:t> </a:t>
                      </a:r>
                      <a:r>
                        <a:rPr sz="1100" spc="-5" dirty="0">
                          <a:latin typeface="Arial"/>
                          <a:cs typeface="Arial"/>
                        </a:rPr>
                        <a:t>my</a:t>
                      </a:r>
                      <a:r>
                        <a:rPr sz="1100" spc="-70" dirty="0">
                          <a:latin typeface="Arial"/>
                          <a:cs typeface="Arial"/>
                        </a:rPr>
                        <a:t> </a:t>
                      </a:r>
                      <a:r>
                        <a:rPr sz="1100" spc="-5" dirty="0">
                          <a:latin typeface="Arial"/>
                          <a:cs typeface="Arial"/>
                        </a:rPr>
                        <a:t>God</a:t>
                      </a:r>
                      <a:r>
                        <a:rPr sz="1100" spc="-70" dirty="0">
                          <a:latin typeface="Arial"/>
                          <a:cs typeface="Arial"/>
                        </a:rPr>
                        <a:t> </a:t>
                      </a:r>
                      <a:r>
                        <a:rPr sz="1100" spc="-5" dirty="0">
                          <a:latin typeface="Arial"/>
                          <a:cs typeface="Arial"/>
                        </a:rPr>
                        <a:t>will</a:t>
                      </a:r>
                      <a:r>
                        <a:rPr sz="1100" spc="-65" dirty="0">
                          <a:latin typeface="Arial"/>
                          <a:cs typeface="Arial"/>
                        </a:rPr>
                        <a:t> </a:t>
                      </a:r>
                      <a:r>
                        <a:rPr sz="1100" spc="-5" dirty="0">
                          <a:latin typeface="Arial"/>
                          <a:cs typeface="Arial"/>
                        </a:rPr>
                        <a:t>meet</a:t>
                      </a:r>
                      <a:r>
                        <a:rPr sz="1100" spc="-70" dirty="0">
                          <a:latin typeface="Arial"/>
                          <a:cs typeface="Arial"/>
                        </a:rPr>
                        <a:t> </a:t>
                      </a:r>
                      <a:r>
                        <a:rPr sz="1100" spc="-5" dirty="0">
                          <a:latin typeface="Arial"/>
                          <a:cs typeface="Arial"/>
                        </a:rPr>
                        <a:t>all</a:t>
                      </a:r>
                      <a:r>
                        <a:rPr sz="1100" spc="-75" dirty="0">
                          <a:latin typeface="Arial"/>
                          <a:cs typeface="Arial"/>
                        </a:rPr>
                        <a:t> </a:t>
                      </a:r>
                      <a:r>
                        <a:rPr sz="1100" spc="-5" dirty="0">
                          <a:latin typeface="Arial"/>
                          <a:cs typeface="Arial"/>
                        </a:rPr>
                        <a:t>your</a:t>
                      </a:r>
                      <a:r>
                        <a:rPr sz="1100" spc="-65" dirty="0">
                          <a:latin typeface="Arial"/>
                          <a:cs typeface="Arial"/>
                        </a:rPr>
                        <a:t> </a:t>
                      </a:r>
                      <a:r>
                        <a:rPr sz="1100" spc="-10" dirty="0">
                          <a:latin typeface="Arial"/>
                          <a:cs typeface="Arial"/>
                        </a:rPr>
                        <a:t>needs  </a:t>
                      </a:r>
                      <a:r>
                        <a:rPr sz="1100" spc="-5" dirty="0">
                          <a:latin typeface="Arial"/>
                          <a:cs typeface="Arial"/>
                        </a:rPr>
                        <a:t>according to his glorious riches in Christ Jesus” Philippians 4:19</a:t>
                      </a:r>
                      <a:r>
                        <a:rPr sz="1100" spc="35" dirty="0">
                          <a:latin typeface="Arial"/>
                          <a:cs typeface="Arial"/>
                        </a:rPr>
                        <a:t> </a:t>
                      </a:r>
                      <a:r>
                        <a:rPr sz="1100" spc="-10" dirty="0">
                          <a:latin typeface="Arial"/>
                          <a:cs typeface="Arial"/>
                        </a:rPr>
                        <a:t>NIV</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59562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952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05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050">
                        <a:latin typeface="Times New Roman"/>
                        <a:cs typeface="Times New Roman"/>
                      </a:endParaRPr>
                    </a:p>
                    <a:p>
                      <a:pPr marL="2540" marR="191135">
                        <a:lnSpc>
                          <a:spcPct val="102299"/>
                        </a:lnSpc>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22250" marR="228600" indent="-171450" algn="just">
                        <a:lnSpc>
                          <a:spcPct val="100000"/>
                        </a:lnSpc>
                        <a:spcBef>
                          <a:spcPts val="25"/>
                        </a:spcBef>
                        <a:buClr>
                          <a:srgbClr val="000000"/>
                        </a:buClr>
                        <a:buChar char="•"/>
                        <a:tabLst>
                          <a:tab pos="222885" algn="l"/>
                        </a:tabLst>
                      </a:pPr>
                      <a:r>
                        <a:rPr sz="1100" spc="-5" dirty="0">
                          <a:solidFill>
                            <a:srgbClr val="1F1D1E"/>
                          </a:solidFill>
                          <a:latin typeface="Arial"/>
                          <a:cs typeface="Arial"/>
                        </a:rPr>
                        <a:t>The Uncovering the Chains segment is designed to promote  biblical discussion around the memory</a:t>
                      </a:r>
                      <a:r>
                        <a:rPr sz="1100" spc="20"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22250" marR="161290" indent="-171450" algn="just">
                        <a:lnSpc>
                          <a:spcPct val="102299"/>
                        </a:lnSpc>
                        <a:spcBef>
                          <a:spcPts val="55"/>
                        </a:spcBef>
                        <a:buChar char="•"/>
                        <a:tabLst>
                          <a:tab pos="222885" algn="l"/>
                        </a:tabLst>
                      </a:pPr>
                      <a:r>
                        <a:rPr sz="1100" spc="-5" dirty="0">
                          <a:latin typeface="Arial"/>
                          <a:cs typeface="Arial"/>
                        </a:rPr>
                        <a:t>The</a:t>
                      </a:r>
                      <a:r>
                        <a:rPr sz="1100" spc="-60" dirty="0">
                          <a:latin typeface="Arial"/>
                          <a:cs typeface="Arial"/>
                        </a:rPr>
                        <a:t> </a:t>
                      </a:r>
                      <a:r>
                        <a:rPr sz="1100" spc="-5" dirty="0">
                          <a:latin typeface="Arial"/>
                          <a:cs typeface="Arial"/>
                        </a:rPr>
                        <a:t>course</a:t>
                      </a:r>
                      <a:r>
                        <a:rPr sz="1100" spc="-65"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display</a:t>
                      </a:r>
                      <a:r>
                        <a:rPr sz="1100" spc="-60"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memory</a:t>
                      </a:r>
                      <a:r>
                        <a:rPr sz="1100" spc="-50" dirty="0">
                          <a:latin typeface="Arial"/>
                          <a:cs typeface="Arial"/>
                        </a:rPr>
                        <a:t> </a:t>
                      </a:r>
                      <a:r>
                        <a:rPr sz="1100" spc="-5" dirty="0">
                          <a:latin typeface="Arial"/>
                          <a:cs typeface="Arial"/>
                        </a:rPr>
                        <a:t>verse</a:t>
                      </a:r>
                      <a:r>
                        <a:rPr sz="1100" spc="-60" dirty="0">
                          <a:latin typeface="Arial"/>
                          <a:cs typeface="Arial"/>
                        </a:rPr>
                        <a:t> </a:t>
                      </a:r>
                      <a:r>
                        <a:rPr sz="1100" spc="-5" dirty="0">
                          <a:latin typeface="Arial"/>
                          <a:cs typeface="Arial"/>
                        </a:rPr>
                        <a:t>with</a:t>
                      </a:r>
                      <a:r>
                        <a:rPr sz="1100" spc="-55" dirty="0">
                          <a:latin typeface="Arial"/>
                          <a:cs typeface="Arial"/>
                        </a:rPr>
                        <a:t> </a:t>
                      </a:r>
                      <a:r>
                        <a:rPr sz="1100" spc="-5" dirty="0">
                          <a:latin typeface="Arial"/>
                          <a:cs typeface="Arial"/>
                        </a:rPr>
                        <a:t>a</a:t>
                      </a:r>
                      <a:r>
                        <a:rPr sz="1100" spc="-65" dirty="0">
                          <a:latin typeface="Arial"/>
                          <a:cs typeface="Arial"/>
                        </a:rPr>
                        <a:t> </a:t>
                      </a:r>
                      <a:r>
                        <a:rPr sz="1100" spc="-5" dirty="0">
                          <a:latin typeface="Arial"/>
                          <a:cs typeface="Arial"/>
                        </a:rPr>
                        <a:t>question</a:t>
                      </a:r>
                      <a:r>
                        <a:rPr sz="1100" spc="-60" dirty="0">
                          <a:latin typeface="Arial"/>
                          <a:cs typeface="Arial"/>
                        </a:rPr>
                        <a:t> </a:t>
                      </a:r>
                      <a:r>
                        <a:rPr sz="1100" spc="-5" dirty="0">
                          <a:latin typeface="Arial"/>
                          <a:cs typeface="Arial"/>
                        </a:rPr>
                        <a:t>about</a:t>
                      </a:r>
                      <a:r>
                        <a:rPr sz="1100" spc="-60" dirty="0">
                          <a:latin typeface="Arial"/>
                          <a:cs typeface="Arial"/>
                        </a:rPr>
                        <a:t> </a:t>
                      </a:r>
                      <a:r>
                        <a:rPr sz="1100" spc="-5" dirty="0">
                          <a:latin typeface="Arial"/>
                          <a:cs typeface="Arial"/>
                        </a:rPr>
                        <a:t>why  the author of the bible verse said it and if remains true in their live  today.</a:t>
                      </a:r>
                      <a:endParaRPr sz="1100">
                        <a:latin typeface="Arial"/>
                        <a:cs typeface="Arial"/>
                      </a:endParaRPr>
                    </a:p>
                    <a:p>
                      <a:pPr marL="222250" indent="-171450">
                        <a:lnSpc>
                          <a:spcPct val="102699"/>
                        </a:lnSpc>
                        <a:spcBef>
                          <a:spcPts val="30"/>
                        </a:spcBef>
                        <a:buChar char="•"/>
                        <a:tabLst>
                          <a:tab pos="222885" algn="l"/>
                        </a:tabLst>
                      </a:pPr>
                      <a:r>
                        <a:rPr sz="1100" spc="-5" dirty="0">
                          <a:latin typeface="Arial"/>
                          <a:cs typeface="Arial"/>
                        </a:rPr>
                        <a:t>The memory verse for Step 3 is “And my God will meet all your needs  according to his glorious riches in Christ Jesus” Philippians 4:19</a:t>
                      </a:r>
                      <a:r>
                        <a:rPr sz="1100" spc="40" dirty="0">
                          <a:latin typeface="Arial"/>
                          <a:cs typeface="Arial"/>
                        </a:rPr>
                        <a:t> </a:t>
                      </a:r>
                      <a:r>
                        <a:rPr sz="1100" spc="-10" dirty="0">
                          <a:latin typeface="Arial"/>
                          <a:cs typeface="Arial"/>
                        </a:rPr>
                        <a:t>NIV.</a:t>
                      </a:r>
                      <a:endParaRPr sz="1100">
                        <a:latin typeface="Arial"/>
                        <a:cs typeface="Arial"/>
                      </a:endParaRPr>
                    </a:p>
                    <a:p>
                      <a:pPr marL="222250" marR="321945" indent="-171450">
                        <a:lnSpc>
                          <a:spcPct val="100000"/>
                        </a:lnSpc>
                        <a:spcBef>
                          <a:spcPts val="85"/>
                        </a:spcBef>
                        <a:buClr>
                          <a:srgbClr val="000000"/>
                        </a:buClr>
                        <a:buChar char="•"/>
                        <a:tabLst>
                          <a:tab pos="222885" algn="l"/>
                        </a:tabLst>
                      </a:pPr>
                      <a:r>
                        <a:rPr sz="1100" spc="-5" dirty="0">
                          <a:solidFill>
                            <a:srgbClr val="1F1D1E"/>
                          </a:solidFill>
                          <a:latin typeface="Arial"/>
                          <a:cs typeface="Arial"/>
                        </a:rPr>
                        <a:t>Ask</a:t>
                      </a:r>
                      <a:r>
                        <a:rPr sz="1100" spc="-30" dirty="0">
                          <a:solidFill>
                            <a:srgbClr val="1F1D1E"/>
                          </a:solidFill>
                          <a:latin typeface="Arial"/>
                          <a:cs typeface="Arial"/>
                        </a:rPr>
                        <a:t> </a:t>
                      </a:r>
                      <a:r>
                        <a:rPr sz="1100" spc="-5" dirty="0">
                          <a:solidFill>
                            <a:srgbClr val="1F1D1E"/>
                          </a:solidFill>
                          <a:latin typeface="Arial"/>
                          <a:cs typeface="Arial"/>
                        </a:rPr>
                        <a:t>participants</a:t>
                      </a:r>
                      <a:r>
                        <a:rPr sz="1100" spc="-30" dirty="0">
                          <a:solidFill>
                            <a:srgbClr val="1F1D1E"/>
                          </a:solidFill>
                          <a:latin typeface="Arial"/>
                          <a:cs typeface="Arial"/>
                        </a:rPr>
                        <a:t> </a:t>
                      </a:r>
                      <a:r>
                        <a:rPr sz="1100" spc="-5" dirty="0">
                          <a:solidFill>
                            <a:srgbClr val="1F1D1E"/>
                          </a:solidFill>
                          <a:latin typeface="Arial"/>
                          <a:cs typeface="Arial"/>
                        </a:rPr>
                        <a:t>to</a:t>
                      </a:r>
                      <a:r>
                        <a:rPr sz="1100" spc="-30" dirty="0">
                          <a:solidFill>
                            <a:srgbClr val="1F1D1E"/>
                          </a:solidFill>
                          <a:latin typeface="Arial"/>
                          <a:cs typeface="Arial"/>
                        </a:rPr>
                        <a:t> </a:t>
                      </a:r>
                      <a:r>
                        <a:rPr sz="1100" spc="-5" dirty="0">
                          <a:solidFill>
                            <a:srgbClr val="1F1D1E"/>
                          </a:solidFill>
                          <a:latin typeface="Arial"/>
                          <a:cs typeface="Arial"/>
                        </a:rPr>
                        <a:t>reflect</a:t>
                      </a:r>
                      <a:r>
                        <a:rPr sz="1100" spc="-30" dirty="0">
                          <a:solidFill>
                            <a:srgbClr val="1F1D1E"/>
                          </a:solidFill>
                          <a:latin typeface="Arial"/>
                          <a:cs typeface="Arial"/>
                        </a:rPr>
                        <a:t> </a:t>
                      </a:r>
                      <a:r>
                        <a:rPr sz="1100" spc="-5" dirty="0">
                          <a:solidFill>
                            <a:srgbClr val="1F1D1E"/>
                          </a:solidFill>
                          <a:latin typeface="Arial"/>
                          <a:cs typeface="Arial"/>
                        </a:rPr>
                        <a:t>and</a:t>
                      </a:r>
                      <a:r>
                        <a:rPr sz="1100" spc="-30" dirty="0">
                          <a:solidFill>
                            <a:srgbClr val="1F1D1E"/>
                          </a:solidFill>
                          <a:latin typeface="Arial"/>
                          <a:cs typeface="Arial"/>
                        </a:rPr>
                        <a:t> </a:t>
                      </a:r>
                      <a:r>
                        <a:rPr sz="1100" spc="-5" dirty="0">
                          <a:solidFill>
                            <a:srgbClr val="1F1D1E"/>
                          </a:solidFill>
                          <a:latin typeface="Arial"/>
                          <a:cs typeface="Arial"/>
                        </a:rPr>
                        <a:t>share</a:t>
                      </a:r>
                      <a:r>
                        <a:rPr sz="1100" spc="-35" dirty="0">
                          <a:solidFill>
                            <a:srgbClr val="1F1D1E"/>
                          </a:solidFill>
                          <a:latin typeface="Arial"/>
                          <a:cs typeface="Arial"/>
                        </a:rPr>
                        <a:t> </a:t>
                      </a:r>
                      <a:r>
                        <a:rPr sz="1100" spc="-5" dirty="0">
                          <a:solidFill>
                            <a:srgbClr val="1F1D1E"/>
                          </a:solidFill>
                          <a:latin typeface="Arial"/>
                          <a:cs typeface="Arial"/>
                        </a:rPr>
                        <a:t>why</a:t>
                      </a:r>
                      <a:r>
                        <a:rPr sz="1100" spc="-30" dirty="0">
                          <a:solidFill>
                            <a:srgbClr val="1F1D1E"/>
                          </a:solidFill>
                          <a:latin typeface="Arial"/>
                          <a:cs typeface="Arial"/>
                        </a:rPr>
                        <a:t> </a:t>
                      </a:r>
                      <a:r>
                        <a:rPr sz="1100" spc="-5" dirty="0">
                          <a:solidFill>
                            <a:srgbClr val="1F1D1E"/>
                          </a:solidFill>
                          <a:latin typeface="Arial"/>
                          <a:cs typeface="Arial"/>
                        </a:rPr>
                        <a:t>you</a:t>
                      </a:r>
                      <a:r>
                        <a:rPr sz="1100" spc="-30" dirty="0">
                          <a:solidFill>
                            <a:srgbClr val="1F1D1E"/>
                          </a:solidFill>
                          <a:latin typeface="Arial"/>
                          <a:cs typeface="Arial"/>
                        </a:rPr>
                        <a:t> </a:t>
                      </a:r>
                      <a:r>
                        <a:rPr sz="1100" spc="-5" dirty="0">
                          <a:solidFill>
                            <a:srgbClr val="1F1D1E"/>
                          </a:solidFill>
                          <a:latin typeface="Arial"/>
                          <a:cs typeface="Arial"/>
                        </a:rPr>
                        <a:t>think</a:t>
                      </a:r>
                      <a:r>
                        <a:rPr sz="1100" spc="-30" dirty="0">
                          <a:solidFill>
                            <a:srgbClr val="1F1D1E"/>
                          </a:solidFill>
                          <a:latin typeface="Arial"/>
                          <a:cs typeface="Arial"/>
                        </a:rPr>
                        <a:t> </a:t>
                      </a:r>
                      <a:r>
                        <a:rPr sz="1100" spc="-5" dirty="0">
                          <a:solidFill>
                            <a:srgbClr val="1F1D1E"/>
                          </a:solidFill>
                          <a:latin typeface="Arial"/>
                          <a:cs typeface="Arial"/>
                        </a:rPr>
                        <a:t>Paul</a:t>
                      </a:r>
                      <a:r>
                        <a:rPr sz="1100" spc="-30" dirty="0">
                          <a:solidFill>
                            <a:srgbClr val="1F1D1E"/>
                          </a:solidFill>
                          <a:latin typeface="Arial"/>
                          <a:cs typeface="Arial"/>
                        </a:rPr>
                        <a:t> </a:t>
                      </a:r>
                      <a:r>
                        <a:rPr sz="1100" spc="-5" dirty="0">
                          <a:solidFill>
                            <a:srgbClr val="1F1D1E"/>
                          </a:solidFill>
                          <a:latin typeface="Arial"/>
                          <a:cs typeface="Arial"/>
                        </a:rPr>
                        <a:t>said</a:t>
                      </a:r>
                      <a:r>
                        <a:rPr sz="1100" spc="-40" dirty="0">
                          <a:solidFill>
                            <a:srgbClr val="1F1D1E"/>
                          </a:solidFill>
                          <a:latin typeface="Arial"/>
                          <a:cs typeface="Arial"/>
                        </a:rPr>
                        <a:t> </a:t>
                      </a:r>
                      <a:r>
                        <a:rPr sz="1100" spc="-5" dirty="0">
                          <a:solidFill>
                            <a:srgbClr val="1F1D1E"/>
                          </a:solidFill>
                          <a:latin typeface="Arial"/>
                          <a:cs typeface="Arial"/>
                        </a:rPr>
                        <a:t>this.  Facilitator</a:t>
                      </a:r>
                      <a:r>
                        <a:rPr sz="1100" spc="-45" dirty="0">
                          <a:solidFill>
                            <a:srgbClr val="1F1D1E"/>
                          </a:solidFill>
                          <a:latin typeface="Arial"/>
                          <a:cs typeface="Arial"/>
                        </a:rPr>
                        <a:t> </a:t>
                      </a:r>
                      <a:r>
                        <a:rPr sz="1100" spc="-5" dirty="0">
                          <a:solidFill>
                            <a:srgbClr val="1F1D1E"/>
                          </a:solidFill>
                          <a:latin typeface="Arial"/>
                          <a:cs typeface="Arial"/>
                        </a:rPr>
                        <a:t>may</a:t>
                      </a:r>
                      <a:r>
                        <a:rPr sz="1100" spc="-40" dirty="0">
                          <a:solidFill>
                            <a:srgbClr val="1F1D1E"/>
                          </a:solidFill>
                          <a:latin typeface="Arial"/>
                          <a:cs typeface="Arial"/>
                        </a:rPr>
                        <a:t> </a:t>
                      </a:r>
                      <a:r>
                        <a:rPr sz="1100" spc="-5" dirty="0">
                          <a:solidFill>
                            <a:srgbClr val="1F1D1E"/>
                          </a:solidFill>
                          <a:latin typeface="Arial"/>
                          <a:cs typeface="Arial"/>
                        </a:rPr>
                        <a:t>ask</a:t>
                      </a:r>
                      <a:r>
                        <a:rPr sz="1100" spc="-45" dirty="0">
                          <a:solidFill>
                            <a:srgbClr val="1F1D1E"/>
                          </a:solidFill>
                          <a:latin typeface="Arial"/>
                          <a:cs typeface="Arial"/>
                        </a:rPr>
                        <a:t> </a:t>
                      </a:r>
                      <a:r>
                        <a:rPr sz="1100" spc="-5" dirty="0">
                          <a:solidFill>
                            <a:srgbClr val="1F1D1E"/>
                          </a:solidFill>
                          <a:latin typeface="Arial"/>
                          <a:cs typeface="Arial"/>
                        </a:rPr>
                        <a:t>someone</a:t>
                      </a:r>
                      <a:r>
                        <a:rPr sz="1100" spc="-40" dirty="0">
                          <a:solidFill>
                            <a:srgbClr val="1F1D1E"/>
                          </a:solidFill>
                          <a:latin typeface="Arial"/>
                          <a:cs typeface="Arial"/>
                        </a:rPr>
                        <a:t> </a:t>
                      </a:r>
                      <a:r>
                        <a:rPr sz="1100" spc="-5" dirty="0">
                          <a:solidFill>
                            <a:srgbClr val="1F1D1E"/>
                          </a:solidFill>
                          <a:latin typeface="Arial"/>
                          <a:cs typeface="Arial"/>
                        </a:rPr>
                        <a:t>to</a:t>
                      </a:r>
                      <a:r>
                        <a:rPr sz="1100" spc="-40" dirty="0">
                          <a:solidFill>
                            <a:srgbClr val="1F1D1E"/>
                          </a:solidFill>
                          <a:latin typeface="Arial"/>
                          <a:cs typeface="Arial"/>
                        </a:rPr>
                        <a:t> </a:t>
                      </a:r>
                      <a:r>
                        <a:rPr sz="1100" spc="-5" dirty="0">
                          <a:solidFill>
                            <a:srgbClr val="1F1D1E"/>
                          </a:solidFill>
                          <a:latin typeface="Arial"/>
                          <a:cs typeface="Arial"/>
                        </a:rPr>
                        <a:t>volunteer</a:t>
                      </a:r>
                      <a:r>
                        <a:rPr sz="1100" spc="-45" dirty="0">
                          <a:solidFill>
                            <a:srgbClr val="1F1D1E"/>
                          </a:solidFill>
                          <a:latin typeface="Arial"/>
                          <a:cs typeface="Arial"/>
                        </a:rPr>
                        <a:t> </a:t>
                      </a:r>
                      <a:r>
                        <a:rPr sz="1100" spc="-5" dirty="0">
                          <a:solidFill>
                            <a:srgbClr val="1F1D1E"/>
                          </a:solidFill>
                          <a:latin typeface="Arial"/>
                          <a:cs typeface="Arial"/>
                        </a:rPr>
                        <a:t>to</a:t>
                      </a:r>
                      <a:r>
                        <a:rPr sz="1100" spc="-40" dirty="0">
                          <a:solidFill>
                            <a:srgbClr val="1F1D1E"/>
                          </a:solidFill>
                          <a:latin typeface="Arial"/>
                          <a:cs typeface="Arial"/>
                        </a:rPr>
                        <a:t> </a:t>
                      </a:r>
                      <a:r>
                        <a:rPr sz="1100" spc="-5" dirty="0">
                          <a:solidFill>
                            <a:srgbClr val="1F1D1E"/>
                          </a:solidFill>
                          <a:latin typeface="Arial"/>
                          <a:cs typeface="Arial"/>
                        </a:rPr>
                        <a:t>share</a:t>
                      </a:r>
                      <a:r>
                        <a:rPr sz="1100" spc="-40" dirty="0">
                          <a:solidFill>
                            <a:srgbClr val="1F1D1E"/>
                          </a:solidFill>
                          <a:latin typeface="Arial"/>
                          <a:cs typeface="Arial"/>
                        </a:rPr>
                        <a:t> </a:t>
                      </a:r>
                      <a:r>
                        <a:rPr sz="1100" spc="-5" dirty="0">
                          <a:solidFill>
                            <a:srgbClr val="1F1D1E"/>
                          </a:solidFill>
                          <a:latin typeface="Arial"/>
                          <a:cs typeface="Arial"/>
                        </a:rPr>
                        <a:t>their</a:t>
                      </a:r>
                      <a:r>
                        <a:rPr sz="1100" spc="-45" dirty="0">
                          <a:solidFill>
                            <a:srgbClr val="1F1D1E"/>
                          </a:solidFill>
                          <a:latin typeface="Arial"/>
                          <a:cs typeface="Arial"/>
                        </a:rPr>
                        <a:t> </a:t>
                      </a:r>
                      <a:r>
                        <a:rPr sz="1100" spc="-5" dirty="0">
                          <a:solidFill>
                            <a:srgbClr val="1F1D1E"/>
                          </a:solidFill>
                          <a:latin typeface="Arial"/>
                          <a:cs typeface="Arial"/>
                        </a:rPr>
                        <a:t>thoughts.</a:t>
                      </a:r>
                      <a:endParaRPr sz="1100">
                        <a:latin typeface="Arial"/>
                        <a:cs typeface="Arial"/>
                      </a:endParaRPr>
                    </a:p>
                    <a:p>
                      <a:pPr marL="222250" marR="167640" indent="-171450" algn="just">
                        <a:lnSpc>
                          <a:spcPct val="102200"/>
                        </a:lnSpc>
                        <a:spcBef>
                          <a:spcPts val="50"/>
                        </a:spcBef>
                        <a:buClr>
                          <a:srgbClr val="000000"/>
                        </a:buClr>
                        <a:buChar char="•"/>
                        <a:tabLst>
                          <a:tab pos="222885" algn="l"/>
                        </a:tabLst>
                      </a:pPr>
                      <a:r>
                        <a:rPr sz="1100" spc="-5" dirty="0">
                          <a:solidFill>
                            <a:srgbClr val="1F1D1E"/>
                          </a:solidFill>
                          <a:latin typeface="Arial"/>
                          <a:cs typeface="Arial"/>
                        </a:rPr>
                        <a:t>Please note: The scripture is meant to be reflected upon. Some  people are more familiar with bible passages than others. The  Facilitator can utilize a Bible Commentary to assist in preparation,  or ask a Minister, Sunday School teacher or another person who  </a:t>
                      </a:r>
                      <a:r>
                        <a:rPr sz="1100" dirty="0">
                          <a:solidFill>
                            <a:srgbClr val="1F1D1E"/>
                          </a:solidFill>
                          <a:latin typeface="Arial"/>
                          <a:cs typeface="Arial"/>
                        </a:rPr>
                        <a:t>well-</a:t>
                      </a:r>
                      <a:endParaRPr sz="1100">
                        <a:latin typeface="Arial"/>
                        <a:cs typeface="Arial"/>
                      </a:endParaRPr>
                    </a:p>
                    <a:p>
                      <a:pPr marL="222250" algn="just">
                        <a:lnSpc>
                          <a:spcPts val="1280"/>
                        </a:lnSpc>
                        <a:spcBef>
                          <a:spcPts val="20"/>
                        </a:spcBef>
                      </a:pPr>
                      <a:r>
                        <a:rPr sz="1100" spc="-5" dirty="0">
                          <a:solidFill>
                            <a:srgbClr val="1F1D1E"/>
                          </a:solidFill>
                          <a:latin typeface="Arial"/>
                          <a:cs typeface="Arial"/>
                        </a:rPr>
                        <a:t>versed in the Bible to lead the</a:t>
                      </a:r>
                      <a:r>
                        <a:rPr sz="1100" spc="25" dirty="0">
                          <a:solidFill>
                            <a:srgbClr val="1F1D1E"/>
                          </a:solidFill>
                          <a:latin typeface="Arial"/>
                          <a:cs typeface="Arial"/>
                        </a:rPr>
                        <a:t> </a:t>
                      </a:r>
                      <a:r>
                        <a:rPr sz="1100" spc="-5" dirty="0">
                          <a:solidFill>
                            <a:srgbClr val="1F1D1E"/>
                          </a:solidFill>
                          <a:latin typeface="Arial"/>
                          <a:cs typeface="Arial"/>
                        </a:rPr>
                        <a:t>discussion.</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521207">
                <a:tc>
                  <a:txBody>
                    <a:bodyPr/>
                    <a:lstStyle/>
                    <a:p>
                      <a:pPr>
                        <a:lnSpc>
                          <a:spcPct val="100000"/>
                        </a:lnSpc>
                      </a:pPr>
                      <a:endParaRPr sz="1150">
                        <a:latin typeface="Times New Roman"/>
                        <a:cs typeface="Times New Roman"/>
                      </a:endParaRPr>
                    </a:p>
                    <a:p>
                      <a:pPr marL="2540">
                        <a:lnSpc>
                          <a:spcPct val="100000"/>
                        </a:lnSpc>
                      </a:pPr>
                      <a:r>
                        <a:rPr sz="1100" dirty="0">
                          <a:latin typeface="Arial"/>
                          <a:cs typeface="Arial"/>
                        </a:rPr>
                        <a:t>5</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540" marR="213995">
                        <a:lnSpc>
                          <a:spcPts val="1350"/>
                        </a:lnSpc>
                        <a:spcBef>
                          <a:spcPts val="5"/>
                        </a:spcBef>
                      </a:pPr>
                      <a:r>
                        <a:rPr sz="1100" spc="-5" dirty="0">
                          <a:solidFill>
                            <a:srgbClr val="F06C24"/>
                          </a:solidFill>
                          <a:latin typeface="Arial"/>
                          <a:cs typeface="Arial"/>
                        </a:rPr>
                        <a:t>Dr.  </a:t>
                      </a:r>
                      <a:r>
                        <a:rPr sz="1100" dirty="0">
                          <a:solidFill>
                            <a:srgbClr val="F06C24"/>
                          </a:solidFill>
                          <a:latin typeface="Arial"/>
                          <a:cs typeface="Arial"/>
                        </a:rPr>
                        <a:t>Soaries  </a:t>
                      </a:r>
                      <a:r>
                        <a:rPr sz="1100" spc="-5" dirty="0">
                          <a:solidFill>
                            <a:srgbClr val="F06C24"/>
                          </a:solidFill>
                          <a:latin typeface="Arial"/>
                          <a:cs typeface="Arial"/>
                        </a:rPr>
                        <a:t>(Video)</a:t>
                      </a:r>
                      <a:endParaRPr sz="1100">
                        <a:latin typeface="Arial"/>
                        <a:cs typeface="Arial"/>
                      </a:endParaRPr>
                    </a:p>
                  </a:txBody>
                  <a:tcPr marL="0" marR="0" marT="63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13360" marR="144145" indent="-32384">
                        <a:lnSpc>
                          <a:spcPct val="101800"/>
                        </a:lnSpc>
                        <a:spcBef>
                          <a:spcPts val="635"/>
                        </a:spcBef>
                      </a:pPr>
                      <a:r>
                        <a:rPr sz="1100" dirty="0">
                          <a:solidFill>
                            <a:srgbClr val="F06C24"/>
                          </a:solidFill>
                          <a:latin typeface="Arial"/>
                          <a:cs typeface="Arial"/>
                        </a:rPr>
                        <a:t>Adjusting  </a:t>
                      </a:r>
                      <a:r>
                        <a:rPr sz="1100" spc="-5" dirty="0">
                          <a:solidFill>
                            <a:srgbClr val="F06C24"/>
                          </a:solidFill>
                          <a:latin typeface="Arial"/>
                          <a:cs typeface="Arial"/>
                        </a:rPr>
                        <a:t>Attitude</a:t>
                      </a:r>
                      <a:endParaRPr sz="1100">
                        <a:latin typeface="Arial"/>
                        <a:cs typeface="Arial"/>
                      </a:endParaRPr>
                    </a:p>
                  </a:txBody>
                  <a:tcPr marL="0" marR="0" marT="8064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15900" marR="118745" indent="-171450">
                        <a:lnSpc>
                          <a:spcPct val="101800"/>
                        </a:lnSpc>
                        <a:spcBef>
                          <a:spcPts val="655"/>
                        </a:spcBef>
                        <a:buClr>
                          <a:srgbClr val="000000"/>
                        </a:buClr>
                        <a:buChar char="•"/>
                        <a:tabLst>
                          <a:tab pos="216535" algn="l"/>
                        </a:tabLst>
                      </a:pPr>
                      <a:r>
                        <a:rPr sz="1100" spc="-5" dirty="0">
                          <a:solidFill>
                            <a:srgbClr val="1F1D1E"/>
                          </a:solidFill>
                          <a:latin typeface="Arial"/>
                          <a:cs typeface="Arial"/>
                        </a:rPr>
                        <a:t>Dr. Soaries shares his testimony and strategies as he had to adjust  his attitude.</a:t>
                      </a:r>
                      <a:endParaRPr sz="1100">
                        <a:latin typeface="Arial"/>
                        <a:cs typeface="Arial"/>
                      </a:endParaRPr>
                    </a:p>
                  </a:txBody>
                  <a:tcPr marL="0" marR="0" marT="8318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138480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2540">
                        <a:lnSpc>
                          <a:spcPct val="100000"/>
                        </a:lnSpc>
                      </a:pPr>
                      <a:r>
                        <a:rPr sz="1100" dirty="0">
                          <a:latin typeface="Arial"/>
                          <a:cs typeface="Arial"/>
                        </a:rPr>
                        <a:t>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247650">
                        <a:lnSpc>
                          <a:spcPct val="110500"/>
                        </a:lnSpc>
                        <a:spcBef>
                          <a:spcPts val="1050"/>
                        </a:spcBef>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50">
                        <a:latin typeface="Times New Roman"/>
                        <a:cs typeface="Times New Roman"/>
                      </a:endParaRPr>
                    </a:p>
                    <a:p>
                      <a:pPr marL="2540" marR="494030">
                        <a:lnSpc>
                          <a:spcPct val="102699"/>
                        </a:lnSpc>
                      </a:pPr>
                      <a:r>
                        <a:rPr sz="1100" dirty="0">
                          <a:solidFill>
                            <a:srgbClr val="F06C24"/>
                          </a:solidFill>
                          <a:latin typeface="Arial"/>
                          <a:cs typeface="Arial"/>
                        </a:rPr>
                        <a:t>Needs  </a:t>
                      </a:r>
                      <a:r>
                        <a:rPr sz="1100" spc="-5" dirty="0">
                          <a:solidFill>
                            <a:srgbClr val="F06C24"/>
                          </a:solidFill>
                          <a:latin typeface="Arial"/>
                          <a:cs typeface="Arial"/>
                        </a:rPr>
                        <a:t>vs.</a:t>
                      </a:r>
                      <a:endParaRPr sz="1100">
                        <a:latin typeface="Arial"/>
                        <a:cs typeface="Arial"/>
                      </a:endParaRPr>
                    </a:p>
                    <a:p>
                      <a:pPr marL="2540">
                        <a:lnSpc>
                          <a:spcPct val="100000"/>
                        </a:lnSpc>
                        <a:spcBef>
                          <a:spcPts val="30"/>
                        </a:spcBef>
                      </a:pPr>
                      <a:r>
                        <a:rPr sz="1100" spc="-5" dirty="0">
                          <a:solidFill>
                            <a:srgbClr val="F06C24"/>
                          </a:solidFill>
                          <a:latin typeface="Arial"/>
                          <a:cs typeface="Arial"/>
                        </a:rPr>
                        <a:t>Wants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5900" marR="412750" indent="-158750" algn="just">
                        <a:lnSpc>
                          <a:spcPct val="101400"/>
                        </a:lnSpc>
                        <a:buChar char="•"/>
                        <a:tabLst>
                          <a:tab pos="216535" algn="l"/>
                        </a:tabLst>
                      </a:pPr>
                      <a:r>
                        <a:rPr sz="1100" spc="-5" dirty="0">
                          <a:latin typeface="Arial"/>
                          <a:cs typeface="Arial"/>
                        </a:rPr>
                        <a:t>The virtual host video will share the importance of adjusting</a:t>
                      </a:r>
                      <a:r>
                        <a:rPr sz="1100" spc="-140" dirty="0">
                          <a:latin typeface="Arial"/>
                          <a:cs typeface="Arial"/>
                        </a:rPr>
                        <a:t> </a:t>
                      </a:r>
                      <a:r>
                        <a:rPr sz="1100" spc="-5" dirty="0">
                          <a:latin typeface="Arial"/>
                          <a:cs typeface="Arial"/>
                        </a:rPr>
                        <a:t>our  attitude by helping participants understand their needs vs their  wants.</a:t>
                      </a:r>
                      <a:endParaRPr sz="1100">
                        <a:latin typeface="Arial"/>
                        <a:cs typeface="Arial"/>
                      </a:endParaRPr>
                    </a:p>
                    <a:p>
                      <a:pPr marL="215900" indent="-172720" algn="just">
                        <a:lnSpc>
                          <a:spcPct val="100000"/>
                        </a:lnSpc>
                        <a:spcBef>
                          <a:spcPts val="75"/>
                        </a:spcBef>
                        <a:buChar char="•"/>
                        <a:tabLst>
                          <a:tab pos="216535" algn="l"/>
                        </a:tabLst>
                      </a:pPr>
                      <a:r>
                        <a:rPr sz="1100" spc="-5" dirty="0">
                          <a:latin typeface="Arial"/>
                          <a:cs typeface="Arial"/>
                        </a:rPr>
                        <a:t>For your review:</a:t>
                      </a:r>
                      <a:endParaRPr sz="1100">
                        <a:latin typeface="Arial"/>
                        <a:cs typeface="Arial"/>
                      </a:endParaRPr>
                    </a:p>
                    <a:p>
                      <a:pPr marL="527050" marR="366395" lvl="1" indent="-228600">
                        <a:lnSpc>
                          <a:spcPts val="1250"/>
                        </a:lnSpc>
                        <a:spcBef>
                          <a:spcPts val="130"/>
                        </a:spcBef>
                        <a:buFont typeface="Courier New"/>
                        <a:buChar char="o"/>
                        <a:tabLst>
                          <a:tab pos="527050" algn="l"/>
                          <a:tab pos="527685" algn="l"/>
                        </a:tabLst>
                      </a:pPr>
                      <a:r>
                        <a:rPr sz="1100" spc="-5" dirty="0">
                          <a:latin typeface="Arial"/>
                          <a:cs typeface="Arial"/>
                        </a:rPr>
                        <a:t>A need is something you have to have in order to survive  or complete a task.</a:t>
                      </a:r>
                      <a:endParaRPr sz="1100">
                        <a:latin typeface="Arial"/>
                        <a:cs typeface="Arial"/>
                      </a:endParaRPr>
                    </a:p>
                    <a:p>
                      <a:pPr marL="527050" lvl="1" indent="-229235">
                        <a:lnSpc>
                          <a:spcPts val="1230"/>
                        </a:lnSpc>
                        <a:buFont typeface="Courier New"/>
                        <a:buChar char="o"/>
                        <a:tabLst>
                          <a:tab pos="527050" algn="l"/>
                          <a:tab pos="527685" algn="l"/>
                        </a:tabLst>
                      </a:pPr>
                      <a:r>
                        <a:rPr sz="1100" spc="-5" dirty="0">
                          <a:latin typeface="Arial"/>
                          <a:cs typeface="Arial"/>
                        </a:rPr>
                        <a:t>A</a:t>
                      </a:r>
                      <a:r>
                        <a:rPr sz="1100" spc="-75" dirty="0">
                          <a:latin typeface="Arial"/>
                          <a:cs typeface="Arial"/>
                        </a:rPr>
                        <a:t> </a:t>
                      </a:r>
                      <a:r>
                        <a:rPr sz="1100" spc="-5" dirty="0">
                          <a:latin typeface="Arial"/>
                          <a:cs typeface="Arial"/>
                        </a:rPr>
                        <a:t>want</a:t>
                      </a:r>
                      <a:r>
                        <a:rPr sz="1100" spc="-65" dirty="0">
                          <a:latin typeface="Arial"/>
                          <a:cs typeface="Arial"/>
                        </a:rPr>
                        <a:t> </a:t>
                      </a:r>
                      <a:r>
                        <a:rPr sz="1100" spc="-5" dirty="0">
                          <a:latin typeface="Arial"/>
                          <a:cs typeface="Arial"/>
                        </a:rPr>
                        <a:t>is</a:t>
                      </a:r>
                      <a:r>
                        <a:rPr sz="1100" spc="-70" dirty="0">
                          <a:latin typeface="Arial"/>
                          <a:cs typeface="Arial"/>
                        </a:rPr>
                        <a:t> </a:t>
                      </a:r>
                      <a:r>
                        <a:rPr sz="1100" spc="-5" dirty="0">
                          <a:latin typeface="Arial"/>
                          <a:cs typeface="Arial"/>
                        </a:rPr>
                        <a:t>a</a:t>
                      </a:r>
                      <a:r>
                        <a:rPr sz="1100" spc="-75" dirty="0">
                          <a:latin typeface="Arial"/>
                          <a:cs typeface="Arial"/>
                        </a:rPr>
                        <a:t> </a:t>
                      </a:r>
                      <a:r>
                        <a:rPr sz="1100" spc="-5" dirty="0">
                          <a:latin typeface="Arial"/>
                          <a:cs typeface="Arial"/>
                        </a:rPr>
                        <a:t>strong</a:t>
                      </a:r>
                      <a:r>
                        <a:rPr sz="1100" spc="-65" dirty="0">
                          <a:latin typeface="Arial"/>
                          <a:cs typeface="Arial"/>
                        </a:rPr>
                        <a:t> </a:t>
                      </a:r>
                      <a:r>
                        <a:rPr sz="1100" spc="-5" dirty="0">
                          <a:latin typeface="Arial"/>
                          <a:cs typeface="Arial"/>
                        </a:rPr>
                        <a:t>desire</a:t>
                      </a:r>
                      <a:r>
                        <a:rPr sz="1100" spc="-75" dirty="0">
                          <a:latin typeface="Arial"/>
                          <a:cs typeface="Arial"/>
                        </a:rPr>
                        <a:t> </a:t>
                      </a:r>
                      <a:r>
                        <a:rPr sz="1100" spc="-5" dirty="0">
                          <a:latin typeface="Arial"/>
                          <a:cs typeface="Arial"/>
                        </a:rPr>
                        <a:t>to</a:t>
                      </a:r>
                      <a:r>
                        <a:rPr sz="1100" spc="-65" dirty="0">
                          <a:latin typeface="Arial"/>
                          <a:cs typeface="Arial"/>
                        </a:rPr>
                        <a:t> </a:t>
                      </a:r>
                      <a:r>
                        <a:rPr sz="1100" spc="-5" dirty="0">
                          <a:latin typeface="Arial"/>
                          <a:cs typeface="Arial"/>
                        </a:rPr>
                        <a:t>possess</a:t>
                      </a:r>
                      <a:r>
                        <a:rPr sz="1100" spc="-70" dirty="0">
                          <a:latin typeface="Arial"/>
                          <a:cs typeface="Arial"/>
                        </a:rPr>
                        <a:t> </a:t>
                      </a:r>
                      <a:r>
                        <a:rPr sz="1100" spc="-5" dirty="0">
                          <a:latin typeface="Arial"/>
                          <a:cs typeface="Arial"/>
                        </a:rPr>
                        <a:t>something</a:t>
                      </a:r>
                      <a:r>
                        <a:rPr sz="1100" spc="-75" dirty="0">
                          <a:latin typeface="Arial"/>
                          <a:cs typeface="Arial"/>
                        </a:rPr>
                        <a:t> </a:t>
                      </a:r>
                      <a:r>
                        <a:rPr sz="1100" spc="-5" dirty="0">
                          <a:latin typeface="Arial"/>
                          <a:cs typeface="Arial"/>
                        </a:rPr>
                        <a:t>that</a:t>
                      </a:r>
                      <a:r>
                        <a:rPr sz="1100" spc="-65" dirty="0">
                          <a:latin typeface="Arial"/>
                          <a:cs typeface="Arial"/>
                        </a:rPr>
                        <a:t> </a:t>
                      </a:r>
                      <a:r>
                        <a:rPr sz="1100" spc="-5" dirty="0">
                          <a:latin typeface="Arial"/>
                          <a:cs typeface="Arial"/>
                        </a:rPr>
                        <a:t>you</a:t>
                      </a:r>
                      <a:r>
                        <a:rPr sz="1100" spc="-75" dirty="0">
                          <a:latin typeface="Arial"/>
                          <a:cs typeface="Arial"/>
                        </a:rPr>
                        <a:t> </a:t>
                      </a:r>
                      <a:r>
                        <a:rPr sz="1100" spc="-5" dirty="0">
                          <a:latin typeface="Arial"/>
                          <a:cs typeface="Arial"/>
                        </a:rPr>
                        <a:t>could</a:t>
                      </a:r>
                      <a:endParaRPr sz="1100">
                        <a:latin typeface="Arial"/>
                        <a:cs typeface="Arial"/>
                      </a:endParaRPr>
                    </a:p>
                    <a:p>
                      <a:pPr marL="527050">
                        <a:lnSpc>
                          <a:spcPct val="100000"/>
                        </a:lnSpc>
                        <a:spcBef>
                          <a:spcPts val="85"/>
                        </a:spcBef>
                      </a:pPr>
                      <a:r>
                        <a:rPr sz="1100" spc="-5" dirty="0">
                          <a:latin typeface="Arial"/>
                          <a:cs typeface="Arial"/>
                        </a:rPr>
                        <a:t>live without.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19</a:t>
            </a:r>
          </a:p>
        </p:txBody>
      </p:sp>
      <p:graphicFrame>
        <p:nvGraphicFramePr>
          <p:cNvPr id="2" name="object 2"/>
          <p:cNvGraphicFramePr>
            <a:graphicFrameLocks noGrp="1"/>
          </p:cNvGraphicFramePr>
          <p:nvPr/>
        </p:nvGraphicFramePr>
        <p:xfrm>
          <a:off x="625601" y="914400"/>
          <a:ext cx="6400800" cy="7116063"/>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908050">
                  <a:extLst>
                    <a:ext uri="{9D8B030D-6E8A-4147-A177-3AD203B41FA5}">
                      <a16:colId xmlns:a16="http://schemas.microsoft.com/office/drawing/2014/main" val="20002"/>
                    </a:ext>
                  </a:extLst>
                </a:gridCol>
                <a:gridCol w="4505325">
                  <a:extLst>
                    <a:ext uri="{9D8B030D-6E8A-4147-A177-3AD203B41FA5}">
                      <a16:colId xmlns:a16="http://schemas.microsoft.com/office/drawing/2014/main" val="20003"/>
                    </a:ext>
                  </a:extLst>
                </a:gridCol>
              </a:tblGrid>
              <a:tr h="138023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
                        </a:spcBef>
                      </a:pPr>
                      <a:endParaRPr sz="1550">
                        <a:latin typeface="Times New Roman"/>
                        <a:cs typeface="Times New Roman"/>
                      </a:endParaRPr>
                    </a:p>
                    <a:p>
                      <a:pPr marL="2540" marR="247650">
                        <a:lnSpc>
                          <a:spcPct val="110000"/>
                        </a:lnSpc>
                        <a:spcBef>
                          <a:spcPts val="5"/>
                        </a:spcBef>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0"/>
                        </a:spcBef>
                      </a:pPr>
                      <a:endParaRPr sz="1700">
                        <a:latin typeface="Times New Roman"/>
                        <a:cs typeface="Times New Roman"/>
                      </a:endParaRPr>
                    </a:p>
                    <a:p>
                      <a:pPr marL="2540" marR="198755">
                        <a:lnSpc>
                          <a:spcPct val="100899"/>
                        </a:lnSpc>
                      </a:pPr>
                      <a:r>
                        <a:rPr sz="1100" dirty="0">
                          <a:solidFill>
                            <a:srgbClr val="F06C24"/>
                          </a:solidFill>
                          <a:latin typeface="Arial"/>
                          <a:cs typeface="Arial"/>
                        </a:rPr>
                        <a:t>Statistically  </a:t>
                      </a:r>
                      <a:r>
                        <a:rPr sz="1100" spc="-5" dirty="0">
                          <a:solidFill>
                            <a:srgbClr val="F06C24"/>
                          </a:solidFill>
                          <a:latin typeface="Arial"/>
                          <a:cs typeface="Arial"/>
                        </a:rPr>
                        <a:t>Speaking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5900" marR="178435" indent="-158750" algn="just">
                        <a:lnSpc>
                          <a:spcPts val="1350"/>
                        </a:lnSpc>
                        <a:spcBef>
                          <a:spcPts val="40"/>
                        </a:spcBef>
                        <a:buChar char="•"/>
                        <a:tabLst>
                          <a:tab pos="216535" algn="l"/>
                        </a:tabLst>
                      </a:pPr>
                      <a:r>
                        <a:rPr sz="1100" spc="-5" dirty="0">
                          <a:latin typeface="Arial"/>
                          <a:cs typeface="Arial"/>
                        </a:rPr>
                        <a:t>The statistically speaking section highlights interesting statistics.  The virtual host video will talk about the</a:t>
                      </a:r>
                      <a:r>
                        <a:rPr sz="1100" spc="30" dirty="0">
                          <a:latin typeface="Arial"/>
                          <a:cs typeface="Arial"/>
                        </a:rPr>
                        <a:t> </a:t>
                      </a:r>
                      <a:r>
                        <a:rPr sz="1100" spc="-5" dirty="0">
                          <a:latin typeface="Arial"/>
                          <a:cs typeface="Arial"/>
                        </a:rPr>
                        <a:t>statistics.</a:t>
                      </a:r>
                      <a:endParaRPr sz="1100">
                        <a:latin typeface="Arial"/>
                        <a:cs typeface="Arial"/>
                      </a:endParaRPr>
                    </a:p>
                    <a:p>
                      <a:pPr marL="215900" marR="186690" indent="-171450" algn="just">
                        <a:lnSpc>
                          <a:spcPct val="101400"/>
                        </a:lnSpc>
                        <a:spcBef>
                          <a:spcPts val="10"/>
                        </a:spcBef>
                        <a:buChar char="•"/>
                        <a:tabLst>
                          <a:tab pos="216535" algn="l"/>
                        </a:tabLst>
                      </a:pPr>
                      <a:r>
                        <a:rPr sz="1100" spc="-5" dirty="0">
                          <a:latin typeface="Arial"/>
                          <a:cs typeface="Arial"/>
                        </a:rPr>
                        <a:t>There will be a graph on the screen that displays he real median  household income by race and Hispanic origin from </a:t>
                      </a:r>
                      <a:r>
                        <a:rPr sz="1100" dirty="0">
                          <a:latin typeface="Arial"/>
                          <a:cs typeface="Arial"/>
                        </a:rPr>
                        <a:t>1967-2020.  </a:t>
                      </a:r>
                      <a:r>
                        <a:rPr sz="1100" spc="-5" dirty="0">
                          <a:latin typeface="Arial"/>
                          <a:cs typeface="Arial"/>
                        </a:rPr>
                        <a:t>The black race has remained at the bottom. This is why this</a:t>
                      </a:r>
                      <a:r>
                        <a:rPr sz="1100" spc="-200" dirty="0">
                          <a:latin typeface="Arial"/>
                          <a:cs typeface="Arial"/>
                        </a:rPr>
                        <a:t> </a:t>
                      </a:r>
                      <a:r>
                        <a:rPr sz="1100" spc="-5" dirty="0">
                          <a:latin typeface="Arial"/>
                          <a:cs typeface="Arial"/>
                        </a:rPr>
                        <a:t>course  is so important because now you have a chance to help close the  wealth</a:t>
                      </a:r>
                      <a:endParaRPr sz="1100">
                        <a:latin typeface="Arial"/>
                        <a:cs typeface="Arial"/>
                      </a:endParaRPr>
                    </a:p>
                    <a:p>
                      <a:pPr marL="215900">
                        <a:lnSpc>
                          <a:spcPts val="1290"/>
                        </a:lnSpc>
                        <a:spcBef>
                          <a:spcPts val="35"/>
                        </a:spcBef>
                      </a:pPr>
                      <a:r>
                        <a:rPr sz="1100" spc="-5" dirty="0">
                          <a:latin typeface="Arial"/>
                          <a:cs typeface="Arial"/>
                        </a:rPr>
                        <a:t>gap.</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517398">
                <a:tc>
                  <a:txBody>
                    <a:bodyPr/>
                    <a:lstStyle/>
                    <a:p>
                      <a:pPr>
                        <a:lnSpc>
                          <a:spcPct val="100000"/>
                        </a:lnSpc>
                        <a:spcBef>
                          <a:spcPts val="25"/>
                        </a:spcBef>
                      </a:pPr>
                      <a:endParaRPr sz="1100">
                        <a:latin typeface="Times New Roman"/>
                        <a:cs typeface="Times New Roman"/>
                      </a:endParaRPr>
                    </a:p>
                    <a:p>
                      <a:pPr marL="2540">
                        <a:lnSpc>
                          <a:spcPct val="100000"/>
                        </a:lnSpc>
                        <a:spcBef>
                          <a:spcPts val="5"/>
                        </a:spcBef>
                      </a:pPr>
                      <a:r>
                        <a:rPr sz="1100" dirty="0">
                          <a:latin typeface="Arial"/>
                          <a:cs typeface="Arial"/>
                        </a:rPr>
                        <a:t>8</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47650">
                        <a:lnSpc>
                          <a:spcPct val="110000"/>
                        </a:lnSpc>
                        <a:spcBef>
                          <a:spcPts val="390"/>
                        </a:spcBef>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495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51460">
                        <a:lnSpc>
                          <a:spcPts val="1330"/>
                        </a:lnSpc>
                        <a:spcBef>
                          <a:spcPts val="10"/>
                        </a:spcBef>
                      </a:pPr>
                      <a:r>
                        <a:rPr sz="1100" spc="-5" dirty="0">
                          <a:solidFill>
                            <a:srgbClr val="F06C24"/>
                          </a:solidFill>
                          <a:latin typeface="Arial"/>
                          <a:cs typeface="Arial"/>
                        </a:rPr>
                        <a:t>Dfree  Money</a:t>
                      </a:r>
                      <a:r>
                        <a:rPr sz="1100" spc="-110" dirty="0">
                          <a:solidFill>
                            <a:srgbClr val="F06C24"/>
                          </a:solidFill>
                          <a:latin typeface="Arial"/>
                          <a:cs typeface="Arial"/>
                        </a:rPr>
                        <a:t> </a:t>
                      </a:r>
                      <a:r>
                        <a:rPr sz="1100" spc="-5" dirty="0">
                          <a:solidFill>
                            <a:srgbClr val="F06C24"/>
                          </a:solidFill>
                          <a:latin typeface="Arial"/>
                          <a:cs typeface="Arial"/>
                        </a:rPr>
                        <a:t>Tip</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50">
                        <a:latin typeface="Times New Roman"/>
                        <a:cs typeface="Times New Roman"/>
                      </a:endParaRPr>
                    </a:p>
                    <a:p>
                      <a:pPr marL="215900" indent="-172720">
                        <a:lnSpc>
                          <a:spcPct val="100000"/>
                        </a:lnSpc>
                        <a:buChar char="•"/>
                        <a:tabLst>
                          <a:tab pos="216535" algn="l"/>
                        </a:tabLst>
                      </a:pPr>
                      <a:r>
                        <a:rPr sz="1100" spc="-5" dirty="0">
                          <a:latin typeface="Arial"/>
                          <a:cs typeface="Arial"/>
                        </a:rPr>
                        <a:t>The</a:t>
                      </a:r>
                      <a:r>
                        <a:rPr sz="1100" spc="-40" dirty="0">
                          <a:latin typeface="Arial"/>
                          <a:cs typeface="Arial"/>
                        </a:rPr>
                        <a:t> </a:t>
                      </a:r>
                      <a:r>
                        <a:rPr sz="1100" spc="-5" dirty="0">
                          <a:latin typeface="Arial"/>
                          <a:cs typeface="Arial"/>
                        </a:rPr>
                        <a:t>virtual</a:t>
                      </a:r>
                      <a:r>
                        <a:rPr sz="1100" spc="-40" dirty="0">
                          <a:latin typeface="Arial"/>
                          <a:cs typeface="Arial"/>
                        </a:rPr>
                        <a:t> </a:t>
                      </a:r>
                      <a:r>
                        <a:rPr sz="1100" spc="-5" dirty="0">
                          <a:latin typeface="Arial"/>
                          <a:cs typeface="Arial"/>
                        </a:rPr>
                        <a:t>host</a:t>
                      </a:r>
                      <a:r>
                        <a:rPr sz="1100" spc="-40"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discuss</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five</a:t>
                      </a:r>
                      <a:r>
                        <a:rPr sz="1100" spc="-45" dirty="0">
                          <a:latin typeface="Arial"/>
                          <a:cs typeface="Arial"/>
                        </a:rPr>
                        <a:t> </a:t>
                      </a:r>
                      <a:r>
                        <a:rPr sz="1100" spc="-5" dirty="0">
                          <a:latin typeface="Arial"/>
                          <a:cs typeface="Arial"/>
                        </a:rPr>
                        <a:t>factors</a:t>
                      </a:r>
                      <a:r>
                        <a:rPr sz="1100" spc="-40" dirty="0">
                          <a:latin typeface="Arial"/>
                          <a:cs typeface="Arial"/>
                        </a:rPr>
                        <a:t> </a:t>
                      </a:r>
                      <a:r>
                        <a:rPr sz="1100" spc="-5" dirty="0">
                          <a:latin typeface="Arial"/>
                          <a:cs typeface="Arial"/>
                        </a:rPr>
                        <a:t>credit</a:t>
                      </a:r>
                      <a:r>
                        <a:rPr sz="1100" spc="-45" dirty="0">
                          <a:latin typeface="Arial"/>
                          <a:cs typeface="Arial"/>
                        </a:rPr>
                        <a:t> </a:t>
                      </a:r>
                      <a:r>
                        <a:rPr sz="1100" spc="-5" dirty="0">
                          <a:latin typeface="Arial"/>
                          <a:cs typeface="Arial"/>
                        </a:rPr>
                        <a:t>scores</a:t>
                      </a:r>
                      <a:r>
                        <a:rPr sz="1100" spc="-40" dirty="0">
                          <a:latin typeface="Arial"/>
                          <a:cs typeface="Arial"/>
                        </a:rPr>
                        <a:t> </a:t>
                      </a:r>
                      <a:r>
                        <a:rPr sz="1100" spc="-5" dirty="0">
                          <a:latin typeface="Arial"/>
                          <a:cs typeface="Arial"/>
                        </a:rPr>
                        <a:t>are</a:t>
                      </a:r>
                      <a:r>
                        <a:rPr sz="1100" spc="-45" dirty="0">
                          <a:latin typeface="Arial"/>
                          <a:cs typeface="Arial"/>
                        </a:rPr>
                        <a:t> </a:t>
                      </a:r>
                      <a:r>
                        <a:rPr sz="1100" spc="-5" dirty="0">
                          <a:latin typeface="Arial"/>
                          <a:cs typeface="Arial"/>
                        </a:rPr>
                        <a:t>based</a:t>
                      </a:r>
                      <a:r>
                        <a:rPr sz="1100" spc="-45" dirty="0">
                          <a:latin typeface="Arial"/>
                          <a:cs typeface="Arial"/>
                        </a:rPr>
                        <a:t> </a:t>
                      </a:r>
                      <a:r>
                        <a:rPr sz="1100" spc="-5" dirty="0">
                          <a:latin typeface="Arial"/>
                          <a:cs typeface="Arial"/>
                        </a:rPr>
                        <a:t>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327761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5"/>
                        </a:spcBef>
                      </a:pPr>
                      <a:endParaRPr sz="950">
                        <a:latin typeface="Times New Roman"/>
                        <a:cs typeface="Times New Roman"/>
                      </a:endParaRPr>
                    </a:p>
                    <a:p>
                      <a:pPr marL="2540">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400">
                        <a:latin typeface="Times New Roman"/>
                        <a:cs typeface="Times New Roman"/>
                      </a:endParaRPr>
                    </a:p>
                    <a:p>
                      <a:pPr marL="2540" marR="247650">
                        <a:lnSpc>
                          <a:spcPct val="110000"/>
                        </a:lnSpc>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550">
                        <a:latin typeface="Times New Roman"/>
                        <a:cs typeface="Times New Roman"/>
                      </a:endParaRPr>
                    </a:p>
                    <a:p>
                      <a:pPr marL="2540" marR="540385">
                        <a:lnSpc>
                          <a:spcPct val="102299"/>
                        </a:lnSpc>
                        <a:spcBef>
                          <a:spcPts val="5"/>
                        </a:spcBef>
                      </a:pPr>
                      <a:r>
                        <a:rPr sz="1100" spc="-5" dirty="0">
                          <a:solidFill>
                            <a:srgbClr val="F06C24"/>
                          </a:solidFill>
                          <a:latin typeface="Arial"/>
                          <a:cs typeface="Arial"/>
                        </a:rPr>
                        <a:t>Self  </a:t>
                      </a:r>
                      <a:r>
                        <a:rPr sz="1100" dirty="0">
                          <a:solidFill>
                            <a:srgbClr val="F06C24"/>
                          </a:solidFill>
                          <a:latin typeface="Arial"/>
                          <a:cs typeface="Arial"/>
                        </a:rPr>
                        <a:t>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5900" marR="131445" indent="-171450" algn="just">
                        <a:lnSpc>
                          <a:spcPct val="101400"/>
                        </a:lnSpc>
                        <a:buChar char="•"/>
                        <a:tabLst>
                          <a:tab pos="216535" algn="l"/>
                        </a:tabLst>
                      </a:pPr>
                      <a:r>
                        <a:rPr sz="1100" spc="-5" dirty="0">
                          <a:latin typeface="Arial"/>
                          <a:cs typeface="Arial"/>
                        </a:rPr>
                        <a:t>Commitments are exercises from the workbook that they should  complete before the next class. The virtual host will walk them  through the Self-Study exercises for Step 3. Commitments can also  be found in the Lifestyle: 12 Steps </a:t>
                      </a:r>
                      <a:r>
                        <a:rPr sz="1100" spc="-10" dirty="0">
                          <a:latin typeface="Arial"/>
                          <a:cs typeface="Arial"/>
                        </a:rPr>
                        <a:t>to </a:t>
                      </a:r>
                      <a:r>
                        <a:rPr sz="1100" spc="-5" dirty="0">
                          <a:latin typeface="Arial"/>
                          <a:cs typeface="Arial"/>
                        </a:rPr>
                        <a:t>Financial Freedom workbook  on pages</a:t>
                      </a:r>
                      <a:r>
                        <a:rPr sz="1100" dirty="0">
                          <a:latin typeface="Arial"/>
                          <a:cs typeface="Arial"/>
                        </a:rPr>
                        <a:t> </a:t>
                      </a:r>
                      <a:r>
                        <a:rPr sz="1100" spc="-5" dirty="0">
                          <a:latin typeface="Arial"/>
                          <a:cs typeface="Arial"/>
                        </a:rPr>
                        <a:t>28-29</a:t>
                      </a:r>
                      <a:endParaRPr sz="1100">
                        <a:latin typeface="Arial"/>
                        <a:cs typeface="Arial"/>
                      </a:endParaRPr>
                    </a:p>
                    <a:p>
                      <a:pPr>
                        <a:lnSpc>
                          <a:spcPct val="100000"/>
                        </a:lnSpc>
                        <a:spcBef>
                          <a:spcPts val="10"/>
                        </a:spcBef>
                        <a:buFont typeface="Arial"/>
                        <a:buChar char="•"/>
                      </a:pPr>
                      <a:endParaRPr sz="1250">
                        <a:latin typeface="Times New Roman"/>
                        <a:cs typeface="Times New Roman"/>
                      </a:endParaRPr>
                    </a:p>
                    <a:p>
                      <a:pPr marL="215900" indent="-146685">
                        <a:lnSpc>
                          <a:spcPct val="100000"/>
                        </a:lnSpc>
                        <a:buChar char="•"/>
                        <a:tabLst>
                          <a:tab pos="216535" algn="l"/>
                        </a:tabLst>
                      </a:pPr>
                      <a:r>
                        <a:rPr sz="1100" spc="-5" dirty="0">
                          <a:latin typeface="Arial"/>
                          <a:cs typeface="Arial"/>
                        </a:rPr>
                        <a:t>Step 3 Self</a:t>
                      </a:r>
                      <a:r>
                        <a:rPr sz="1100" dirty="0">
                          <a:latin typeface="Arial"/>
                          <a:cs typeface="Arial"/>
                        </a:rPr>
                        <a:t> </a:t>
                      </a:r>
                      <a:r>
                        <a:rPr sz="1100" spc="-5" dirty="0">
                          <a:latin typeface="Arial"/>
                          <a:cs typeface="Arial"/>
                        </a:rPr>
                        <a:t>Study:</a:t>
                      </a:r>
                      <a:endParaRPr sz="1100">
                        <a:latin typeface="Arial"/>
                        <a:cs typeface="Arial"/>
                      </a:endParaRPr>
                    </a:p>
                    <a:p>
                      <a:pPr marL="527050" lvl="1" indent="-229235">
                        <a:lnSpc>
                          <a:spcPct val="100000"/>
                        </a:lnSpc>
                        <a:spcBef>
                          <a:spcPts val="5"/>
                        </a:spcBef>
                        <a:buFont typeface="Courier New"/>
                        <a:buChar char="o"/>
                        <a:tabLst>
                          <a:tab pos="527050" algn="l"/>
                          <a:tab pos="527685" algn="l"/>
                        </a:tabLst>
                      </a:pPr>
                      <a:r>
                        <a:rPr sz="1100" spc="-5" dirty="0">
                          <a:latin typeface="Arial"/>
                          <a:cs typeface="Arial"/>
                        </a:rPr>
                        <a:t>Commitment #1: I will list at least ten personal needs and</a:t>
                      </a:r>
                      <a:r>
                        <a:rPr sz="1100" spc="100" dirty="0">
                          <a:latin typeface="Arial"/>
                          <a:cs typeface="Arial"/>
                        </a:rPr>
                        <a:t> </a:t>
                      </a:r>
                      <a:r>
                        <a:rPr sz="1100" spc="-5" dirty="0">
                          <a:latin typeface="Arial"/>
                          <a:cs typeface="Arial"/>
                        </a:rPr>
                        <a:t>wants</a:t>
                      </a:r>
                      <a:endParaRPr sz="1100">
                        <a:latin typeface="Arial"/>
                        <a:cs typeface="Arial"/>
                      </a:endParaRPr>
                    </a:p>
                    <a:p>
                      <a:pPr marL="527050" marR="240029" lvl="1" indent="-228600">
                        <a:lnSpc>
                          <a:spcPts val="1250"/>
                        </a:lnSpc>
                        <a:spcBef>
                          <a:spcPts val="204"/>
                        </a:spcBef>
                        <a:buFont typeface="Courier New"/>
                        <a:buChar char="o"/>
                        <a:tabLst>
                          <a:tab pos="527050" algn="l"/>
                          <a:tab pos="527685" algn="l"/>
                        </a:tabLst>
                      </a:pPr>
                      <a:r>
                        <a:rPr sz="1100" spc="-5" dirty="0">
                          <a:latin typeface="Arial"/>
                          <a:cs typeface="Arial"/>
                        </a:rPr>
                        <a:t>Commitment</a:t>
                      </a:r>
                      <a:r>
                        <a:rPr sz="1100" spc="-55" dirty="0">
                          <a:latin typeface="Arial"/>
                          <a:cs typeface="Arial"/>
                        </a:rPr>
                        <a:t> </a:t>
                      </a:r>
                      <a:r>
                        <a:rPr sz="1100" spc="-5" dirty="0">
                          <a:latin typeface="Arial"/>
                          <a:cs typeface="Arial"/>
                        </a:rPr>
                        <a:t>#2:</a:t>
                      </a:r>
                      <a:r>
                        <a:rPr sz="1100" spc="-50" dirty="0">
                          <a:latin typeface="Arial"/>
                          <a:cs typeface="Arial"/>
                        </a:rPr>
                        <a:t> </a:t>
                      </a:r>
                      <a:r>
                        <a:rPr sz="1100" spc="-5" dirty="0">
                          <a:latin typeface="Arial"/>
                          <a:cs typeface="Arial"/>
                        </a:rPr>
                        <a:t>I</a:t>
                      </a:r>
                      <a:r>
                        <a:rPr sz="1100" spc="-50" dirty="0">
                          <a:latin typeface="Arial"/>
                          <a:cs typeface="Arial"/>
                        </a:rPr>
                        <a:t> </a:t>
                      </a:r>
                      <a:r>
                        <a:rPr sz="1100" spc="-5" dirty="0">
                          <a:latin typeface="Arial"/>
                          <a:cs typeface="Arial"/>
                        </a:rPr>
                        <a:t>will</a:t>
                      </a:r>
                      <a:r>
                        <a:rPr sz="1100" spc="-50" dirty="0">
                          <a:latin typeface="Arial"/>
                          <a:cs typeface="Arial"/>
                        </a:rPr>
                        <a:t> </a:t>
                      </a:r>
                      <a:r>
                        <a:rPr sz="1100" spc="-5" dirty="0">
                          <a:latin typeface="Arial"/>
                          <a:cs typeface="Arial"/>
                        </a:rPr>
                        <a:t>analyze</a:t>
                      </a:r>
                      <a:r>
                        <a:rPr sz="1100" spc="-50" dirty="0">
                          <a:latin typeface="Arial"/>
                          <a:cs typeface="Arial"/>
                        </a:rPr>
                        <a:t> </a:t>
                      </a:r>
                      <a:r>
                        <a:rPr sz="1100" spc="-5" dirty="0">
                          <a:latin typeface="Arial"/>
                          <a:cs typeface="Arial"/>
                        </a:rPr>
                        <a:t>my</a:t>
                      </a:r>
                      <a:r>
                        <a:rPr sz="1100" spc="-45" dirty="0">
                          <a:latin typeface="Arial"/>
                          <a:cs typeface="Arial"/>
                        </a:rPr>
                        <a:t> </a:t>
                      </a:r>
                      <a:r>
                        <a:rPr sz="1100" spc="-5" dirty="0">
                          <a:latin typeface="Arial"/>
                          <a:cs typeface="Arial"/>
                        </a:rPr>
                        <a:t>list</a:t>
                      </a:r>
                      <a:r>
                        <a:rPr sz="1100" spc="-55"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wants</a:t>
                      </a:r>
                      <a:r>
                        <a:rPr sz="1100" spc="-50"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needs</a:t>
                      </a:r>
                      <a:r>
                        <a:rPr sz="1100" spc="-55" dirty="0">
                          <a:latin typeface="Arial"/>
                          <a:cs typeface="Arial"/>
                        </a:rPr>
                        <a:t> </a:t>
                      </a:r>
                      <a:r>
                        <a:rPr sz="1100" spc="-5" dirty="0">
                          <a:latin typeface="Arial"/>
                          <a:cs typeface="Arial"/>
                        </a:rPr>
                        <a:t>and  make sure each item is in the correct</a:t>
                      </a:r>
                      <a:r>
                        <a:rPr sz="1100" spc="25" dirty="0">
                          <a:latin typeface="Arial"/>
                          <a:cs typeface="Arial"/>
                        </a:rPr>
                        <a:t> </a:t>
                      </a:r>
                      <a:r>
                        <a:rPr sz="1100" spc="-5" dirty="0">
                          <a:latin typeface="Arial"/>
                          <a:cs typeface="Arial"/>
                        </a:rPr>
                        <a:t>category.</a:t>
                      </a:r>
                      <a:endParaRPr sz="1100">
                        <a:latin typeface="Arial"/>
                        <a:cs typeface="Arial"/>
                      </a:endParaRPr>
                    </a:p>
                    <a:p>
                      <a:pPr marL="527050" marR="80010" lvl="1" indent="-228600">
                        <a:lnSpc>
                          <a:spcPts val="1220"/>
                        </a:lnSpc>
                        <a:spcBef>
                          <a:spcPts val="110"/>
                        </a:spcBef>
                        <a:buFont typeface="Courier New"/>
                        <a:buChar char="o"/>
                        <a:tabLst>
                          <a:tab pos="527050" algn="l"/>
                          <a:tab pos="527685" algn="l"/>
                        </a:tabLst>
                      </a:pPr>
                      <a:r>
                        <a:rPr sz="1100" spc="-5" dirty="0">
                          <a:latin typeface="Arial"/>
                          <a:cs typeface="Arial"/>
                        </a:rPr>
                        <a:t>Commitment</a:t>
                      </a:r>
                      <a:r>
                        <a:rPr sz="1100" spc="-45" dirty="0">
                          <a:latin typeface="Arial"/>
                          <a:cs typeface="Arial"/>
                        </a:rPr>
                        <a:t> </a:t>
                      </a:r>
                      <a:r>
                        <a:rPr sz="1100" spc="-5" dirty="0">
                          <a:latin typeface="Arial"/>
                          <a:cs typeface="Arial"/>
                        </a:rPr>
                        <a:t>#3:</a:t>
                      </a:r>
                      <a:r>
                        <a:rPr sz="1100" spc="-40" dirty="0">
                          <a:latin typeface="Arial"/>
                          <a:cs typeface="Arial"/>
                        </a:rPr>
                        <a:t> </a:t>
                      </a:r>
                      <a:r>
                        <a:rPr sz="1100" spc="-5" dirty="0">
                          <a:latin typeface="Arial"/>
                          <a:cs typeface="Arial"/>
                        </a:rPr>
                        <a:t>I</a:t>
                      </a:r>
                      <a:r>
                        <a:rPr sz="1100" spc="-40"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estimate</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annual</a:t>
                      </a:r>
                      <a:r>
                        <a:rPr sz="1100" spc="-40" dirty="0">
                          <a:latin typeface="Arial"/>
                          <a:cs typeface="Arial"/>
                        </a:rPr>
                        <a:t> </a:t>
                      </a:r>
                      <a:r>
                        <a:rPr sz="1100" spc="-5" dirty="0">
                          <a:latin typeface="Arial"/>
                          <a:cs typeface="Arial"/>
                        </a:rPr>
                        <a:t>cost</a:t>
                      </a:r>
                      <a:r>
                        <a:rPr sz="1100" spc="-40" dirty="0">
                          <a:latin typeface="Arial"/>
                          <a:cs typeface="Arial"/>
                        </a:rPr>
                        <a:t> </a:t>
                      </a:r>
                      <a:r>
                        <a:rPr sz="1100" spc="-5" dirty="0">
                          <a:latin typeface="Arial"/>
                          <a:cs typeface="Arial"/>
                        </a:rPr>
                        <a:t>of</a:t>
                      </a:r>
                      <a:r>
                        <a:rPr sz="1100" spc="-45" dirty="0">
                          <a:latin typeface="Arial"/>
                          <a:cs typeface="Arial"/>
                        </a:rPr>
                        <a:t> </a:t>
                      </a:r>
                      <a:r>
                        <a:rPr sz="1100" spc="-5" dirty="0">
                          <a:latin typeface="Arial"/>
                          <a:cs typeface="Arial"/>
                        </a:rPr>
                        <a:t>my</a:t>
                      </a:r>
                      <a:r>
                        <a:rPr sz="1100" spc="-45" dirty="0">
                          <a:latin typeface="Arial"/>
                          <a:cs typeface="Arial"/>
                        </a:rPr>
                        <a:t> </a:t>
                      </a:r>
                      <a:r>
                        <a:rPr sz="1100" spc="-5" dirty="0">
                          <a:latin typeface="Arial"/>
                          <a:cs typeface="Arial"/>
                        </a:rPr>
                        <a:t>needs</a:t>
                      </a:r>
                      <a:r>
                        <a:rPr sz="1100" spc="-35" dirty="0">
                          <a:latin typeface="Arial"/>
                          <a:cs typeface="Arial"/>
                        </a:rPr>
                        <a:t> </a:t>
                      </a:r>
                      <a:r>
                        <a:rPr sz="1100" spc="-5" dirty="0">
                          <a:latin typeface="Arial"/>
                          <a:cs typeface="Arial"/>
                        </a:rPr>
                        <a:t>and  write the amount next to each</a:t>
                      </a:r>
                      <a:r>
                        <a:rPr sz="1100" spc="10" dirty="0">
                          <a:latin typeface="Arial"/>
                          <a:cs typeface="Arial"/>
                        </a:rPr>
                        <a:t> </a:t>
                      </a:r>
                      <a:r>
                        <a:rPr sz="1100" spc="-5" dirty="0">
                          <a:latin typeface="Arial"/>
                          <a:cs typeface="Arial"/>
                        </a:rPr>
                        <a:t>item.</a:t>
                      </a:r>
                      <a:endParaRPr sz="1100">
                        <a:latin typeface="Arial"/>
                        <a:cs typeface="Arial"/>
                      </a:endParaRPr>
                    </a:p>
                    <a:p>
                      <a:pPr marL="527050" marR="79375" lvl="1" indent="-228600">
                        <a:lnSpc>
                          <a:spcPts val="1250"/>
                        </a:lnSpc>
                        <a:spcBef>
                          <a:spcPts val="110"/>
                        </a:spcBef>
                        <a:buFont typeface="Courier New"/>
                        <a:buChar char="o"/>
                        <a:tabLst>
                          <a:tab pos="527050" algn="l"/>
                          <a:tab pos="527685" algn="l"/>
                        </a:tabLst>
                      </a:pPr>
                      <a:r>
                        <a:rPr sz="1100" spc="-5" dirty="0">
                          <a:latin typeface="Arial"/>
                          <a:cs typeface="Arial"/>
                        </a:rPr>
                        <a:t>Commitment</a:t>
                      </a:r>
                      <a:r>
                        <a:rPr sz="1100" spc="-30" dirty="0">
                          <a:latin typeface="Arial"/>
                          <a:cs typeface="Arial"/>
                        </a:rPr>
                        <a:t> </a:t>
                      </a:r>
                      <a:r>
                        <a:rPr sz="1100" spc="-5" dirty="0">
                          <a:latin typeface="Arial"/>
                          <a:cs typeface="Arial"/>
                        </a:rPr>
                        <a:t>#4:</a:t>
                      </a:r>
                      <a:r>
                        <a:rPr sz="1100" spc="-25" dirty="0">
                          <a:latin typeface="Arial"/>
                          <a:cs typeface="Arial"/>
                        </a:rPr>
                        <a:t> </a:t>
                      </a:r>
                      <a:r>
                        <a:rPr sz="1100" spc="-5" dirty="0">
                          <a:latin typeface="Arial"/>
                          <a:cs typeface="Arial"/>
                        </a:rPr>
                        <a:t>I</a:t>
                      </a:r>
                      <a:r>
                        <a:rPr sz="1100" spc="-25" dirty="0">
                          <a:latin typeface="Arial"/>
                          <a:cs typeface="Arial"/>
                        </a:rPr>
                        <a:t> </a:t>
                      </a:r>
                      <a:r>
                        <a:rPr sz="1100" spc="-5" dirty="0">
                          <a:latin typeface="Arial"/>
                          <a:cs typeface="Arial"/>
                        </a:rPr>
                        <a:t>will</a:t>
                      </a:r>
                      <a:r>
                        <a:rPr sz="1100" spc="-35" dirty="0">
                          <a:latin typeface="Arial"/>
                          <a:cs typeface="Arial"/>
                        </a:rPr>
                        <a:t> </a:t>
                      </a:r>
                      <a:r>
                        <a:rPr sz="1100" spc="-5" dirty="0">
                          <a:latin typeface="Arial"/>
                          <a:cs typeface="Arial"/>
                        </a:rPr>
                        <a:t>estimate</a:t>
                      </a:r>
                      <a:r>
                        <a:rPr sz="1100" spc="-25" dirty="0">
                          <a:latin typeface="Arial"/>
                          <a:cs typeface="Arial"/>
                        </a:rPr>
                        <a:t> </a:t>
                      </a:r>
                      <a:r>
                        <a:rPr sz="1100" spc="-5" dirty="0">
                          <a:latin typeface="Arial"/>
                          <a:cs typeface="Arial"/>
                        </a:rPr>
                        <a:t>the</a:t>
                      </a:r>
                      <a:r>
                        <a:rPr sz="1100" spc="-25" dirty="0">
                          <a:latin typeface="Arial"/>
                          <a:cs typeface="Arial"/>
                        </a:rPr>
                        <a:t> </a:t>
                      </a:r>
                      <a:r>
                        <a:rPr sz="1100" spc="-5" dirty="0">
                          <a:latin typeface="Arial"/>
                          <a:cs typeface="Arial"/>
                        </a:rPr>
                        <a:t>annual</a:t>
                      </a:r>
                      <a:r>
                        <a:rPr sz="1100" spc="-25" dirty="0">
                          <a:latin typeface="Arial"/>
                          <a:cs typeface="Arial"/>
                        </a:rPr>
                        <a:t> </a:t>
                      </a:r>
                      <a:r>
                        <a:rPr sz="1100" spc="-5" dirty="0">
                          <a:latin typeface="Arial"/>
                          <a:cs typeface="Arial"/>
                        </a:rPr>
                        <a:t>cost</a:t>
                      </a:r>
                      <a:r>
                        <a:rPr sz="1100" spc="-35" dirty="0">
                          <a:latin typeface="Arial"/>
                          <a:cs typeface="Arial"/>
                        </a:rPr>
                        <a:t> </a:t>
                      </a:r>
                      <a:r>
                        <a:rPr sz="1100" spc="-5" dirty="0">
                          <a:latin typeface="Arial"/>
                          <a:cs typeface="Arial"/>
                        </a:rPr>
                        <a:t>of</a:t>
                      </a:r>
                      <a:r>
                        <a:rPr sz="1100" spc="-25" dirty="0">
                          <a:latin typeface="Arial"/>
                          <a:cs typeface="Arial"/>
                        </a:rPr>
                        <a:t> </a:t>
                      </a:r>
                      <a:r>
                        <a:rPr sz="1100" spc="-5" dirty="0">
                          <a:latin typeface="Arial"/>
                          <a:cs typeface="Arial"/>
                        </a:rPr>
                        <a:t>my</a:t>
                      </a:r>
                      <a:r>
                        <a:rPr sz="1100" spc="-30" dirty="0">
                          <a:latin typeface="Arial"/>
                          <a:cs typeface="Arial"/>
                        </a:rPr>
                        <a:t> </a:t>
                      </a:r>
                      <a:r>
                        <a:rPr sz="1100" spc="-5" dirty="0">
                          <a:latin typeface="Arial"/>
                          <a:cs typeface="Arial"/>
                        </a:rPr>
                        <a:t>wants</a:t>
                      </a:r>
                      <a:r>
                        <a:rPr sz="1100" spc="-30" dirty="0">
                          <a:latin typeface="Arial"/>
                          <a:cs typeface="Arial"/>
                        </a:rPr>
                        <a:t> </a:t>
                      </a:r>
                      <a:r>
                        <a:rPr sz="1100" spc="-5" dirty="0">
                          <a:latin typeface="Arial"/>
                          <a:cs typeface="Arial"/>
                        </a:rPr>
                        <a:t>and  write the amount next to each</a:t>
                      </a:r>
                      <a:r>
                        <a:rPr sz="1100" spc="15" dirty="0">
                          <a:latin typeface="Arial"/>
                          <a:cs typeface="Arial"/>
                        </a:rPr>
                        <a:t> </a:t>
                      </a:r>
                      <a:r>
                        <a:rPr sz="1100" spc="-5" dirty="0">
                          <a:latin typeface="Arial"/>
                          <a:cs typeface="Arial"/>
                        </a:rPr>
                        <a:t>item.</a:t>
                      </a:r>
                      <a:endParaRPr sz="1100">
                        <a:latin typeface="Arial"/>
                        <a:cs typeface="Arial"/>
                      </a:endParaRPr>
                    </a:p>
                    <a:p>
                      <a:pPr marL="527050" marR="133985" lvl="1" indent="-228600">
                        <a:lnSpc>
                          <a:spcPts val="1250"/>
                        </a:lnSpc>
                        <a:spcBef>
                          <a:spcPts val="80"/>
                        </a:spcBef>
                        <a:buFont typeface="Courier New"/>
                        <a:buChar char="o"/>
                        <a:tabLst>
                          <a:tab pos="527050" algn="l"/>
                          <a:tab pos="527685" algn="l"/>
                        </a:tabLst>
                      </a:pPr>
                      <a:r>
                        <a:rPr sz="1100" spc="-5" dirty="0">
                          <a:latin typeface="Arial"/>
                          <a:cs typeface="Arial"/>
                        </a:rPr>
                        <a:t>Commitment</a:t>
                      </a:r>
                      <a:r>
                        <a:rPr sz="1100" spc="-30" dirty="0">
                          <a:latin typeface="Arial"/>
                          <a:cs typeface="Arial"/>
                        </a:rPr>
                        <a:t> </a:t>
                      </a:r>
                      <a:r>
                        <a:rPr sz="1100" spc="-5" dirty="0">
                          <a:latin typeface="Arial"/>
                          <a:cs typeface="Arial"/>
                        </a:rPr>
                        <a:t>#5:</a:t>
                      </a:r>
                      <a:r>
                        <a:rPr sz="1100" spc="-25" dirty="0">
                          <a:latin typeface="Arial"/>
                          <a:cs typeface="Arial"/>
                        </a:rPr>
                        <a:t> </a:t>
                      </a:r>
                      <a:r>
                        <a:rPr sz="1100" spc="-5" dirty="0">
                          <a:latin typeface="Arial"/>
                          <a:cs typeface="Arial"/>
                        </a:rPr>
                        <a:t>I</a:t>
                      </a:r>
                      <a:r>
                        <a:rPr sz="1100" spc="-25" dirty="0">
                          <a:latin typeface="Arial"/>
                          <a:cs typeface="Arial"/>
                        </a:rPr>
                        <a:t> </a:t>
                      </a:r>
                      <a:r>
                        <a:rPr sz="1100" spc="-5" dirty="0">
                          <a:latin typeface="Arial"/>
                          <a:cs typeface="Arial"/>
                        </a:rPr>
                        <a:t>will</a:t>
                      </a:r>
                      <a:r>
                        <a:rPr sz="1100" spc="-25" dirty="0">
                          <a:latin typeface="Arial"/>
                          <a:cs typeface="Arial"/>
                        </a:rPr>
                        <a:t> </a:t>
                      </a:r>
                      <a:r>
                        <a:rPr sz="1100" spc="-5" dirty="0">
                          <a:latin typeface="Arial"/>
                          <a:cs typeface="Arial"/>
                        </a:rPr>
                        <a:t>circle</a:t>
                      </a:r>
                      <a:r>
                        <a:rPr sz="1100" spc="-25" dirty="0">
                          <a:latin typeface="Arial"/>
                          <a:cs typeface="Arial"/>
                        </a:rPr>
                        <a:t> </a:t>
                      </a:r>
                      <a:r>
                        <a:rPr sz="1100" spc="-5" dirty="0">
                          <a:latin typeface="Arial"/>
                          <a:cs typeface="Arial"/>
                        </a:rPr>
                        <a:t>the</a:t>
                      </a:r>
                      <a:r>
                        <a:rPr sz="1100" spc="-25" dirty="0">
                          <a:latin typeface="Arial"/>
                          <a:cs typeface="Arial"/>
                        </a:rPr>
                        <a:t> </a:t>
                      </a:r>
                      <a:r>
                        <a:rPr sz="1100" spc="-5" dirty="0">
                          <a:latin typeface="Arial"/>
                          <a:cs typeface="Arial"/>
                        </a:rPr>
                        <a:t>items</a:t>
                      </a:r>
                      <a:r>
                        <a:rPr sz="1100" spc="-30" dirty="0">
                          <a:latin typeface="Arial"/>
                          <a:cs typeface="Arial"/>
                        </a:rPr>
                        <a:t> </a:t>
                      </a:r>
                      <a:r>
                        <a:rPr sz="1100" spc="-5" dirty="0">
                          <a:latin typeface="Arial"/>
                          <a:cs typeface="Arial"/>
                        </a:rPr>
                        <a:t>on</a:t>
                      </a:r>
                      <a:r>
                        <a:rPr sz="1100" spc="-25" dirty="0">
                          <a:latin typeface="Arial"/>
                          <a:cs typeface="Arial"/>
                        </a:rPr>
                        <a:t> </a:t>
                      </a:r>
                      <a:r>
                        <a:rPr sz="1100" spc="-5" dirty="0">
                          <a:latin typeface="Arial"/>
                          <a:cs typeface="Arial"/>
                        </a:rPr>
                        <a:t>my</a:t>
                      </a:r>
                      <a:r>
                        <a:rPr sz="1100" spc="-30" dirty="0">
                          <a:latin typeface="Arial"/>
                          <a:cs typeface="Arial"/>
                        </a:rPr>
                        <a:t> </a:t>
                      </a:r>
                      <a:r>
                        <a:rPr sz="1100" spc="-5" dirty="0">
                          <a:latin typeface="Arial"/>
                          <a:cs typeface="Arial"/>
                        </a:rPr>
                        <a:t>needs</a:t>
                      </a:r>
                      <a:r>
                        <a:rPr sz="1100" spc="-25" dirty="0">
                          <a:latin typeface="Arial"/>
                          <a:cs typeface="Arial"/>
                        </a:rPr>
                        <a:t> </a:t>
                      </a:r>
                      <a:r>
                        <a:rPr sz="1100" spc="-5" dirty="0">
                          <a:latin typeface="Arial"/>
                          <a:cs typeface="Arial"/>
                        </a:rPr>
                        <a:t>list</a:t>
                      </a:r>
                      <a:r>
                        <a:rPr sz="1100" spc="-25" dirty="0">
                          <a:latin typeface="Arial"/>
                          <a:cs typeface="Arial"/>
                        </a:rPr>
                        <a:t> </a:t>
                      </a:r>
                      <a:r>
                        <a:rPr sz="1100" spc="-5" dirty="0">
                          <a:latin typeface="Arial"/>
                          <a:cs typeface="Arial"/>
                        </a:rPr>
                        <a:t>that</a:t>
                      </a:r>
                      <a:r>
                        <a:rPr sz="1100" spc="-30" dirty="0">
                          <a:latin typeface="Arial"/>
                          <a:cs typeface="Arial"/>
                        </a:rPr>
                        <a:t> </a:t>
                      </a:r>
                      <a:r>
                        <a:rPr sz="1100" spc="-5" dirty="0">
                          <a:latin typeface="Arial"/>
                          <a:cs typeface="Arial"/>
                        </a:rPr>
                        <a:t>can  wait.</a:t>
                      </a:r>
                      <a:endParaRPr sz="1100">
                        <a:latin typeface="Arial"/>
                        <a:cs typeface="Arial"/>
                      </a:endParaRPr>
                    </a:p>
                    <a:p>
                      <a:pPr marL="527050" lvl="1" indent="-229235">
                        <a:lnSpc>
                          <a:spcPts val="1310"/>
                        </a:lnSpc>
                        <a:buFont typeface="Courier New"/>
                        <a:buChar char="o"/>
                        <a:tabLst>
                          <a:tab pos="527050" algn="l"/>
                          <a:tab pos="527685" algn="l"/>
                        </a:tabLst>
                      </a:pPr>
                      <a:r>
                        <a:rPr sz="1100" spc="-5" dirty="0">
                          <a:latin typeface="Arial"/>
                          <a:cs typeface="Arial"/>
                        </a:rPr>
                        <a:t>Commitment #6: I will memorize the Dfree</a:t>
                      </a:r>
                      <a:r>
                        <a:rPr sz="1100" spc="10" dirty="0">
                          <a:latin typeface="Arial"/>
                          <a:cs typeface="Arial"/>
                        </a:rPr>
                        <a:t> </a:t>
                      </a:r>
                      <a:r>
                        <a:rPr sz="1100" spc="-5" dirty="0">
                          <a:latin typeface="Arial"/>
                          <a:cs typeface="Arial"/>
                        </a:rPr>
                        <a:t>pledge</a:t>
                      </a:r>
                      <a:endParaRPr sz="1100">
                        <a:latin typeface="Arial"/>
                        <a:cs typeface="Arial"/>
                      </a:endParaRPr>
                    </a:p>
                    <a:p>
                      <a:pPr marL="273050" indent="-203835">
                        <a:lnSpc>
                          <a:spcPts val="1310"/>
                        </a:lnSpc>
                        <a:buChar char="•"/>
                        <a:tabLst>
                          <a:tab pos="273050" algn="l"/>
                          <a:tab pos="273685" algn="l"/>
                        </a:tabLst>
                      </a:pPr>
                      <a:r>
                        <a:rPr sz="1100" spc="-5" dirty="0">
                          <a:latin typeface="Arial"/>
                          <a:cs typeface="Arial"/>
                        </a:rPr>
                        <a:t>Read Chapter 4 "Start the</a:t>
                      </a:r>
                      <a:r>
                        <a:rPr sz="1100" spc="5" dirty="0">
                          <a:latin typeface="Arial"/>
                          <a:cs typeface="Arial"/>
                        </a:rPr>
                        <a:t> </a:t>
                      </a:r>
                      <a:r>
                        <a:rPr sz="1100" spc="-5" dirty="0">
                          <a:latin typeface="Arial"/>
                          <a:cs typeface="Arial"/>
                        </a:rPr>
                        <a:t>Plan"</a:t>
                      </a:r>
                      <a:endParaRPr sz="1100">
                        <a:latin typeface="Arial"/>
                        <a:cs typeface="Arial"/>
                      </a:endParaRPr>
                    </a:p>
                    <a:p>
                      <a:pPr marL="273050" indent="-203835">
                        <a:lnSpc>
                          <a:spcPct val="100000"/>
                        </a:lnSpc>
                        <a:spcBef>
                          <a:spcPts val="85"/>
                        </a:spcBef>
                        <a:buChar char="•"/>
                        <a:tabLst>
                          <a:tab pos="273050" algn="l"/>
                          <a:tab pos="273685" algn="l"/>
                        </a:tabLst>
                      </a:pPr>
                      <a:r>
                        <a:rPr sz="1100" spc="-5" dirty="0">
                          <a:latin typeface="Arial"/>
                          <a:cs typeface="Arial"/>
                        </a:rPr>
                        <a:t>Continue logging your Billion Dollar Challenge payments and</a:t>
                      </a:r>
                      <a:r>
                        <a:rPr sz="1100" spc="-175" dirty="0">
                          <a:latin typeface="Arial"/>
                          <a:cs typeface="Arial"/>
                        </a:rPr>
                        <a:t> </a:t>
                      </a:r>
                      <a:r>
                        <a:rPr sz="1100" spc="-5" dirty="0">
                          <a:latin typeface="Arial"/>
                          <a:cs typeface="Arial"/>
                        </a:rPr>
                        <a:t>savings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80110">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2540">
                        <a:lnSpc>
                          <a:spcPct val="100000"/>
                        </a:lnSpc>
                      </a:pPr>
                      <a:r>
                        <a:rPr sz="1100" spc="-5" dirty="0">
                          <a:latin typeface="Arial"/>
                          <a:cs typeface="Arial"/>
                        </a:rPr>
                        <a:t>10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35"/>
                        </a:spcBef>
                      </a:pPr>
                      <a:endParaRPr sz="1550">
                        <a:latin typeface="Times New Roman"/>
                        <a:cs typeface="Times New Roman"/>
                      </a:endParaRPr>
                    </a:p>
                    <a:p>
                      <a:pPr marL="2540" marR="91440">
                        <a:lnSpc>
                          <a:spcPct val="11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35"/>
                        </a:spcBef>
                      </a:pPr>
                      <a:endParaRPr sz="1750">
                        <a:latin typeface="Times New Roman"/>
                        <a:cs typeface="Times New Roman"/>
                      </a:endParaRPr>
                    </a:p>
                    <a:p>
                      <a:pPr marL="2540" marR="284480">
                        <a:lnSpc>
                          <a:spcPct val="100000"/>
                        </a:lnSpc>
                      </a:pPr>
                      <a:r>
                        <a:rPr sz="1100" spc="-5" dirty="0">
                          <a:solidFill>
                            <a:srgbClr val="F06C24"/>
                          </a:solidFill>
                          <a:latin typeface="Arial"/>
                          <a:cs typeface="Arial"/>
                        </a:rPr>
                        <a:t>Level  </a:t>
                      </a:r>
                      <a:r>
                        <a:rPr sz="1100" dirty="0">
                          <a:solidFill>
                            <a:srgbClr val="F06C24"/>
                          </a:solidFill>
                          <a:latin typeface="Arial"/>
                          <a:cs typeface="Arial"/>
                        </a:rPr>
                        <a:t>Refresher</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3050" indent="-203835">
                        <a:lnSpc>
                          <a:spcPct val="100000"/>
                        </a:lnSpc>
                        <a:spcBef>
                          <a:spcPts val="20"/>
                        </a:spcBef>
                        <a:buChar char="•"/>
                        <a:tabLst>
                          <a:tab pos="273050" algn="l"/>
                          <a:tab pos="273685" algn="l"/>
                        </a:tabLst>
                      </a:pPr>
                      <a:r>
                        <a:rPr sz="1100" spc="-5" dirty="0">
                          <a:latin typeface="Arial"/>
                          <a:cs typeface="Arial"/>
                        </a:rPr>
                        <a:t>The facilitator will review the highlight below from each Step in</a:t>
                      </a:r>
                      <a:r>
                        <a:rPr sz="1100" spc="140" dirty="0">
                          <a:latin typeface="Arial"/>
                          <a:cs typeface="Arial"/>
                        </a:rPr>
                        <a:t> </a:t>
                      </a:r>
                      <a:r>
                        <a:rPr sz="1100" spc="-5" dirty="0">
                          <a:latin typeface="Arial"/>
                          <a:cs typeface="Arial"/>
                        </a:rPr>
                        <a:t>Level</a:t>
                      </a:r>
                      <a:endParaRPr sz="1100">
                        <a:latin typeface="Arial"/>
                        <a:cs typeface="Arial"/>
                      </a:endParaRPr>
                    </a:p>
                    <a:p>
                      <a:pPr marL="273050" marR="379730" indent="-203835">
                        <a:lnSpc>
                          <a:spcPct val="102299"/>
                        </a:lnSpc>
                        <a:spcBef>
                          <a:spcPts val="55"/>
                        </a:spcBef>
                        <a:buChar char="•"/>
                        <a:tabLst>
                          <a:tab pos="273050" algn="l"/>
                          <a:tab pos="273685" algn="l"/>
                        </a:tabLst>
                      </a:pPr>
                      <a:r>
                        <a:rPr sz="1100" spc="-5" dirty="0">
                          <a:latin typeface="Arial"/>
                          <a:cs typeface="Arial"/>
                        </a:rPr>
                        <a:t>The</a:t>
                      </a:r>
                      <a:r>
                        <a:rPr sz="1100" spc="-30" dirty="0">
                          <a:latin typeface="Arial"/>
                          <a:cs typeface="Arial"/>
                        </a:rPr>
                        <a:t> </a:t>
                      </a:r>
                      <a:r>
                        <a:rPr sz="1100" spc="-5" dirty="0">
                          <a:latin typeface="Arial"/>
                          <a:cs typeface="Arial"/>
                        </a:rPr>
                        <a:t>facilitator</a:t>
                      </a:r>
                      <a:r>
                        <a:rPr sz="1100" spc="-30" dirty="0">
                          <a:latin typeface="Arial"/>
                          <a:cs typeface="Arial"/>
                        </a:rPr>
                        <a:t> </a:t>
                      </a:r>
                      <a:r>
                        <a:rPr sz="1100" spc="-5" dirty="0">
                          <a:latin typeface="Arial"/>
                          <a:cs typeface="Arial"/>
                        </a:rPr>
                        <a:t>should</a:t>
                      </a:r>
                      <a:r>
                        <a:rPr sz="1100" spc="-30" dirty="0">
                          <a:latin typeface="Arial"/>
                          <a:cs typeface="Arial"/>
                        </a:rPr>
                        <a:t> </a:t>
                      </a:r>
                      <a:r>
                        <a:rPr sz="1100" spc="-5" dirty="0">
                          <a:latin typeface="Arial"/>
                          <a:cs typeface="Arial"/>
                        </a:rPr>
                        <a:t>ask</a:t>
                      </a:r>
                      <a:r>
                        <a:rPr sz="1100" spc="-25"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1</a:t>
                      </a:r>
                      <a:r>
                        <a:rPr sz="1100" spc="-30" dirty="0">
                          <a:latin typeface="Arial"/>
                          <a:cs typeface="Arial"/>
                        </a:rPr>
                        <a:t> </a:t>
                      </a:r>
                      <a:r>
                        <a:rPr sz="1100" spc="-5" dirty="0">
                          <a:latin typeface="Arial"/>
                          <a:cs typeface="Arial"/>
                        </a:rPr>
                        <a:t>volunteer</a:t>
                      </a:r>
                      <a:r>
                        <a:rPr sz="1100" spc="-30" dirty="0">
                          <a:latin typeface="Arial"/>
                          <a:cs typeface="Arial"/>
                        </a:rPr>
                        <a:t> </a:t>
                      </a:r>
                      <a:r>
                        <a:rPr sz="1100" spc="-5" dirty="0">
                          <a:latin typeface="Arial"/>
                          <a:cs typeface="Arial"/>
                        </a:rPr>
                        <a:t>per</a:t>
                      </a:r>
                      <a:r>
                        <a:rPr sz="1100" spc="-30" dirty="0">
                          <a:latin typeface="Arial"/>
                          <a:cs typeface="Arial"/>
                        </a:rPr>
                        <a:t> </a:t>
                      </a:r>
                      <a:r>
                        <a:rPr sz="1100" spc="-5" dirty="0">
                          <a:latin typeface="Arial"/>
                          <a:cs typeface="Arial"/>
                        </a:rPr>
                        <a:t>step</a:t>
                      </a:r>
                      <a:r>
                        <a:rPr sz="1100" spc="-30" dirty="0">
                          <a:latin typeface="Arial"/>
                          <a:cs typeface="Arial"/>
                        </a:rPr>
                        <a:t> </a:t>
                      </a:r>
                      <a:r>
                        <a:rPr sz="1100" spc="-5" dirty="0">
                          <a:latin typeface="Arial"/>
                          <a:cs typeface="Arial"/>
                        </a:rPr>
                        <a:t>to</a:t>
                      </a:r>
                      <a:r>
                        <a:rPr sz="1100" spc="-25" dirty="0">
                          <a:latin typeface="Arial"/>
                          <a:cs typeface="Arial"/>
                        </a:rPr>
                        <a:t> </a:t>
                      </a:r>
                      <a:r>
                        <a:rPr sz="1100" spc="-5" dirty="0">
                          <a:latin typeface="Arial"/>
                          <a:cs typeface="Arial"/>
                        </a:rPr>
                        <a:t>answer</a:t>
                      </a:r>
                      <a:r>
                        <a:rPr sz="1100" spc="-30" dirty="0">
                          <a:latin typeface="Arial"/>
                          <a:cs typeface="Arial"/>
                        </a:rPr>
                        <a:t> </a:t>
                      </a:r>
                      <a:r>
                        <a:rPr sz="1100" spc="-5" dirty="0">
                          <a:latin typeface="Arial"/>
                          <a:cs typeface="Arial"/>
                        </a:rPr>
                        <a:t>the  questions below:</a:t>
                      </a:r>
                      <a:endParaRPr sz="1100">
                        <a:latin typeface="Arial"/>
                        <a:cs typeface="Arial"/>
                      </a:endParaRPr>
                    </a:p>
                    <a:p>
                      <a:pPr marL="527050" lvl="1" indent="-229235">
                        <a:lnSpc>
                          <a:spcPct val="100000"/>
                        </a:lnSpc>
                        <a:spcBef>
                          <a:spcPts val="30"/>
                        </a:spcBef>
                        <a:buFont typeface="Courier New"/>
                        <a:buChar char="o"/>
                        <a:tabLst>
                          <a:tab pos="527050" algn="l"/>
                          <a:tab pos="527685" algn="l"/>
                        </a:tabLst>
                      </a:pPr>
                      <a:r>
                        <a:rPr sz="1100" spc="-5" dirty="0">
                          <a:latin typeface="Arial"/>
                          <a:cs typeface="Arial"/>
                        </a:rPr>
                        <a:t>What are the Ds of dfree® (Step</a:t>
                      </a:r>
                      <a:r>
                        <a:rPr sz="1100" spc="25" dirty="0">
                          <a:latin typeface="Arial"/>
                          <a:cs typeface="Arial"/>
                        </a:rPr>
                        <a:t> </a:t>
                      </a:r>
                      <a:r>
                        <a:rPr sz="1100" spc="-5" dirty="0">
                          <a:latin typeface="Arial"/>
                          <a:cs typeface="Arial"/>
                        </a:rPr>
                        <a:t>1)</a:t>
                      </a:r>
                      <a:endParaRPr sz="1100">
                        <a:latin typeface="Arial"/>
                        <a:cs typeface="Arial"/>
                      </a:endParaRPr>
                    </a:p>
                    <a:p>
                      <a:pPr marL="527050" lvl="1" indent="-229235">
                        <a:lnSpc>
                          <a:spcPts val="1310"/>
                        </a:lnSpc>
                        <a:spcBef>
                          <a:spcPts val="70"/>
                        </a:spcBef>
                        <a:buFont typeface="Courier New"/>
                        <a:buChar char="o"/>
                        <a:tabLst>
                          <a:tab pos="527050" algn="l"/>
                          <a:tab pos="527685" algn="l"/>
                        </a:tabLst>
                      </a:pPr>
                      <a:r>
                        <a:rPr sz="1100" spc="-5" dirty="0">
                          <a:latin typeface="Arial"/>
                          <a:cs typeface="Arial"/>
                        </a:rPr>
                        <a:t>What are the Cs of Spending (Step</a:t>
                      </a:r>
                      <a:r>
                        <a:rPr sz="1100" spc="10" dirty="0">
                          <a:latin typeface="Arial"/>
                          <a:cs typeface="Arial"/>
                        </a:rPr>
                        <a:t> </a:t>
                      </a:r>
                      <a:r>
                        <a:rPr sz="1100" spc="-5" dirty="0">
                          <a:latin typeface="Arial"/>
                          <a:cs typeface="Arial"/>
                        </a:rPr>
                        <a:t>2)</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55092">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73050" marR="179705" indent="-203835">
                        <a:lnSpc>
                          <a:spcPts val="1270"/>
                        </a:lnSpc>
                        <a:spcBef>
                          <a:spcPts val="85"/>
                        </a:spcBef>
                        <a:buChar char="•"/>
                        <a:tabLst>
                          <a:tab pos="273050" algn="l"/>
                          <a:tab pos="273685" algn="l"/>
                        </a:tabLst>
                      </a:pPr>
                      <a:r>
                        <a:rPr sz="1100" spc="-5" dirty="0">
                          <a:latin typeface="Arial"/>
                          <a:cs typeface="Arial"/>
                        </a:rPr>
                        <a:t>Please explain the difference between Needs vs Wants and  provide examples of each. (Step</a:t>
                      </a:r>
                      <a:r>
                        <a:rPr sz="1100" spc="15" dirty="0">
                          <a:latin typeface="Arial"/>
                          <a:cs typeface="Arial"/>
                        </a:rPr>
                        <a:t> </a:t>
                      </a:r>
                      <a:r>
                        <a:rPr sz="1100" spc="-5" dirty="0">
                          <a:latin typeface="Arial"/>
                          <a:cs typeface="Arial"/>
                        </a:rPr>
                        <a:t>3)</a:t>
                      </a:r>
                      <a:endParaRPr sz="1100">
                        <a:latin typeface="Arial"/>
                        <a:cs typeface="Arial"/>
                      </a:endParaRPr>
                    </a:p>
                  </a:txBody>
                  <a:tcPr marL="0" marR="0" marT="1079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705612">
                <a:tc>
                  <a:txBody>
                    <a:bodyPr/>
                    <a:lstStyle/>
                    <a:p>
                      <a:pPr>
                        <a:lnSpc>
                          <a:spcPct val="100000"/>
                        </a:lnSpc>
                        <a:spcBef>
                          <a:spcPts val="35"/>
                        </a:spcBef>
                      </a:pPr>
                      <a:endParaRPr sz="1750">
                        <a:latin typeface="Times New Roman"/>
                        <a:cs typeface="Times New Roman"/>
                      </a:endParaRPr>
                    </a:p>
                    <a:p>
                      <a:pPr marL="2540">
                        <a:lnSpc>
                          <a:spcPct val="100000"/>
                        </a:lnSpc>
                      </a:pPr>
                      <a:r>
                        <a:rPr sz="1100" spc="-5" dirty="0">
                          <a:latin typeface="Arial"/>
                          <a:cs typeface="Arial"/>
                        </a:rPr>
                        <a:t>11</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0"/>
                        </a:spcBef>
                      </a:pPr>
                      <a:endParaRPr sz="950">
                        <a:latin typeface="Times New Roman"/>
                        <a:cs typeface="Times New Roman"/>
                      </a:endParaRPr>
                    </a:p>
                    <a:p>
                      <a:pPr marL="2540" marR="91440">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1100">
                        <a:latin typeface="Times New Roman"/>
                        <a:cs typeface="Times New Roman"/>
                      </a:endParaRPr>
                    </a:p>
                    <a:p>
                      <a:pPr marL="2540" marR="323850">
                        <a:lnSpc>
                          <a:spcPct val="101800"/>
                        </a:lnSpc>
                      </a:pPr>
                      <a:r>
                        <a:rPr sz="1100" spc="-5" dirty="0">
                          <a:solidFill>
                            <a:srgbClr val="F06C24"/>
                          </a:solidFill>
                          <a:latin typeface="Arial"/>
                          <a:cs typeface="Arial"/>
                        </a:rPr>
                        <a:t>Ah-Ha  </a:t>
                      </a:r>
                      <a:r>
                        <a:rPr sz="1100" dirty="0">
                          <a:solidFill>
                            <a:srgbClr val="F06C24"/>
                          </a:solidFill>
                          <a:latin typeface="Arial"/>
                          <a:cs typeface="Arial"/>
                        </a:rPr>
                        <a:t>Mo</a:t>
                      </a:r>
                      <a:r>
                        <a:rPr sz="1100" spc="-5" dirty="0">
                          <a:solidFill>
                            <a:srgbClr val="F06C24"/>
                          </a:solidFill>
                          <a:latin typeface="Arial"/>
                          <a:cs typeface="Arial"/>
                        </a:rPr>
                        <a:t>m</a:t>
                      </a:r>
                      <a:r>
                        <a:rPr sz="1100" dirty="0">
                          <a:solidFill>
                            <a:srgbClr val="F06C24"/>
                          </a:solidFill>
                          <a:latin typeface="Arial"/>
                          <a:cs typeface="Arial"/>
                        </a:rPr>
                        <a:t>ents</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3050" marR="481330" indent="-203835">
                        <a:lnSpc>
                          <a:spcPct val="101800"/>
                        </a:lnSpc>
                        <a:spcBef>
                          <a:spcPts val="5"/>
                        </a:spcBef>
                        <a:buChar char="•"/>
                        <a:tabLst>
                          <a:tab pos="273050" algn="l"/>
                          <a:tab pos="273685" algn="l"/>
                        </a:tabLst>
                      </a:pPr>
                      <a:r>
                        <a:rPr sz="1100" spc="-5" dirty="0">
                          <a:latin typeface="Arial"/>
                          <a:cs typeface="Arial"/>
                        </a:rPr>
                        <a:t>On the journey to Financial Freedom, dfree® celebrates </a:t>
                      </a:r>
                      <a:r>
                        <a:rPr sz="1100" dirty="0">
                          <a:latin typeface="Arial"/>
                          <a:cs typeface="Arial"/>
                        </a:rPr>
                        <a:t>“Ah-  </a:t>
                      </a:r>
                      <a:r>
                        <a:rPr sz="1100" spc="-5" dirty="0">
                          <a:latin typeface="Arial"/>
                          <a:cs typeface="Arial"/>
                        </a:rPr>
                        <a:t>Ha money moments” </a:t>
                      </a:r>
                      <a:r>
                        <a:rPr sz="1100" dirty="0">
                          <a:latin typeface="Arial"/>
                          <a:cs typeface="Arial"/>
                        </a:rPr>
                        <a:t>and </a:t>
                      </a:r>
                      <a:r>
                        <a:rPr sz="1100" spc="-5" dirty="0">
                          <a:latin typeface="Arial"/>
                          <a:cs typeface="Arial"/>
                        </a:rPr>
                        <a:t>Dfree victories; big and</a:t>
                      </a:r>
                      <a:r>
                        <a:rPr sz="1100" spc="35" dirty="0">
                          <a:latin typeface="Arial"/>
                          <a:cs typeface="Arial"/>
                        </a:rPr>
                        <a:t> </a:t>
                      </a:r>
                      <a:r>
                        <a:rPr sz="1100" spc="-5" dirty="0">
                          <a:latin typeface="Arial"/>
                          <a:cs typeface="Arial"/>
                        </a:rPr>
                        <a:t>small.</a:t>
                      </a:r>
                      <a:endParaRPr sz="1100">
                        <a:latin typeface="Arial"/>
                        <a:cs typeface="Arial"/>
                      </a:endParaRPr>
                    </a:p>
                    <a:p>
                      <a:pPr marL="273050" marR="461009" indent="-203835">
                        <a:lnSpc>
                          <a:spcPct val="102699"/>
                        </a:lnSpc>
                        <a:spcBef>
                          <a:spcPts val="35"/>
                        </a:spcBef>
                        <a:buChar char="•"/>
                        <a:tabLst>
                          <a:tab pos="273050" algn="l"/>
                          <a:tab pos="273685" algn="l"/>
                        </a:tabLst>
                      </a:pPr>
                      <a:r>
                        <a:rPr sz="1100" spc="-5" dirty="0">
                          <a:latin typeface="Arial"/>
                          <a:cs typeface="Arial"/>
                        </a:rPr>
                        <a:t>The facilitator should request Testimonial(s) from students. A  minimum of 2 volunteers is</a:t>
                      </a:r>
                      <a:r>
                        <a:rPr sz="1100" spc="5" dirty="0">
                          <a:latin typeface="Arial"/>
                          <a:cs typeface="Arial"/>
                        </a:rPr>
                        <a:t> </a:t>
                      </a:r>
                      <a:r>
                        <a:rPr sz="1100" spc="-5" dirty="0">
                          <a:latin typeface="Arial"/>
                          <a:cs typeface="Arial"/>
                        </a:rPr>
                        <a:t>best.</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object 10"/>
          <p:cNvSpPr txBox="1"/>
          <p:nvPr/>
        </p:nvSpPr>
        <p:spPr>
          <a:xfrm>
            <a:off x="6971538" y="9211564"/>
            <a:ext cx="154305" cy="181610"/>
          </a:xfrm>
          <a:prstGeom prst="rect">
            <a:avLst/>
          </a:prstGeom>
        </p:spPr>
        <p:txBody>
          <a:bodyPr vert="horz" wrap="square" lIns="0" tIns="0" rIns="0" bIns="0" rtlCol="0">
            <a:spAutoFit/>
          </a:bodyPr>
          <a:lstStyle/>
          <a:p>
            <a:pPr marL="38100">
              <a:lnSpc>
                <a:spcPts val="1315"/>
              </a:lnSpc>
            </a:pPr>
            <a:r>
              <a:rPr sz="1100" spc="-5" dirty="0">
                <a:latin typeface="Arial"/>
                <a:cs typeface="Arial"/>
              </a:rPr>
              <a:t>1</a:t>
            </a:r>
            <a:endParaRPr sz="1100">
              <a:latin typeface="Arial"/>
              <a:cs typeface="Arial"/>
            </a:endParaRPr>
          </a:p>
        </p:txBody>
      </p:sp>
      <p:sp>
        <p:nvSpPr>
          <p:cNvPr id="2" name="object 2"/>
          <p:cNvSpPr txBox="1"/>
          <p:nvPr/>
        </p:nvSpPr>
        <p:spPr>
          <a:xfrm>
            <a:off x="2031238" y="921511"/>
            <a:ext cx="3708400"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Arial"/>
                <a:cs typeface="Arial"/>
              </a:rPr>
              <a:t>12 STEPS </a:t>
            </a:r>
            <a:r>
              <a:rPr sz="1400" b="1" dirty="0">
                <a:latin typeface="Arial"/>
                <a:cs typeface="Arial"/>
              </a:rPr>
              <a:t>TO </a:t>
            </a:r>
            <a:r>
              <a:rPr sz="1400" b="1" spc="-5" dirty="0">
                <a:latin typeface="Arial"/>
                <a:cs typeface="Arial"/>
              </a:rPr>
              <a:t>FINANCIAL FREEDOM</a:t>
            </a:r>
            <a:r>
              <a:rPr sz="1400" b="1" spc="10" dirty="0">
                <a:latin typeface="Arial"/>
                <a:cs typeface="Arial"/>
              </a:rPr>
              <a:t> </a:t>
            </a:r>
            <a:r>
              <a:rPr sz="1400" b="1" spc="-5" dirty="0">
                <a:latin typeface="Arial"/>
                <a:cs typeface="Arial"/>
              </a:rPr>
              <a:t>GUIDE</a:t>
            </a:r>
            <a:endParaRPr sz="1400">
              <a:latin typeface="Arial"/>
              <a:cs typeface="Arial"/>
            </a:endParaRPr>
          </a:p>
        </p:txBody>
      </p:sp>
      <p:sp>
        <p:nvSpPr>
          <p:cNvPr id="3" name="object 3"/>
          <p:cNvSpPr txBox="1"/>
          <p:nvPr/>
        </p:nvSpPr>
        <p:spPr>
          <a:xfrm>
            <a:off x="6276594" y="1300987"/>
            <a:ext cx="366395" cy="2416810"/>
          </a:xfrm>
          <a:prstGeom prst="rect">
            <a:avLst/>
          </a:prstGeom>
        </p:spPr>
        <p:txBody>
          <a:bodyPr vert="horz" wrap="square" lIns="0" tIns="12065" rIns="0" bIns="0" rtlCol="0">
            <a:spAutoFit/>
          </a:bodyPr>
          <a:lstStyle/>
          <a:p>
            <a:pPr marR="12065" algn="r">
              <a:lnSpc>
                <a:spcPct val="100000"/>
              </a:lnSpc>
              <a:spcBef>
                <a:spcPts val="95"/>
              </a:spcBef>
            </a:pPr>
            <a:r>
              <a:rPr sz="1100" b="1" spc="-5" dirty="0">
                <a:latin typeface="Arial"/>
                <a:cs typeface="Arial"/>
              </a:rPr>
              <a:t>Page</a:t>
            </a:r>
            <a:endParaRPr sz="1100">
              <a:latin typeface="Arial"/>
              <a:cs typeface="Arial"/>
            </a:endParaRPr>
          </a:p>
          <a:p>
            <a:pPr marR="5080" algn="r">
              <a:lnSpc>
                <a:spcPct val="100000"/>
              </a:lnSpc>
              <a:spcBef>
                <a:spcPts val="35"/>
              </a:spcBef>
            </a:pPr>
            <a:r>
              <a:rPr sz="1100" spc="-5" dirty="0">
                <a:latin typeface="Arial"/>
                <a:cs typeface="Arial"/>
              </a:rPr>
              <a:t>2</a:t>
            </a:r>
            <a:endParaRPr sz="1100">
              <a:latin typeface="Arial"/>
              <a:cs typeface="Arial"/>
            </a:endParaRPr>
          </a:p>
          <a:p>
            <a:pPr marR="5080" algn="r">
              <a:lnSpc>
                <a:spcPct val="100000"/>
              </a:lnSpc>
              <a:spcBef>
                <a:spcPts val="520"/>
              </a:spcBef>
            </a:pPr>
            <a:r>
              <a:rPr sz="1100" spc="-5" dirty="0">
                <a:latin typeface="Arial"/>
                <a:cs typeface="Arial"/>
              </a:rPr>
              <a:t>3</a:t>
            </a:r>
            <a:endParaRPr sz="1100">
              <a:latin typeface="Arial"/>
              <a:cs typeface="Arial"/>
            </a:endParaRPr>
          </a:p>
          <a:p>
            <a:pPr marR="5080" algn="r">
              <a:lnSpc>
                <a:spcPct val="100000"/>
              </a:lnSpc>
              <a:spcBef>
                <a:spcPts val="540"/>
              </a:spcBef>
            </a:pPr>
            <a:r>
              <a:rPr sz="1100" spc="-5" dirty="0">
                <a:latin typeface="Arial"/>
                <a:cs typeface="Arial"/>
              </a:rPr>
              <a:t>3</a:t>
            </a:r>
            <a:endParaRPr sz="1100">
              <a:latin typeface="Arial"/>
              <a:cs typeface="Arial"/>
            </a:endParaRPr>
          </a:p>
          <a:p>
            <a:pPr marR="5080" algn="r">
              <a:lnSpc>
                <a:spcPct val="100000"/>
              </a:lnSpc>
              <a:spcBef>
                <a:spcPts val="540"/>
              </a:spcBef>
            </a:pPr>
            <a:r>
              <a:rPr sz="1100" spc="-5" dirty="0">
                <a:latin typeface="Arial"/>
                <a:cs typeface="Arial"/>
              </a:rPr>
              <a:t>4</a:t>
            </a:r>
            <a:endParaRPr sz="1100">
              <a:latin typeface="Arial"/>
              <a:cs typeface="Arial"/>
            </a:endParaRPr>
          </a:p>
          <a:p>
            <a:pPr marR="5080" algn="r">
              <a:lnSpc>
                <a:spcPct val="100000"/>
              </a:lnSpc>
              <a:spcBef>
                <a:spcPts val="540"/>
              </a:spcBef>
            </a:pPr>
            <a:r>
              <a:rPr sz="1100" spc="-5" dirty="0">
                <a:latin typeface="Arial"/>
                <a:cs typeface="Arial"/>
              </a:rPr>
              <a:t>4</a:t>
            </a:r>
            <a:endParaRPr sz="1100">
              <a:latin typeface="Arial"/>
              <a:cs typeface="Arial"/>
            </a:endParaRPr>
          </a:p>
          <a:p>
            <a:pPr marR="5080" algn="r">
              <a:lnSpc>
                <a:spcPct val="100000"/>
              </a:lnSpc>
              <a:spcBef>
                <a:spcPts val="515"/>
              </a:spcBef>
            </a:pPr>
            <a:r>
              <a:rPr sz="1100" spc="-5" dirty="0">
                <a:latin typeface="Arial"/>
                <a:cs typeface="Arial"/>
              </a:rPr>
              <a:t>4</a:t>
            </a:r>
            <a:endParaRPr sz="1100">
              <a:latin typeface="Arial"/>
              <a:cs typeface="Arial"/>
            </a:endParaRPr>
          </a:p>
          <a:p>
            <a:pPr marR="5080" algn="r">
              <a:lnSpc>
                <a:spcPct val="100000"/>
              </a:lnSpc>
              <a:spcBef>
                <a:spcPts val="520"/>
              </a:spcBef>
            </a:pPr>
            <a:r>
              <a:rPr sz="1100" spc="-5" dirty="0">
                <a:latin typeface="Arial"/>
                <a:cs typeface="Arial"/>
              </a:rPr>
              <a:t>7</a:t>
            </a:r>
            <a:endParaRPr sz="1100">
              <a:latin typeface="Arial"/>
              <a:cs typeface="Arial"/>
            </a:endParaRPr>
          </a:p>
          <a:p>
            <a:pPr marR="5080" algn="r">
              <a:lnSpc>
                <a:spcPct val="100000"/>
              </a:lnSpc>
              <a:spcBef>
                <a:spcPts val="515"/>
              </a:spcBef>
            </a:pPr>
            <a:r>
              <a:rPr sz="1100" spc="-5" dirty="0">
                <a:latin typeface="Arial"/>
                <a:cs typeface="Arial"/>
              </a:rPr>
              <a:t>7</a:t>
            </a:r>
            <a:endParaRPr sz="1100">
              <a:latin typeface="Arial"/>
              <a:cs typeface="Arial"/>
            </a:endParaRPr>
          </a:p>
          <a:p>
            <a:pPr marR="5080" algn="r">
              <a:lnSpc>
                <a:spcPct val="100000"/>
              </a:lnSpc>
              <a:spcBef>
                <a:spcPts val="515"/>
              </a:spcBef>
            </a:pPr>
            <a:r>
              <a:rPr sz="1100" spc="-5" dirty="0">
                <a:latin typeface="Arial"/>
                <a:cs typeface="Arial"/>
              </a:rPr>
              <a:t>8</a:t>
            </a:r>
            <a:endParaRPr sz="1100">
              <a:latin typeface="Arial"/>
              <a:cs typeface="Arial"/>
            </a:endParaRPr>
          </a:p>
          <a:p>
            <a:pPr marR="5080" algn="r">
              <a:lnSpc>
                <a:spcPct val="100000"/>
              </a:lnSpc>
              <a:spcBef>
                <a:spcPts val="70"/>
              </a:spcBef>
            </a:pPr>
            <a:r>
              <a:rPr sz="1100" spc="-5" dirty="0">
                <a:latin typeface="Arial"/>
                <a:cs typeface="Arial"/>
              </a:rPr>
              <a:t>8</a:t>
            </a:r>
            <a:endParaRPr sz="1100">
              <a:latin typeface="Arial"/>
              <a:cs typeface="Arial"/>
            </a:endParaRPr>
          </a:p>
        </p:txBody>
      </p:sp>
      <p:sp>
        <p:nvSpPr>
          <p:cNvPr id="4" name="object 4"/>
          <p:cNvSpPr txBox="1"/>
          <p:nvPr/>
        </p:nvSpPr>
        <p:spPr>
          <a:xfrm>
            <a:off x="6509766" y="4456683"/>
            <a:ext cx="103505" cy="193040"/>
          </a:xfrm>
          <a:prstGeom prst="rect">
            <a:avLst/>
          </a:prstGeom>
        </p:spPr>
        <p:txBody>
          <a:bodyPr vert="horz" wrap="square" lIns="0" tIns="12065" rIns="0" bIns="0" rtlCol="0">
            <a:spAutoFit/>
          </a:bodyPr>
          <a:lstStyle/>
          <a:p>
            <a:pPr marL="12700">
              <a:lnSpc>
                <a:spcPct val="100000"/>
              </a:lnSpc>
              <a:spcBef>
                <a:spcPts val="95"/>
              </a:spcBef>
            </a:pPr>
            <a:r>
              <a:rPr sz="1100" spc="-5" dirty="0">
                <a:latin typeface="Arial"/>
                <a:cs typeface="Arial"/>
              </a:rPr>
              <a:t>9</a:t>
            </a:r>
            <a:endParaRPr sz="1100">
              <a:latin typeface="Arial"/>
              <a:cs typeface="Arial"/>
            </a:endParaRPr>
          </a:p>
        </p:txBody>
      </p:sp>
      <p:sp>
        <p:nvSpPr>
          <p:cNvPr id="5" name="object 5"/>
          <p:cNvSpPr txBox="1"/>
          <p:nvPr/>
        </p:nvSpPr>
        <p:spPr>
          <a:xfrm>
            <a:off x="6461759" y="4793945"/>
            <a:ext cx="180975" cy="964565"/>
          </a:xfrm>
          <a:prstGeom prst="rect">
            <a:avLst/>
          </a:prstGeom>
        </p:spPr>
        <p:txBody>
          <a:bodyPr vert="horz" wrap="square" lIns="0" tIns="81280" rIns="0" bIns="0" rtlCol="0">
            <a:spAutoFit/>
          </a:bodyPr>
          <a:lstStyle/>
          <a:p>
            <a:pPr marL="12700">
              <a:lnSpc>
                <a:spcPct val="100000"/>
              </a:lnSpc>
              <a:spcBef>
                <a:spcPts val="640"/>
              </a:spcBef>
            </a:pPr>
            <a:r>
              <a:rPr sz="1100" spc="-5" dirty="0">
                <a:latin typeface="Arial"/>
                <a:cs typeface="Arial"/>
                <a:hlinkClick r:id="rId2" action="ppaction://hlinksldjump"/>
              </a:rPr>
              <a:t>1</a:t>
            </a:r>
            <a:r>
              <a:rPr sz="1100" spc="-5" dirty="0">
                <a:latin typeface="Arial"/>
                <a:cs typeface="Arial"/>
              </a:rPr>
              <a:t>0</a:t>
            </a:r>
            <a:endParaRPr sz="1100">
              <a:latin typeface="Arial"/>
              <a:cs typeface="Arial"/>
            </a:endParaRPr>
          </a:p>
          <a:p>
            <a:pPr marL="12700">
              <a:lnSpc>
                <a:spcPct val="100000"/>
              </a:lnSpc>
              <a:spcBef>
                <a:spcPts val="540"/>
              </a:spcBef>
            </a:pPr>
            <a:r>
              <a:rPr sz="1100" spc="-5" dirty="0">
                <a:latin typeface="Arial"/>
                <a:cs typeface="Arial"/>
              </a:rPr>
              <a:t>14</a:t>
            </a:r>
            <a:endParaRPr sz="1100">
              <a:latin typeface="Arial"/>
              <a:cs typeface="Arial"/>
            </a:endParaRPr>
          </a:p>
          <a:p>
            <a:pPr marL="12700">
              <a:lnSpc>
                <a:spcPct val="100000"/>
              </a:lnSpc>
              <a:spcBef>
                <a:spcPts val="515"/>
              </a:spcBef>
            </a:pPr>
            <a:r>
              <a:rPr sz="1100" spc="-5" dirty="0">
                <a:latin typeface="Arial"/>
                <a:cs typeface="Arial"/>
                <a:hlinkClick r:id="rId3" action="ppaction://hlinksldjump"/>
              </a:rPr>
              <a:t>1</a:t>
            </a:r>
            <a:r>
              <a:rPr sz="1100" spc="-5" dirty="0">
                <a:latin typeface="Arial"/>
                <a:cs typeface="Arial"/>
              </a:rPr>
              <a:t>7</a:t>
            </a:r>
            <a:endParaRPr sz="1100">
              <a:latin typeface="Arial"/>
              <a:cs typeface="Arial"/>
            </a:endParaRPr>
          </a:p>
          <a:p>
            <a:pPr marL="12700">
              <a:lnSpc>
                <a:spcPct val="100000"/>
              </a:lnSpc>
              <a:spcBef>
                <a:spcPts val="520"/>
              </a:spcBef>
            </a:pPr>
            <a:r>
              <a:rPr sz="1100" spc="-5" dirty="0">
                <a:latin typeface="Arial"/>
                <a:cs typeface="Arial"/>
              </a:rPr>
              <a:t>19</a:t>
            </a:r>
            <a:endParaRPr sz="1100">
              <a:latin typeface="Arial"/>
              <a:cs typeface="Arial"/>
            </a:endParaRPr>
          </a:p>
        </p:txBody>
      </p:sp>
      <p:sp>
        <p:nvSpPr>
          <p:cNvPr id="6" name="object 6"/>
          <p:cNvSpPr txBox="1"/>
          <p:nvPr/>
        </p:nvSpPr>
        <p:spPr>
          <a:xfrm>
            <a:off x="6461759" y="5909767"/>
            <a:ext cx="180975" cy="962660"/>
          </a:xfrm>
          <a:prstGeom prst="rect">
            <a:avLst/>
          </a:prstGeom>
        </p:spPr>
        <p:txBody>
          <a:bodyPr vert="horz" wrap="square" lIns="0" tIns="77470" rIns="0" bIns="0" rtlCol="0">
            <a:spAutoFit/>
          </a:bodyPr>
          <a:lstStyle/>
          <a:p>
            <a:pPr marL="12700">
              <a:lnSpc>
                <a:spcPct val="100000"/>
              </a:lnSpc>
              <a:spcBef>
                <a:spcPts val="610"/>
              </a:spcBef>
            </a:pPr>
            <a:r>
              <a:rPr sz="1100" spc="-5" dirty="0">
                <a:latin typeface="Arial"/>
                <a:cs typeface="Arial"/>
              </a:rPr>
              <a:t>20</a:t>
            </a:r>
            <a:endParaRPr sz="1100">
              <a:latin typeface="Arial"/>
              <a:cs typeface="Arial"/>
            </a:endParaRPr>
          </a:p>
          <a:p>
            <a:pPr marL="12700">
              <a:lnSpc>
                <a:spcPct val="100000"/>
              </a:lnSpc>
              <a:spcBef>
                <a:spcPts val="509"/>
              </a:spcBef>
            </a:pPr>
            <a:r>
              <a:rPr sz="1100" spc="-5" dirty="0">
                <a:latin typeface="Arial"/>
                <a:cs typeface="Arial"/>
                <a:hlinkClick r:id="rId4" action="ppaction://hlinksldjump"/>
              </a:rPr>
              <a:t>2</a:t>
            </a:r>
            <a:r>
              <a:rPr sz="1100" spc="-5" dirty="0">
                <a:latin typeface="Arial"/>
                <a:cs typeface="Arial"/>
              </a:rPr>
              <a:t>3</a:t>
            </a:r>
            <a:endParaRPr sz="1100">
              <a:latin typeface="Arial"/>
              <a:cs typeface="Arial"/>
            </a:endParaRPr>
          </a:p>
          <a:p>
            <a:pPr marL="12700">
              <a:lnSpc>
                <a:spcPct val="100000"/>
              </a:lnSpc>
              <a:spcBef>
                <a:spcPts val="540"/>
              </a:spcBef>
            </a:pPr>
            <a:r>
              <a:rPr sz="1100" spc="-5" dirty="0">
                <a:latin typeface="Arial"/>
                <a:cs typeface="Arial"/>
                <a:hlinkClick r:id="rId5" action="ppaction://hlinksldjump"/>
              </a:rPr>
              <a:t>2</a:t>
            </a:r>
            <a:r>
              <a:rPr sz="1100" spc="-5" dirty="0">
                <a:latin typeface="Arial"/>
                <a:cs typeface="Arial"/>
              </a:rPr>
              <a:t>6</a:t>
            </a:r>
            <a:endParaRPr sz="1100">
              <a:latin typeface="Arial"/>
              <a:cs typeface="Arial"/>
            </a:endParaRPr>
          </a:p>
          <a:p>
            <a:pPr marL="12700">
              <a:lnSpc>
                <a:spcPct val="100000"/>
              </a:lnSpc>
              <a:spcBef>
                <a:spcPts val="540"/>
              </a:spcBef>
            </a:pPr>
            <a:r>
              <a:rPr sz="1100" spc="-5" dirty="0">
                <a:latin typeface="Arial"/>
                <a:cs typeface="Arial"/>
              </a:rPr>
              <a:t>29</a:t>
            </a:r>
            <a:endParaRPr sz="1100">
              <a:latin typeface="Arial"/>
              <a:cs typeface="Arial"/>
            </a:endParaRPr>
          </a:p>
        </p:txBody>
      </p:sp>
      <p:sp>
        <p:nvSpPr>
          <p:cNvPr id="7" name="object 7"/>
          <p:cNvSpPr txBox="1"/>
          <p:nvPr/>
        </p:nvSpPr>
        <p:spPr>
          <a:xfrm>
            <a:off x="6461759" y="7016191"/>
            <a:ext cx="180975" cy="965200"/>
          </a:xfrm>
          <a:prstGeom prst="rect">
            <a:avLst/>
          </a:prstGeom>
        </p:spPr>
        <p:txBody>
          <a:bodyPr vert="horz" wrap="square" lIns="0" tIns="81915" rIns="0" bIns="0" rtlCol="0">
            <a:spAutoFit/>
          </a:bodyPr>
          <a:lstStyle/>
          <a:p>
            <a:pPr marL="12700">
              <a:lnSpc>
                <a:spcPct val="100000"/>
              </a:lnSpc>
              <a:spcBef>
                <a:spcPts val="645"/>
              </a:spcBef>
            </a:pPr>
            <a:r>
              <a:rPr sz="1100" spc="-5" dirty="0">
                <a:latin typeface="Arial"/>
                <a:cs typeface="Arial"/>
              </a:rPr>
              <a:t>30</a:t>
            </a:r>
            <a:endParaRPr sz="1100">
              <a:latin typeface="Arial"/>
              <a:cs typeface="Arial"/>
            </a:endParaRPr>
          </a:p>
          <a:p>
            <a:pPr marL="12700">
              <a:lnSpc>
                <a:spcPct val="100000"/>
              </a:lnSpc>
              <a:spcBef>
                <a:spcPts val="545"/>
              </a:spcBef>
            </a:pPr>
            <a:r>
              <a:rPr sz="1100" spc="-5" dirty="0">
                <a:latin typeface="Arial"/>
                <a:cs typeface="Arial"/>
                <a:hlinkClick r:id="rId6" action="ppaction://hlinksldjump"/>
              </a:rPr>
              <a:t>3</a:t>
            </a:r>
            <a:r>
              <a:rPr sz="1100" spc="-5" dirty="0">
                <a:latin typeface="Arial"/>
                <a:cs typeface="Arial"/>
              </a:rPr>
              <a:t>3</a:t>
            </a:r>
            <a:endParaRPr sz="1100">
              <a:latin typeface="Arial"/>
              <a:cs typeface="Arial"/>
            </a:endParaRPr>
          </a:p>
          <a:p>
            <a:pPr marL="12700">
              <a:lnSpc>
                <a:spcPct val="100000"/>
              </a:lnSpc>
              <a:spcBef>
                <a:spcPts val="509"/>
              </a:spcBef>
            </a:pPr>
            <a:r>
              <a:rPr sz="1100" spc="-5" dirty="0">
                <a:latin typeface="Arial"/>
                <a:cs typeface="Arial"/>
              </a:rPr>
              <a:t>36</a:t>
            </a:r>
            <a:endParaRPr sz="1100">
              <a:latin typeface="Arial"/>
              <a:cs typeface="Arial"/>
            </a:endParaRPr>
          </a:p>
          <a:p>
            <a:pPr marL="12700">
              <a:lnSpc>
                <a:spcPct val="100000"/>
              </a:lnSpc>
              <a:spcBef>
                <a:spcPts val="515"/>
              </a:spcBef>
            </a:pPr>
            <a:r>
              <a:rPr sz="1100" spc="-5" dirty="0">
                <a:latin typeface="Arial"/>
                <a:cs typeface="Arial"/>
              </a:rPr>
              <a:t>38</a:t>
            </a:r>
            <a:endParaRPr sz="1100">
              <a:latin typeface="Arial"/>
              <a:cs typeface="Arial"/>
            </a:endParaRPr>
          </a:p>
        </p:txBody>
      </p:sp>
      <p:sp>
        <p:nvSpPr>
          <p:cNvPr id="8" name="object 8"/>
          <p:cNvSpPr txBox="1"/>
          <p:nvPr/>
        </p:nvSpPr>
        <p:spPr>
          <a:xfrm>
            <a:off x="1130300" y="1300987"/>
            <a:ext cx="5114925" cy="7795259"/>
          </a:xfrm>
          <a:prstGeom prst="rect">
            <a:avLst/>
          </a:prstGeom>
        </p:spPr>
        <p:txBody>
          <a:bodyPr vert="horz" wrap="square" lIns="0" tIns="12065" rIns="0" bIns="0" rtlCol="0">
            <a:spAutoFit/>
          </a:bodyPr>
          <a:lstStyle/>
          <a:p>
            <a:pPr marL="12700" algn="just">
              <a:lnSpc>
                <a:spcPct val="100000"/>
              </a:lnSpc>
              <a:spcBef>
                <a:spcPts val="95"/>
              </a:spcBef>
            </a:pPr>
            <a:r>
              <a:rPr sz="1100" b="1" dirty="0">
                <a:latin typeface="Arial"/>
                <a:cs typeface="Arial"/>
              </a:rPr>
              <a:t>Table </a:t>
            </a:r>
            <a:r>
              <a:rPr sz="1100" b="1" spc="-5" dirty="0">
                <a:latin typeface="Arial"/>
                <a:cs typeface="Arial"/>
              </a:rPr>
              <a:t>of</a:t>
            </a:r>
            <a:r>
              <a:rPr sz="1100" b="1" spc="-15" dirty="0">
                <a:latin typeface="Arial"/>
                <a:cs typeface="Arial"/>
              </a:rPr>
              <a:t> </a:t>
            </a:r>
            <a:r>
              <a:rPr sz="1100" b="1" spc="-5" dirty="0">
                <a:latin typeface="Arial"/>
                <a:cs typeface="Arial"/>
              </a:rPr>
              <a:t>Contents</a:t>
            </a:r>
            <a:endParaRPr sz="1100">
              <a:latin typeface="Arial"/>
              <a:cs typeface="Arial"/>
            </a:endParaRPr>
          </a:p>
          <a:p>
            <a:pPr marL="12700">
              <a:lnSpc>
                <a:spcPct val="100000"/>
              </a:lnSpc>
              <a:spcBef>
                <a:spcPts val="35"/>
              </a:spcBef>
            </a:pPr>
            <a:r>
              <a:rPr sz="1100" spc="-5" dirty="0">
                <a:latin typeface="Arial"/>
                <a:cs typeface="Arial"/>
                <a:hlinkClick r:id="rId7" action="ppaction://hlinksldjump"/>
              </a:rPr>
              <a:t>A NOTE FROM </a:t>
            </a:r>
            <a:r>
              <a:rPr sz="1100" dirty="0">
                <a:latin typeface="Arial"/>
                <a:cs typeface="Arial"/>
                <a:hlinkClick r:id="rId7" action="ppaction://hlinksldjump"/>
              </a:rPr>
              <a:t>THE</a:t>
            </a:r>
            <a:r>
              <a:rPr sz="1100" spc="-10" dirty="0">
                <a:latin typeface="Arial"/>
                <a:cs typeface="Arial"/>
                <a:hlinkClick r:id="rId7" action="ppaction://hlinksldjump"/>
              </a:rPr>
              <a:t> </a:t>
            </a:r>
            <a:r>
              <a:rPr sz="1100" spc="-5" dirty="0">
                <a:latin typeface="Arial"/>
                <a:cs typeface="Arial"/>
                <a:hlinkClick r:id="rId7" action="ppaction://hlinksldjump"/>
              </a:rPr>
              <a:t>FOUNDER.</a:t>
            </a:r>
            <a:endParaRPr sz="1100">
              <a:latin typeface="Arial"/>
              <a:cs typeface="Arial"/>
            </a:endParaRPr>
          </a:p>
          <a:p>
            <a:pPr marL="12700">
              <a:lnSpc>
                <a:spcPct val="100000"/>
              </a:lnSpc>
              <a:spcBef>
                <a:spcPts val="520"/>
              </a:spcBef>
            </a:pPr>
            <a:r>
              <a:rPr sz="1100" spc="-5" dirty="0">
                <a:latin typeface="Arial"/>
                <a:cs typeface="Arial"/>
              </a:rPr>
              <a:t>THE </a:t>
            </a:r>
            <a:r>
              <a:rPr sz="1100" spc="-5" dirty="0">
                <a:latin typeface="Arial"/>
                <a:cs typeface="Arial"/>
                <a:hlinkClick r:id="rId8" action="ppaction://hlinksldjump"/>
              </a:rPr>
              <a:t>dfree® ONLINE</a:t>
            </a:r>
            <a:r>
              <a:rPr sz="1100" dirty="0">
                <a:latin typeface="Arial"/>
                <a:cs typeface="Arial"/>
                <a:hlinkClick r:id="rId8" action="ppaction://hlinksldjump"/>
              </a:rPr>
              <a:t> </a:t>
            </a:r>
            <a:r>
              <a:rPr sz="1100" spc="-5" dirty="0">
                <a:latin typeface="Arial"/>
                <a:cs typeface="Arial"/>
                <a:hlinkClick r:id="rId8" action="ppaction://hlinksldjump"/>
              </a:rPr>
              <a:t>ACADEMY</a:t>
            </a:r>
            <a:endParaRPr sz="1100">
              <a:latin typeface="Arial"/>
              <a:cs typeface="Arial"/>
            </a:endParaRPr>
          </a:p>
          <a:p>
            <a:pPr marL="12700" marR="5080">
              <a:lnSpc>
                <a:spcPct val="140900"/>
              </a:lnSpc>
            </a:pPr>
            <a:r>
              <a:rPr sz="1100" spc="-5" dirty="0">
                <a:latin typeface="Arial"/>
                <a:cs typeface="Arial"/>
                <a:hlinkClick r:id="rId8" action="ppaction://hlinksldjump"/>
              </a:rPr>
              <a:t>ROLES OF THE TEAM: COORDINATOR, FACILITATOR AND ADMINISTRATOR </a:t>
            </a:r>
            <a:r>
              <a:rPr sz="1100" spc="-5" dirty="0">
                <a:latin typeface="Arial"/>
                <a:cs typeface="Arial"/>
              </a:rPr>
              <a:t> THE </a:t>
            </a:r>
            <a:r>
              <a:rPr sz="1100" spc="-5" dirty="0">
                <a:latin typeface="Arial"/>
                <a:cs typeface="Arial"/>
                <a:hlinkClick r:id="rId9" action="ppaction://hlinksldjump"/>
              </a:rPr>
              <a:t>LAUNCH PHASES</a:t>
            </a:r>
            <a:endParaRPr sz="1100">
              <a:latin typeface="Arial"/>
              <a:cs typeface="Arial"/>
            </a:endParaRPr>
          </a:p>
          <a:p>
            <a:pPr marL="12700" marR="1609090">
              <a:lnSpc>
                <a:spcPct val="139100"/>
              </a:lnSpc>
              <a:spcBef>
                <a:spcPts val="25"/>
              </a:spcBef>
            </a:pPr>
            <a:r>
              <a:rPr sz="1100" spc="-5" dirty="0">
                <a:latin typeface="Arial"/>
                <a:cs typeface="Arial"/>
                <a:hlinkClick r:id="rId9" action="ppaction://hlinksldjump"/>
              </a:rPr>
              <a:t>THE ROLES OF THE TEAM </a:t>
            </a:r>
            <a:r>
              <a:rPr sz="1100" dirty="0">
                <a:latin typeface="Arial"/>
                <a:cs typeface="Arial"/>
                <a:hlinkClick r:id="rId9" action="ppaction://hlinksldjump"/>
              </a:rPr>
              <a:t>IN THE </a:t>
            </a:r>
            <a:r>
              <a:rPr sz="1100" spc="-5" dirty="0">
                <a:latin typeface="Arial"/>
                <a:cs typeface="Arial"/>
                <a:hlinkClick r:id="rId9" action="ppaction://hlinksldjump"/>
              </a:rPr>
              <a:t>LAUNCH PHASES </a:t>
            </a:r>
            <a:r>
              <a:rPr sz="1100" spc="-5" dirty="0">
                <a:latin typeface="Arial"/>
                <a:cs typeface="Arial"/>
              </a:rPr>
              <a:t> </a:t>
            </a:r>
            <a:r>
              <a:rPr sz="1100" spc="-5" dirty="0">
                <a:latin typeface="Arial"/>
                <a:cs typeface="Arial"/>
                <a:hlinkClick r:id="rId9" action="ppaction://hlinksldjump"/>
              </a:rPr>
              <a:t>BEFORE YOU LAUNCH</a:t>
            </a:r>
            <a:r>
              <a:rPr sz="1100" dirty="0">
                <a:latin typeface="Arial"/>
                <a:cs typeface="Arial"/>
                <a:hlinkClick r:id="rId9" action="ppaction://hlinksldjump"/>
              </a:rPr>
              <a:t> </a:t>
            </a:r>
            <a:r>
              <a:rPr sz="1100" spc="-5" dirty="0">
                <a:latin typeface="Arial"/>
                <a:cs typeface="Arial"/>
                <a:hlinkClick r:id="rId9" action="ppaction://hlinksldjump"/>
              </a:rPr>
              <a:t>(PRE-LAUNCH)</a:t>
            </a:r>
            <a:endParaRPr sz="1100">
              <a:latin typeface="Arial"/>
              <a:cs typeface="Arial"/>
            </a:endParaRPr>
          </a:p>
          <a:p>
            <a:pPr marL="12700">
              <a:lnSpc>
                <a:spcPct val="100000"/>
              </a:lnSpc>
              <a:spcBef>
                <a:spcPts val="515"/>
              </a:spcBef>
            </a:pPr>
            <a:r>
              <a:rPr sz="1100" spc="-5" dirty="0">
                <a:latin typeface="Arial"/>
                <a:cs typeface="Arial"/>
              </a:rPr>
              <a:t>LAUNCH PHASE</a:t>
            </a:r>
            <a:endParaRPr sz="1100">
              <a:latin typeface="Arial"/>
              <a:cs typeface="Arial"/>
            </a:endParaRPr>
          </a:p>
          <a:p>
            <a:pPr marL="12700" marR="1943100">
              <a:lnSpc>
                <a:spcPct val="139100"/>
              </a:lnSpc>
            </a:pPr>
            <a:r>
              <a:rPr sz="1100" spc="-5" dirty="0">
                <a:latin typeface="Arial"/>
                <a:cs typeface="Arial"/>
              </a:rPr>
              <a:t>COURSE COMPLETION ITEMS (</a:t>
            </a:r>
            <a:r>
              <a:rPr sz="1100" spc="-5" dirty="0">
                <a:latin typeface="Arial"/>
                <a:cs typeface="Arial"/>
                <a:hlinkClick r:id="rId10" action="ppaction://hlinksldjump"/>
              </a:rPr>
              <a:t>POST LAUNCH) </a:t>
            </a:r>
            <a:r>
              <a:rPr sz="1100" spc="-5" dirty="0">
                <a:latin typeface="Arial"/>
                <a:cs typeface="Arial"/>
              </a:rPr>
              <a:t> THE </a:t>
            </a:r>
            <a:r>
              <a:rPr sz="1100" spc="-5" dirty="0">
                <a:latin typeface="Arial"/>
                <a:cs typeface="Arial"/>
                <a:hlinkClick r:id="rId11" action="ppaction://hlinksldjump"/>
              </a:rPr>
              <a:t>CURRICULUM AT A</a:t>
            </a:r>
            <a:r>
              <a:rPr sz="1100" dirty="0">
                <a:latin typeface="Arial"/>
                <a:cs typeface="Arial"/>
                <a:hlinkClick r:id="rId11" action="ppaction://hlinksldjump"/>
              </a:rPr>
              <a:t> </a:t>
            </a:r>
            <a:r>
              <a:rPr sz="1100" spc="-5" dirty="0">
                <a:latin typeface="Arial"/>
                <a:cs typeface="Arial"/>
                <a:hlinkClick r:id="rId11" action="ppaction://hlinksldjump"/>
              </a:rPr>
              <a:t>GLANCE</a:t>
            </a:r>
            <a:endParaRPr sz="1100">
              <a:latin typeface="Arial"/>
              <a:cs typeface="Arial"/>
            </a:endParaRPr>
          </a:p>
          <a:p>
            <a:pPr marL="12700">
              <a:lnSpc>
                <a:spcPct val="100000"/>
              </a:lnSpc>
              <a:spcBef>
                <a:spcPts val="70"/>
              </a:spcBef>
            </a:pPr>
            <a:r>
              <a:rPr sz="1100" spc="-5" dirty="0">
                <a:latin typeface="Arial"/>
                <a:cs typeface="Arial"/>
                <a:hlinkClick r:id="rId11" action="ppaction://hlinksldjump"/>
              </a:rPr>
              <a:t>STEP BY STEP OF </a:t>
            </a:r>
            <a:r>
              <a:rPr sz="1100" dirty="0">
                <a:latin typeface="Arial"/>
                <a:cs typeface="Arial"/>
                <a:hlinkClick r:id="rId11" action="ppaction://hlinksldjump"/>
              </a:rPr>
              <a:t>THE </a:t>
            </a:r>
            <a:r>
              <a:rPr sz="1100" spc="-5" dirty="0">
                <a:latin typeface="Arial"/>
                <a:cs typeface="Arial"/>
                <a:hlinkClick r:id="rId11" action="ppaction://hlinksldjump"/>
              </a:rPr>
              <a:t>FACILITATOR’S</a:t>
            </a:r>
            <a:r>
              <a:rPr sz="1100" spc="15" dirty="0">
                <a:latin typeface="Arial"/>
                <a:cs typeface="Arial"/>
                <a:hlinkClick r:id="rId11" action="ppaction://hlinksldjump"/>
              </a:rPr>
              <a:t> </a:t>
            </a:r>
            <a:r>
              <a:rPr sz="1100" spc="-5" dirty="0">
                <a:latin typeface="Arial"/>
                <a:cs typeface="Arial"/>
                <a:hlinkClick r:id="rId11" action="ppaction://hlinksldjump"/>
              </a:rPr>
              <a:t>COURSE</a:t>
            </a:r>
            <a:endParaRPr sz="1100">
              <a:latin typeface="Arial"/>
              <a:cs typeface="Arial"/>
            </a:endParaRPr>
          </a:p>
          <a:p>
            <a:pPr marL="469900" marR="3635375" algn="just">
              <a:lnSpc>
                <a:spcPct val="138600"/>
              </a:lnSpc>
              <a:spcBef>
                <a:spcPts val="10"/>
              </a:spcBef>
            </a:pPr>
            <a:r>
              <a:rPr sz="1100" spc="-5" dirty="0">
                <a:latin typeface="Arial"/>
                <a:cs typeface="Arial"/>
              </a:rPr>
              <a:t>Pulse Checks  Level</a:t>
            </a:r>
            <a:r>
              <a:rPr sz="1100" spc="-45" dirty="0">
                <a:latin typeface="Arial"/>
                <a:cs typeface="Arial"/>
              </a:rPr>
              <a:t> </a:t>
            </a:r>
            <a:r>
              <a:rPr sz="1100" spc="-5" dirty="0">
                <a:latin typeface="Arial"/>
                <a:cs typeface="Arial"/>
              </a:rPr>
              <a:t>Check-Ins</a:t>
            </a:r>
            <a:endParaRPr sz="1100">
              <a:latin typeface="Arial"/>
              <a:cs typeface="Arial"/>
            </a:endParaRPr>
          </a:p>
          <a:p>
            <a:pPr marL="12700" marR="1646555" indent="457200" algn="just">
              <a:lnSpc>
                <a:spcPct val="139100"/>
              </a:lnSpc>
            </a:pPr>
            <a:r>
              <a:rPr sz="1100" spc="-5" dirty="0">
                <a:latin typeface="Arial"/>
                <a:cs typeface="Arial"/>
              </a:rPr>
              <a:t>How to Take Pulse Checks and Level </a:t>
            </a:r>
            <a:r>
              <a:rPr sz="1100" dirty="0">
                <a:latin typeface="Arial"/>
                <a:cs typeface="Arial"/>
              </a:rPr>
              <a:t>Check-Ins  </a:t>
            </a:r>
            <a:r>
              <a:rPr sz="1100" spc="-5" dirty="0">
                <a:latin typeface="Arial"/>
                <a:cs typeface="Arial"/>
              </a:rPr>
              <a:t>Introductory Pulse Check</a:t>
            </a:r>
            <a:endParaRPr sz="1100">
              <a:latin typeface="Arial"/>
              <a:cs typeface="Arial"/>
            </a:endParaRPr>
          </a:p>
          <a:p>
            <a:pPr marL="12700" algn="just">
              <a:lnSpc>
                <a:spcPct val="100000"/>
              </a:lnSpc>
              <a:spcBef>
                <a:spcPts val="515"/>
              </a:spcBef>
            </a:pPr>
            <a:r>
              <a:rPr sz="1100" b="1" spc="-5" dirty="0">
                <a:latin typeface="Arial"/>
                <a:cs typeface="Arial"/>
                <a:hlinkClick r:id="rId2" action="ppaction://hlinksldjump"/>
              </a:rPr>
              <a:t>Level 1: Get</a:t>
            </a:r>
            <a:r>
              <a:rPr sz="1100" b="1" spc="5" dirty="0">
                <a:latin typeface="Arial"/>
                <a:cs typeface="Arial"/>
                <a:hlinkClick r:id="rId2" action="ppaction://hlinksldjump"/>
              </a:rPr>
              <a:t> </a:t>
            </a:r>
            <a:r>
              <a:rPr sz="1100" b="1" spc="-5" dirty="0">
                <a:latin typeface="Arial"/>
                <a:cs typeface="Arial"/>
                <a:hlinkClick r:id="rId2" action="ppaction://hlinksldjump"/>
              </a:rPr>
              <a:t>Started</a:t>
            </a:r>
            <a:endParaRPr sz="1100">
              <a:latin typeface="Arial"/>
              <a:cs typeface="Arial"/>
            </a:endParaRPr>
          </a:p>
          <a:p>
            <a:pPr marL="469900" algn="just">
              <a:lnSpc>
                <a:spcPct val="100000"/>
              </a:lnSpc>
              <a:spcBef>
                <a:spcPts val="40"/>
              </a:spcBef>
            </a:pPr>
            <a:r>
              <a:rPr sz="1100" spc="-5" dirty="0">
                <a:latin typeface="Arial"/>
                <a:cs typeface="Arial"/>
                <a:hlinkClick r:id="rId2" action="ppaction://hlinksldjump"/>
              </a:rPr>
              <a:t>Step 1: Admit the</a:t>
            </a:r>
            <a:r>
              <a:rPr sz="1100" spc="10" dirty="0">
                <a:latin typeface="Arial"/>
                <a:cs typeface="Arial"/>
                <a:hlinkClick r:id="rId2" action="ppaction://hlinksldjump"/>
              </a:rPr>
              <a:t> </a:t>
            </a:r>
            <a:r>
              <a:rPr sz="1100" spc="-5" dirty="0">
                <a:latin typeface="Arial"/>
                <a:cs typeface="Arial"/>
                <a:hlinkClick r:id="rId2" action="ppaction://hlinksldjump"/>
              </a:rPr>
              <a:t>Problem</a:t>
            </a:r>
            <a:endParaRPr sz="1100">
              <a:latin typeface="Arial"/>
              <a:cs typeface="Arial"/>
            </a:endParaRPr>
          </a:p>
          <a:p>
            <a:pPr marL="469900" marR="3022600" algn="just">
              <a:lnSpc>
                <a:spcPct val="139200"/>
              </a:lnSpc>
              <a:spcBef>
                <a:spcPts val="25"/>
              </a:spcBef>
            </a:pPr>
            <a:r>
              <a:rPr sz="1100" spc="-5" dirty="0">
                <a:latin typeface="Arial"/>
                <a:cs typeface="Arial"/>
              </a:rPr>
              <a:t>Step 2: Address the Mess  </a:t>
            </a:r>
            <a:r>
              <a:rPr sz="1100" spc="-5" dirty="0">
                <a:latin typeface="Arial"/>
                <a:cs typeface="Arial"/>
                <a:hlinkClick r:id="rId3" action="ppaction://hlinksldjump"/>
              </a:rPr>
              <a:t>Step 3: Adjust the Attitude </a:t>
            </a:r>
            <a:r>
              <a:rPr sz="1100" spc="-5" dirty="0">
                <a:latin typeface="Arial"/>
                <a:cs typeface="Arial"/>
              </a:rPr>
              <a:t> Level 1 Check In</a:t>
            </a:r>
            <a:endParaRPr sz="1100">
              <a:latin typeface="Arial"/>
              <a:cs typeface="Arial"/>
            </a:endParaRPr>
          </a:p>
          <a:p>
            <a:pPr marL="12700" algn="just">
              <a:lnSpc>
                <a:spcPct val="100000"/>
              </a:lnSpc>
              <a:spcBef>
                <a:spcPts val="540"/>
              </a:spcBef>
            </a:pPr>
            <a:r>
              <a:rPr sz="1100" b="1" spc="-5" dirty="0">
                <a:latin typeface="Arial"/>
                <a:cs typeface="Arial"/>
              </a:rPr>
              <a:t>Level 2: Get</a:t>
            </a:r>
            <a:r>
              <a:rPr sz="1100" b="1" spc="5" dirty="0">
                <a:latin typeface="Arial"/>
                <a:cs typeface="Arial"/>
              </a:rPr>
              <a:t> </a:t>
            </a:r>
            <a:r>
              <a:rPr sz="1100" b="1" spc="-5" dirty="0">
                <a:latin typeface="Arial"/>
                <a:cs typeface="Arial"/>
              </a:rPr>
              <a:t>Control</a:t>
            </a:r>
            <a:endParaRPr sz="1100">
              <a:latin typeface="Arial"/>
              <a:cs typeface="Arial"/>
            </a:endParaRPr>
          </a:p>
          <a:p>
            <a:pPr marL="469900">
              <a:lnSpc>
                <a:spcPct val="100000"/>
              </a:lnSpc>
              <a:spcBef>
                <a:spcPts val="40"/>
              </a:spcBef>
            </a:pPr>
            <a:r>
              <a:rPr sz="1100" spc="-5" dirty="0">
                <a:latin typeface="Arial"/>
                <a:cs typeface="Arial"/>
              </a:rPr>
              <a:t>Step 4: Start the</a:t>
            </a:r>
            <a:r>
              <a:rPr sz="1100" spc="10" dirty="0">
                <a:latin typeface="Arial"/>
                <a:cs typeface="Arial"/>
              </a:rPr>
              <a:t> </a:t>
            </a:r>
            <a:r>
              <a:rPr sz="1100" spc="-5" dirty="0">
                <a:latin typeface="Arial"/>
                <a:cs typeface="Arial"/>
              </a:rPr>
              <a:t>Plan</a:t>
            </a:r>
            <a:endParaRPr sz="1100">
              <a:latin typeface="Arial"/>
              <a:cs typeface="Arial"/>
            </a:endParaRPr>
          </a:p>
          <a:p>
            <a:pPr marL="469900" marR="3154680">
              <a:lnSpc>
                <a:spcPts val="1860"/>
              </a:lnSpc>
              <a:spcBef>
                <a:spcPts val="125"/>
              </a:spcBef>
            </a:pPr>
            <a:r>
              <a:rPr sz="1100" spc="-5" dirty="0">
                <a:latin typeface="Arial"/>
                <a:cs typeface="Arial"/>
                <a:hlinkClick r:id="rId4" action="ppaction://hlinksldjump"/>
              </a:rPr>
              <a:t>Step 5: Steer the Power </a:t>
            </a:r>
            <a:r>
              <a:rPr sz="1100" spc="-5" dirty="0">
                <a:latin typeface="Arial"/>
                <a:cs typeface="Arial"/>
              </a:rPr>
              <a:t> </a:t>
            </a:r>
            <a:r>
              <a:rPr sz="1100" spc="-5" dirty="0">
                <a:latin typeface="Arial"/>
                <a:cs typeface="Arial"/>
                <a:hlinkClick r:id="rId5" action="ppaction://hlinksldjump"/>
              </a:rPr>
              <a:t>Step 6: Set the Timer </a:t>
            </a:r>
            <a:r>
              <a:rPr sz="1100" spc="-5" dirty="0">
                <a:latin typeface="Arial"/>
                <a:cs typeface="Arial"/>
              </a:rPr>
              <a:t> Level 2 Check</a:t>
            </a:r>
            <a:r>
              <a:rPr sz="1100" dirty="0">
                <a:latin typeface="Arial"/>
                <a:cs typeface="Arial"/>
              </a:rPr>
              <a:t> </a:t>
            </a:r>
            <a:r>
              <a:rPr sz="1100" spc="-5" dirty="0">
                <a:latin typeface="Arial"/>
                <a:cs typeface="Arial"/>
              </a:rPr>
              <a:t>In</a:t>
            </a:r>
            <a:endParaRPr sz="1100">
              <a:latin typeface="Arial"/>
              <a:cs typeface="Arial"/>
            </a:endParaRPr>
          </a:p>
          <a:p>
            <a:pPr marL="12700">
              <a:lnSpc>
                <a:spcPct val="100000"/>
              </a:lnSpc>
              <a:spcBef>
                <a:spcPts val="360"/>
              </a:spcBef>
            </a:pPr>
            <a:r>
              <a:rPr sz="1100" b="1" spc="-5" dirty="0">
                <a:latin typeface="Arial"/>
                <a:cs typeface="Arial"/>
                <a:hlinkClick r:id="rId12" action="ppaction://hlinksldjump"/>
              </a:rPr>
              <a:t>Level 3: Get</a:t>
            </a:r>
            <a:r>
              <a:rPr sz="1100" b="1" spc="5" dirty="0">
                <a:latin typeface="Arial"/>
                <a:cs typeface="Arial"/>
                <a:hlinkClick r:id="rId12" action="ppaction://hlinksldjump"/>
              </a:rPr>
              <a:t> </a:t>
            </a:r>
            <a:r>
              <a:rPr sz="1100" b="1" spc="-5" dirty="0">
                <a:latin typeface="Arial"/>
                <a:cs typeface="Arial"/>
                <a:hlinkClick r:id="rId12" action="ppaction://hlinksldjump"/>
              </a:rPr>
              <a:t>Ahead</a:t>
            </a:r>
            <a:endParaRPr sz="1100">
              <a:latin typeface="Arial"/>
              <a:cs typeface="Arial"/>
            </a:endParaRPr>
          </a:p>
          <a:p>
            <a:pPr marL="469900">
              <a:lnSpc>
                <a:spcPct val="100000"/>
              </a:lnSpc>
              <a:spcBef>
                <a:spcPts val="45"/>
              </a:spcBef>
            </a:pPr>
            <a:r>
              <a:rPr sz="1100" spc="-5" dirty="0">
                <a:latin typeface="Arial"/>
                <a:cs typeface="Arial"/>
                <a:hlinkClick r:id="rId12" action="ppaction://hlinksldjump"/>
              </a:rPr>
              <a:t>Step 7: Maximizing the</a:t>
            </a:r>
            <a:r>
              <a:rPr sz="1100" spc="5" dirty="0">
                <a:latin typeface="Arial"/>
                <a:cs typeface="Arial"/>
                <a:hlinkClick r:id="rId12" action="ppaction://hlinksldjump"/>
              </a:rPr>
              <a:t> </a:t>
            </a:r>
            <a:r>
              <a:rPr sz="1100" spc="-5" dirty="0">
                <a:latin typeface="Arial"/>
                <a:cs typeface="Arial"/>
                <a:hlinkClick r:id="rId12" action="ppaction://hlinksldjump"/>
              </a:rPr>
              <a:t>Margin</a:t>
            </a:r>
            <a:endParaRPr sz="1100">
              <a:latin typeface="Arial"/>
              <a:cs typeface="Arial"/>
            </a:endParaRPr>
          </a:p>
          <a:p>
            <a:pPr marL="469900" marR="2937510" algn="just">
              <a:lnSpc>
                <a:spcPct val="138900"/>
              </a:lnSpc>
              <a:spcBef>
                <a:spcPts val="30"/>
              </a:spcBef>
            </a:pPr>
            <a:r>
              <a:rPr sz="1100" spc="-5" dirty="0">
                <a:latin typeface="Arial"/>
                <a:cs typeface="Arial"/>
                <a:hlinkClick r:id="rId6" action="ppaction://hlinksldjump"/>
              </a:rPr>
              <a:t>Step 8: Minimize the Stress </a:t>
            </a:r>
            <a:r>
              <a:rPr sz="1100" spc="-5" dirty="0">
                <a:latin typeface="Arial"/>
                <a:cs typeface="Arial"/>
              </a:rPr>
              <a:t> Step 9: Maintain the Focus  Level 3 Check In</a:t>
            </a:r>
            <a:endParaRPr sz="1100">
              <a:latin typeface="Arial"/>
              <a:cs typeface="Arial"/>
            </a:endParaRPr>
          </a:p>
          <a:p>
            <a:pPr marL="12700" algn="just">
              <a:lnSpc>
                <a:spcPct val="100000"/>
              </a:lnSpc>
              <a:spcBef>
                <a:spcPts val="520"/>
              </a:spcBef>
            </a:pPr>
            <a:r>
              <a:rPr sz="1100" b="1" spc="-5" dirty="0">
                <a:latin typeface="Arial"/>
                <a:cs typeface="Arial"/>
                <a:hlinkClick r:id="rId13" action="ppaction://hlinksldjump"/>
              </a:rPr>
              <a:t>Level 4: Give</a:t>
            </a:r>
            <a:r>
              <a:rPr sz="1100" b="1" spc="5" dirty="0">
                <a:latin typeface="Arial"/>
                <a:cs typeface="Arial"/>
                <a:hlinkClick r:id="rId13" action="ppaction://hlinksldjump"/>
              </a:rPr>
              <a:t> </a:t>
            </a:r>
            <a:r>
              <a:rPr sz="1100" b="1" spc="-5" dirty="0">
                <a:latin typeface="Arial"/>
                <a:cs typeface="Arial"/>
                <a:hlinkClick r:id="rId13" action="ppaction://hlinksldjump"/>
              </a:rPr>
              <a:t>Back</a:t>
            </a:r>
            <a:endParaRPr sz="1100">
              <a:latin typeface="Arial"/>
              <a:cs typeface="Arial"/>
            </a:endParaRPr>
          </a:p>
          <a:p>
            <a:pPr marL="469900">
              <a:lnSpc>
                <a:spcPct val="100000"/>
              </a:lnSpc>
              <a:spcBef>
                <a:spcPts val="40"/>
              </a:spcBef>
            </a:pPr>
            <a:r>
              <a:rPr sz="1100" spc="-5" dirty="0">
                <a:latin typeface="Arial"/>
                <a:cs typeface="Arial"/>
                <a:hlinkClick r:id="rId13" action="ppaction://hlinksldjump"/>
              </a:rPr>
              <a:t>Step 10: Invest in Others</a:t>
            </a:r>
            <a:endParaRPr sz="1100">
              <a:latin typeface="Arial"/>
              <a:cs typeface="Arial"/>
            </a:endParaRPr>
          </a:p>
          <a:p>
            <a:pPr marL="469900" marR="2871470">
              <a:lnSpc>
                <a:spcPct val="140900"/>
              </a:lnSpc>
            </a:pPr>
            <a:r>
              <a:rPr sz="1100" spc="-5" dirty="0">
                <a:latin typeface="Arial"/>
                <a:cs typeface="Arial"/>
              </a:rPr>
              <a:t>Step 11: Ignite </a:t>
            </a:r>
            <a:r>
              <a:rPr sz="1100" dirty="0">
                <a:latin typeface="Arial"/>
                <a:cs typeface="Arial"/>
              </a:rPr>
              <a:t>dfree</a:t>
            </a:r>
            <a:r>
              <a:rPr sz="1100" dirty="0">
                <a:latin typeface="Arial"/>
                <a:cs typeface="Arial"/>
                <a:hlinkClick r:id="rId8" action="ppaction://hlinksldjump"/>
              </a:rPr>
              <a:t>® </a:t>
            </a:r>
            <a:r>
              <a:rPr sz="1100" spc="-5" dirty="0">
                <a:latin typeface="Arial"/>
                <a:cs typeface="Arial"/>
                <a:hlinkClick r:id="rId8" action="ppaction://hlinksldjump"/>
              </a:rPr>
              <a:t>Living </a:t>
            </a:r>
            <a:r>
              <a:rPr sz="1100" spc="-5" dirty="0">
                <a:latin typeface="Arial"/>
                <a:cs typeface="Arial"/>
              </a:rPr>
              <a:t> </a:t>
            </a:r>
            <a:r>
              <a:rPr sz="1100" spc="-5" dirty="0">
                <a:latin typeface="Arial"/>
                <a:cs typeface="Arial"/>
                <a:hlinkClick r:id="rId14" action="ppaction://hlinksldjump"/>
              </a:rPr>
              <a:t>Step 12: Impact the</a:t>
            </a:r>
            <a:r>
              <a:rPr sz="1100" spc="-10" dirty="0">
                <a:latin typeface="Arial"/>
                <a:cs typeface="Arial"/>
                <a:hlinkClick r:id="rId14" action="ppaction://hlinksldjump"/>
              </a:rPr>
              <a:t> </a:t>
            </a:r>
            <a:r>
              <a:rPr sz="1100" spc="-5" dirty="0">
                <a:latin typeface="Arial"/>
                <a:cs typeface="Arial"/>
                <a:hlinkClick r:id="rId14" action="ppaction://hlinksldjump"/>
              </a:rPr>
              <a:t>Culture</a:t>
            </a:r>
            <a:endParaRPr sz="1100">
              <a:latin typeface="Arial"/>
              <a:cs typeface="Arial"/>
            </a:endParaRPr>
          </a:p>
          <a:p>
            <a:pPr marL="469900">
              <a:lnSpc>
                <a:spcPct val="100000"/>
              </a:lnSpc>
              <a:spcBef>
                <a:spcPts val="540"/>
              </a:spcBef>
            </a:pPr>
            <a:r>
              <a:rPr sz="1100" spc="-5" dirty="0">
                <a:latin typeface="Arial"/>
                <a:cs typeface="Arial"/>
              </a:rPr>
              <a:t>Level 4 Check In and Course Completion Pulse</a:t>
            </a:r>
            <a:r>
              <a:rPr sz="1100" spc="35" dirty="0">
                <a:latin typeface="Arial"/>
                <a:cs typeface="Arial"/>
              </a:rPr>
              <a:t> </a:t>
            </a:r>
            <a:r>
              <a:rPr sz="1100" spc="-5" dirty="0">
                <a:latin typeface="Arial"/>
                <a:cs typeface="Arial"/>
              </a:rPr>
              <a:t>Check</a:t>
            </a:r>
            <a:endParaRPr sz="1100">
              <a:latin typeface="Arial"/>
              <a:cs typeface="Arial"/>
            </a:endParaRPr>
          </a:p>
        </p:txBody>
      </p:sp>
      <p:sp>
        <p:nvSpPr>
          <p:cNvPr id="9" name="object 9"/>
          <p:cNvSpPr txBox="1"/>
          <p:nvPr/>
        </p:nvSpPr>
        <p:spPr>
          <a:xfrm>
            <a:off x="6461759" y="8125662"/>
            <a:ext cx="191770" cy="970915"/>
          </a:xfrm>
          <a:prstGeom prst="rect">
            <a:avLst/>
          </a:prstGeom>
        </p:spPr>
        <p:txBody>
          <a:bodyPr vert="horz" wrap="square" lIns="0" tIns="81280" rIns="0" bIns="0" rtlCol="0">
            <a:spAutoFit/>
          </a:bodyPr>
          <a:lstStyle/>
          <a:p>
            <a:pPr marL="12700">
              <a:lnSpc>
                <a:spcPct val="100000"/>
              </a:lnSpc>
              <a:spcBef>
                <a:spcPts val="640"/>
              </a:spcBef>
            </a:pPr>
            <a:r>
              <a:rPr sz="1100" spc="-5" dirty="0">
                <a:latin typeface="Arial"/>
                <a:cs typeface="Arial"/>
                <a:hlinkClick r:id="rId13" action="ppaction://hlinksldjump"/>
              </a:rPr>
              <a:t>3</a:t>
            </a:r>
            <a:r>
              <a:rPr sz="1100" spc="-5" dirty="0">
                <a:latin typeface="Arial"/>
                <a:cs typeface="Arial"/>
              </a:rPr>
              <a:t>9</a:t>
            </a:r>
            <a:endParaRPr sz="1100">
              <a:latin typeface="Arial"/>
              <a:cs typeface="Arial"/>
            </a:endParaRPr>
          </a:p>
          <a:p>
            <a:pPr marL="12700">
              <a:lnSpc>
                <a:spcPct val="100000"/>
              </a:lnSpc>
              <a:spcBef>
                <a:spcPts val="540"/>
              </a:spcBef>
            </a:pPr>
            <a:r>
              <a:rPr sz="1100" spc="-5" dirty="0">
                <a:latin typeface="Arial"/>
                <a:cs typeface="Arial"/>
              </a:rPr>
              <a:t>42</a:t>
            </a:r>
            <a:endParaRPr sz="1100">
              <a:latin typeface="Arial"/>
              <a:cs typeface="Arial"/>
            </a:endParaRPr>
          </a:p>
          <a:p>
            <a:pPr marL="12700">
              <a:lnSpc>
                <a:spcPct val="100000"/>
              </a:lnSpc>
              <a:spcBef>
                <a:spcPts val="540"/>
              </a:spcBef>
            </a:pPr>
            <a:r>
              <a:rPr sz="1100" spc="-5" dirty="0">
                <a:latin typeface="Arial"/>
                <a:cs typeface="Arial"/>
                <a:hlinkClick r:id="rId14" action="ppaction://hlinksldjump"/>
              </a:rPr>
              <a:t>4</a:t>
            </a:r>
            <a:r>
              <a:rPr sz="1100" spc="-5" dirty="0">
                <a:latin typeface="Arial"/>
                <a:cs typeface="Arial"/>
              </a:rPr>
              <a:t>4</a:t>
            </a:r>
            <a:endParaRPr sz="1100">
              <a:latin typeface="Arial"/>
              <a:cs typeface="Arial"/>
            </a:endParaRPr>
          </a:p>
          <a:p>
            <a:pPr marL="22860">
              <a:lnSpc>
                <a:spcPct val="100000"/>
              </a:lnSpc>
              <a:spcBef>
                <a:spcPts val="540"/>
              </a:spcBef>
            </a:pPr>
            <a:r>
              <a:rPr sz="1100" spc="-5" dirty="0">
                <a:latin typeface="Arial"/>
                <a:cs typeface="Arial"/>
              </a:rPr>
              <a:t>47</a:t>
            </a:r>
            <a:endParaRPr sz="11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nvGraphicFramePr>
        <p:xfrm>
          <a:off x="625601" y="914400"/>
          <a:ext cx="6400800" cy="4057141"/>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908050">
                  <a:extLst>
                    <a:ext uri="{9D8B030D-6E8A-4147-A177-3AD203B41FA5}">
                      <a16:colId xmlns:a16="http://schemas.microsoft.com/office/drawing/2014/main" val="20002"/>
                    </a:ext>
                  </a:extLst>
                </a:gridCol>
                <a:gridCol w="4505325">
                  <a:extLst>
                    <a:ext uri="{9D8B030D-6E8A-4147-A177-3AD203B41FA5}">
                      <a16:colId xmlns:a16="http://schemas.microsoft.com/office/drawing/2014/main" val="20003"/>
                    </a:ext>
                  </a:extLst>
                </a:gridCol>
              </a:tblGrid>
              <a:tr h="142671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a:lnSpc>
                          <a:spcPct val="100000"/>
                        </a:lnSpc>
                        <a:spcBef>
                          <a:spcPts val="855"/>
                        </a:spcBef>
                      </a:pPr>
                      <a:r>
                        <a:rPr sz="1100" spc="-5" dirty="0">
                          <a:latin typeface="Arial"/>
                          <a:cs typeface="Arial"/>
                        </a:rPr>
                        <a:t>12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050">
                        <a:latin typeface="Times New Roman"/>
                        <a:cs typeface="Times New Roman"/>
                      </a:endParaRPr>
                    </a:p>
                    <a:p>
                      <a:pPr marL="2540" marR="247650">
                        <a:lnSpc>
                          <a:spcPct val="110500"/>
                        </a:lnSpc>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250">
                        <a:latin typeface="Times New Roman"/>
                        <a:cs typeface="Times New Roman"/>
                      </a:endParaRPr>
                    </a:p>
                    <a:p>
                      <a:pPr marL="2540" marR="160655">
                        <a:lnSpc>
                          <a:spcPct val="100000"/>
                        </a:lnSpc>
                      </a:pPr>
                      <a:r>
                        <a:rPr sz="1100" spc="-5" dirty="0">
                          <a:solidFill>
                            <a:srgbClr val="F06C24"/>
                          </a:solidFill>
                          <a:latin typeface="Arial"/>
                          <a:cs typeface="Arial"/>
                        </a:rPr>
                        <a:t>Level  </a:t>
                      </a:r>
                      <a:r>
                        <a:rPr sz="1100" dirty="0">
                          <a:solidFill>
                            <a:srgbClr val="F06C24"/>
                          </a:solidFill>
                          <a:latin typeface="Arial"/>
                          <a:cs typeface="Arial"/>
                        </a:rPr>
                        <a:t>Affirmations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9875" marR="186690" indent="-200660" algn="just">
                        <a:lnSpc>
                          <a:spcPct val="101400"/>
                        </a:lnSpc>
                        <a:spcBef>
                          <a:spcPts val="10"/>
                        </a:spcBef>
                        <a:buChar char="•"/>
                        <a:tabLst>
                          <a:tab pos="270510" algn="l"/>
                        </a:tabLst>
                      </a:pPr>
                      <a:r>
                        <a:rPr sz="1100" spc="-5" dirty="0">
                          <a:latin typeface="Arial"/>
                          <a:cs typeface="Arial"/>
                        </a:rPr>
                        <a:t>Each</a:t>
                      </a:r>
                      <a:r>
                        <a:rPr sz="1100" spc="-30" dirty="0">
                          <a:latin typeface="Arial"/>
                          <a:cs typeface="Arial"/>
                        </a:rPr>
                        <a:t> </a:t>
                      </a:r>
                      <a:r>
                        <a:rPr sz="1100" spc="-5" dirty="0">
                          <a:latin typeface="Arial"/>
                          <a:cs typeface="Arial"/>
                        </a:rPr>
                        <a:t>level</a:t>
                      </a:r>
                      <a:r>
                        <a:rPr sz="1100" spc="-30" dirty="0">
                          <a:latin typeface="Arial"/>
                          <a:cs typeface="Arial"/>
                        </a:rPr>
                        <a:t> </a:t>
                      </a:r>
                      <a:r>
                        <a:rPr sz="1100" spc="-5" dirty="0">
                          <a:latin typeface="Arial"/>
                          <a:cs typeface="Arial"/>
                        </a:rPr>
                        <a:t>ends</a:t>
                      </a:r>
                      <a:r>
                        <a:rPr sz="1100" spc="-30" dirty="0">
                          <a:latin typeface="Arial"/>
                          <a:cs typeface="Arial"/>
                        </a:rPr>
                        <a:t> </a:t>
                      </a:r>
                      <a:r>
                        <a:rPr sz="1100" spc="-5" dirty="0">
                          <a:latin typeface="Arial"/>
                          <a:cs typeface="Arial"/>
                        </a:rPr>
                        <a:t>with</a:t>
                      </a:r>
                      <a:r>
                        <a:rPr sz="1100" spc="-25" dirty="0">
                          <a:latin typeface="Arial"/>
                          <a:cs typeface="Arial"/>
                        </a:rPr>
                        <a:t> </a:t>
                      </a:r>
                      <a:r>
                        <a:rPr sz="1100" spc="-5" dirty="0">
                          <a:latin typeface="Arial"/>
                          <a:cs typeface="Arial"/>
                        </a:rPr>
                        <a:t>an</a:t>
                      </a:r>
                      <a:r>
                        <a:rPr sz="1100" spc="-35" dirty="0">
                          <a:latin typeface="Arial"/>
                          <a:cs typeface="Arial"/>
                        </a:rPr>
                        <a:t> </a:t>
                      </a:r>
                      <a:r>
                        <a:rPr sz="1100" spc="-5" dirty="0">
                          <a:latin typeface="Arial"/>
                          <a:cs typeface="Arial"/>
                        </a:rPr>
                        <a:t>affirmation.</a:t>
                      </a:r>
                      <a:r>
                        <a:rPr sz="1100" spc="-35" dirty="0">
                          <a:latin typeface="Arial"/>
                          <a:cs typeface="Arial"/>
                        </a:rPr>
                        <a:t> </a:t>
                      </a:r>
                      <a:r>
                        <a:rPr sz="1100" spc="-5" dirty="0">
                          <a:latin typeface="Arial"/>
                          <a:cs typeface="Arial"/>
                        </a:rPr>
                        <a:t>This</a:t>
                      </a:r>
                      <a:r>
                        <a:rPr sz="1100" spc="-25" dirty="0">
                          <a:latin typeface="Arial"/>
                          <a:cs typeface="Arial"/>
                        </a:rPr>
                        <a:t> </a:t>
                      </a:r>
                      <a:r>
                        <a:rPr sz="1100" spc="-5" dirty="0">
                          <a:latin typeface="Arial"/>
                          <a:cs typeface="Arial"/>
                        </a:rPr>
                        <a:t>is</a:t>
                      </a:r>
                      <a:r>
                        <a:rPr sz="1100" spc="-30" dirty="0">
                          <a:latin typeface="Arial"/>
                          <a:cs typeface="Arial"/>
                        </a:rPr>
                        <a:t> </a:t>
                      </a:r>
                      <a:r>
                        <a:rPr sz="1100" spc="-5" dirty="0">
                          <a:latin typeface="Arial"/>
                          <a:cs typeface="Arial"/>
                        </a:rPr>
                        <a:t>per</a:t>
                      </a:r>
                      <a:r>
                        <a:rPr sz="1100" spc="-25" dirty="0">
                          <a:latin typeface="Arial"/>
                          <a:cs typeface="Arial"/>
                        </a:rPr>
                        <a:t> </a:t>
                      </a:r>
                      <a:r>
                        <a:rPr sz="1100" spc="-5" dirty="0">
                          <a:latin typeface="Arial"/>
                          <a:cs typeface="Arial"/>
                        </a:rPr>
                        <a:t>LEVEL</a:t>
                      </a:r>
                      <a:r>
                        <a:rPr sz="1100" spc="-30" dirty="0">
                          <a:latin typeface="Arial"/>
                          <a:cs typeface="Arial"/>
                        </a:rPr>
                        <a:t> </a:t>
                      </a:r>
                      <a:r>
                        <a:rPr sz="1100" spc="-5" dirty="0">
                          <a:latin typeface="Arial"/>
                          <a:cs typeface="Arial"/>
                        </a:rPr>
                        <a:t>and</a:t>
                      </a:r>
                      <a:r>
                        <a:rPr sz="1100" spc="-30" dirty="0">
                          <a:latin typeface="Arial"/>
                          <a:cs typeface="Arial"/>
                        </a:rPr>
                        <a:t> </a:t>
                      </a:r>
                      <a:r>
                        <a:rPr sz="1100" spc="-5" dirty="0">
                          <a:latin typeface="Arial"/>
                          <a:cs typeface="Arial"/>
                        </a:rPr>
                        <a:t>not</a:t>
                      </a:r>
                      <a:r>
                        <a:rPr sz="1100" spc="-25" dirty="0">
                          <a:latin typeface="Arial"/>
                          <a:cs typeface="Arial"/>
                        </a:rPr>
                        <a:t> </a:t>
                      </a:r>
                      <a:r>
                        <a:rPr sz="1100" spc="-5" dirty="0">
                          <a:latin typeface="Arial"/>
                          <a:cs typeface="Arial"/>
                        </a:rPr>
                        <a:t>per  step so it will happen 4 times during the entire course. The virtual  host will share a short word of encouragement. Participants can  reflect on these sayings as they continue to navigate the journey  to financial</a:t>
                      </a:r>
                      <a:r>
                        <a:rPr sz="1100" spc="-10" dirty="0">
                          <a:latin typeface="Arial"/>
                          <a:cs typeface="Arial"/>
                        </a:rPr>
                        <a:t> </a:t>
                      </a:r>
                      <a:r>
                        <a:rPr sz="1100" spc="-5" dirty="0">
                          <a:latin typeface="Arial"/>
                          <a:cs typeface="Arial"/>
                        </a:rPr>
                        <a:t>freedom.</a:t>
                      </a:r>
                      <a:endParaRPr sz="1100">
                        <a:latin typeface="Arial"/>
                        <a:cs typeface="Arial"/>
                      </a:endParaRPr>
                    </a:p>
                    <a:p>
                      <a:pPr>
                        <a:lnSpc>
                          <a:spcPct val="100000"/>
                        </a:lnSpc>
                        <a:buFont typeface="Arial"/>
                        <a:buChar char="•"/>
                      </a:pPr>
                      <a:endParaRPr sz="1250">
                        <a:latin typeface="Times New Roman"/>
                        <a:cs typeface="Times New Roman"/>
                      </a:endParaRPr>
                    </a:p>
                    <a:p>
                      <a:pPr marL="273050" marR="505459" indent="-203835">
                        <a:lnSpc>
                          <a:spcPts val="1270"/>
                        </a:lnSpc>
                        <a:spcBef>
                          <a:spcPts val="5"/>
                        </a:spcBef>
                        <a:buChar char="•"/>
                        <a:tabLst>
                          <a:tab pos="273050" algn="l"/>
                          <a:tab pos="273685" algn="l"/>
                        </a:tabLst>
                      </a:pPr>
                      <a:r>
                        <a:rPr sz="1100" spc="-5" dirty="0">
                          <a:latin typeface="Arial"/>
                          <a:cs typeface="Arial"/>
                        </a:rPr>
                        <a:t>The affirmation for Level 1 is: “I have the power to look at</a:t>
                      </a:r>
                      <a:r>
                        <a:rPr sz="1100" spc="-145" dirty="0">
                          <a:latin typeface="Arial"/>
                          <a:cs typeface="Arial"/>
                        </a:rPr>
                        <a:t> </a:t>
                      </a:r>
                      <a:r>
                        <a:rPr sz="1100" spc="-5" dirty="0">
                          <a:latin typeface="Arial"/>
                          <a:cs typeface="Arial"/>
                        </a:rPr>
                        <a:t>my  finances </a:t>
                      </a:r>
                      <a:r>
                        <a:rPr sz="1100" spc="-10" dirty="0">
                          <a:latin typeface="Arial"/>
                          <a:cs typeface="Arial"/>
                        </a:rPr>
                        <a:t>without </a:t>
                      </a:r>
                      <a:r>
                        <a:rPr sz="1100" spc="-5" dirty="0">
                          <a:latin typeface="Arial"/>
                          <a:cs typeface="Arial"/>
                        </a:rPr>
                        <a:t>fear and build the wealth I</a:t>
                      </a:r>
                      <a:r>
                        <a:rPr sz="1100" spc="30" dirty="0">
                          <a:latin typeface="Arial"/>
                          <a:cs typeface="Arial"/>
                        </a:rPr>
                        <a:t> </a:t>
                      </a:r>
                      <a:r>
                        <a:rPr sz="1100" spc="-5" dirty="0">
                          <a:latin typeface="Arial"/>
                          <a:cs typeface="Arial"/>
                        </a:rPr>
                        <a:t>desire.”</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417320">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2540">
                        <a:lnSpc>
                          <a:spcPct val="100000"/>
                        </a:lnSpc>
                      </a:pPr>
                      <a:r>
                        <a:rPr sz="1100" spc="-5" dirty="0">
                          <a:latin typeface="Arial"/>
                          <a:cs typeface="Arial"/>
                        </a:rPr>
                        <a:t>13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91440">
                        <a:lnSpc>
                          <a:spcPct val="110500"/>
                        </a:lnSpc>
                        <a:spcBef>
                          <a:spcPts val="104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50">
                        <a:latin typeface="Times New Roman"/>
                        <a:cs typeface="Times New Roman"/>
                      </a:endParaRPr>
                    </a:p>
                    <a:p>
                      <a:pPr marL="2540" marR="431800">
                        <a:lnSpc>
                          <a:spcPct val="102299"/>
                        </a:lnSpc>
                      </a:pPr>
                      <a:r>
                        <a:rPr sz="1100" dirty="0">
                          <a:solidFill>
                            <a:srgbClr val="F06C24"/>
                          </a:solidFill>
                          <a:latin typeface="Arial"/>
                          <a:cs typeface="Arial"/>
                        </a:rPr>
                        <a:t>Closing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9875" marR="73025" indent="-200660" algn="just">
                        <a:lnSpc>
                          <a:spcPct val="101400"/>
                        </a:lnSpc>
                        <a:buChar char="•"/>
                        <a:tabLst>
                          <a:tab pos="270510" algn="l"/>
                        </a:tabLst>
                      </a:pPr>
                      <a:r>
                        <a:rPr sz="1100" spc="-5" dirty="0">
                          <a:latin typeface="Arial"/>
                          <a:cs typeface="Arial"/>
                        </a:rPr>
                        <a:t>Facilitator may choose a volunteer to end the class in prayer or use  the closing prayer below. (The closing prayer can also be found in  the dfree® Lifestyles: 12 Steps to Financial Freedom workbook on  page 29)</a:t>
                      </a:r>
                      <a:endParaRPr sz="1100">
                        <a:latin typeface="Arial"/>
                        <a:cs typeface="Arial"/>
                      </a:endParaRPr>
                    </a:p>
                    <a:p>
                      <a:pPr marL="270510" indent="-200660" algn="just">
                        <a:lnSpc>
                          <a:spcPct val="100000"/>
                        </a:lnSpc>
                        <a:spcBef>
                          <a:spcPts val="20"/>
                        </a:spcBef>
                        <a:buChar char="•"/>
                        <a:tabLst>
                          <a:tab pos="270510" algn="l"/>
                        </a:tabLst>
                      </a:pPr>
                      <a:r>
                        <a:rPr sz="1100" spc="-5" dirty="0">
                          <a:latin typeface="Arial"/>
                          <a:cs typeface="Arial"/>
                        </a:rPr>
                        <a:t>Our</a:t>
                      </a:r>
                      <a:r>
                        <a:rPr sz="1100" spc="30" dirty="0">
                          <a:latin typeface="Arial"/>
                          <a:cs typeface="Arial"/>
                        </a:rPr>
                        <a:t> </a:t>
                      </a:r>
                      <a:r>
                        <a:rPr sz="1100" spc="-5" dirty="0">
                          <a:latin typeface="Arial"/>
                          <a:cs typeface="Arial"/>
                        </a:rPr>
                        <a:t>closing</a:t>
                      </a:r>
                      <a:r>
                        <a:rPr sz="1100" spc="25" dirty="0">
                          <a:latin typeface="Arial"/>
                          <a:cs typeface="Arial"/>
                        </a:rPr>
                        <a:t> </a:t>
                      </a:r>
                      <a:r>
                        <a:rPr sz="1100" spc="-5" dirty="0">
                          <a:latin typeface="Arial"/>
                          <a:cs typeface="Arial"/>
                        </a:rPr>
                        <a:t>prayer</a:t>
                      </a:r>
                      <a:r>
                        <a:rPr sz="1100" spc="30" dirty="0">
                          <a:latin typeface="Arial"/>
                          <a:cs typeface="Arial"/>
                        </a:rPr>
                        <a:t> </a:t>
                      </a:r>
                      <a:r>
                        <a:rPr sz="1100" spc="-5" dirty="0">
                          <a:latin typeface="Arial"/>
                          <a:cs typeface="Arial"/>
                        </a:rPr>
                        <a:t>for</a:t>
                      </a:r>
                      <a:r>
                        <a:rPr sz="1100" spc="35" dirty="0">
                          <a:latin typeface="Arial"/>
                          <a:cs typeface="Arial"/>
                        </a:rPr>
                        <a:t> </a:t>
                      </a:r>
                      <a:r>
                        <a:rPr sz="1100" spc="-5" dirty="0">
                          <a:latin typeface="Arial"/>
                          <a:cs typeface="Arial"/>
                        </a:rPr>
                        <a:t>step</a:t>
                      </a:r>
                      <a:r>
                        <a:rPr sz="1100" spc="40" dirty="0">
                          <a:latin typeface="Arial"/>
                          <a:cs typeface="Arial"/>
                        </a:rPr>
                        <a:t> </a:t>
                      </a:r>
                      <a:r>
                        <a:rPr sz="1100" spc="-5" dirty="0">
                          <a:latin typeface="Arial"/>
                          <a:cs typeface="Arial"/>
                        </a:rPr>
                        <a:t>3</a:t>
                      </a:r>
                      <a:r>
                        <a:rPr sz="1100" spc="35" dirty="0">
                          <a:latin typeface="Arial"/>
                          <a:cs typeface="Arial"/>
                        </a:rPr>
                        <a:t> </a:t>
                      </a:r>
                      <a:r>
                        <a:rPr sz="1100" spc="-5" dirty="0">
                          <a:latin typeface="Arial"/>
                          <a:cs typeface="Arial"/>
                        </a:rPr>
                        <a:t>is</a:t>
                      </a:r>
                      <a:r>
                        <a:rPr sz="1100" spc="30" dirty="0">
                          <a:latin typeface="Arial"/>
                          <a:cs typeface="Arial"/>
                        </a:rPr>
                        <a:t> </a:t>
                      </a:r>
                      <a:r>
                        <a:rPr sz="1100" spc="-5" dirty="0">
                          <a:latin typeface="Arial"/>
                          <a:cs typeface="Arial"/>
                        </a:rPr>
                        <a:t>“Dear</a:t>
                      </a:r>
                      <a:r>
                        <a:rPr sz="1100" spc="35" dirty="0">
                          <a:latin typeface="Arial"/>
                          <a:cs typeface="Arial"/>
                        </a:rPr>
                        <a:t> </a:t>
                      </a:r>
                      <a:r>
                        <a:rPr sz="1100" spc="-5" dirty="0">
                          <a:latin typeface="Arial"/>
                          <a:cs typeface="Arial"/>
                        </a:rPr>
                        <a:t>God,</a:t>
                      </a:r>
                      <a:r>
                        <a:rPr sz="1100" spc="35" dirty="0">
                          <a:latin typeface="Arial"/>
                          <a:cs typeface="Arial"/>
                        </a:rPr>
                        <a:t> </a:t>
                      </a:r>
                      <a:r>
                        <a:rPr sz="1100" dirty="0">
                          <a:latin typeface="Arial"/>
                          <a:cs typeface="Arial"/>
                        </a:rPr>
                        <a:t>thank</a:t>
                      </a:r>
                      <a:r>
                        <a:rPr sz="1100" spc="35" dirty="0">
                          <a:latin typeface="Arial"/>
                          <a:cs typeface="Arial"/>
                        </a:rPr>
                        <a:t> </a:t>
                      </a:r>
                      <a:r>
                        <a:rPr sz="1100" spc="-5" dirty="0">
                          <a:latin typeface="Arial"/>
                          <a:cs typeface="Arial"/>
                        </a:rPr>
                        <a:t>You</a:t>
                      </a:r>
                      <a:r>
                        <a:rPr sz="1100" spc="35" dirty="0">
                          <a:latin typeface="Arial"/>
                          <a:cs typeface="Arial"/>
                        </a:rPr>
                        <a:t> </a:t>
                      </a:r>
                      <a:r>
                        <a:rPr sz="1100" spc="-5" dirty="0">
                          <a:latin typeface="Arial"/>
                          <a:cs typeface="Arial"/>
                        </a:rPr>
                        <a:t>for</a:t>
                      </a:r>
                      <a:r>
                        <a:rPr sz="1100" spc="35" dirty="0">
                          <a:latin typeface="Arial"/>
                          <a:cs typeface="Arial"/>
                        </a:rPr>
                        <a:t> </a:t>
                      </a:r>
                      <a:r>
                        <a:rPr sz="1100" spc="-5" dirty="0">
                          <a:latin typeface="Arial"/>
                          <a:cs typeface="Arial"/>
                        </a:rPr>
                        <a:t>providing</a:t>
                      </a:r>
                      <a:endParaRPr sz="1100">
                        <a:latin typeface="Arial"/>
                        <a:cs typeface="Arial"/>
                      </a:endParaRPr>
                    </a:p>
                    <a:p>
                      <a:pPr marL="269875" algn="just">
                        <a:lnSpc>
                          <a:spcPct val="100000"/>
                        </a:lnSpc>
                        <a:spcBef>
                          <a:spcPts val="100"/>
                        </a:spcBef>
                      </a:pPr>
                      <a:r>
                        <a:rPr sz="1100" spc="-5" dirty="0">
                          <a:latin typeface="Arial"/>
                          <a:cs typeface="Arial"/>
                        </a:rPr>
                        <a:t>so</a:t>
                      </a:r>
                      <a:r>
                        <a:rPr sz="1100" spc="40" dirty="0">
                          <a:latin typeface="Arial"/>
                          <a:cs typeface="Arial"/>
                        </a:rPr>
                        <a:t> </a:t>
                      </a:r>
                      <a:r>
                        <a:rPr sz="1100" spc="-5" dirty="0">
                          <a:latin typeface="Arial"/>
                          <a:cs typeface="Arial"/>
                        </a:rPr>
                        <a:t>many</a:t>
                      </a:r>
                      <a:r>
                        <a:rPr sz="1100" spc="40" dirty="0">
                          <a:latin typeface="Arial"/>
                          <a:cs typeface="Arial"/>
                        </a:rPr>
                        <a:t> </a:t>
                      </a:r>
                      <a:r>
                        <a:rPr sz="1100" spc="-5" dirty="0">
                          <a:latin typeface="Arial"/>
                          <a:cs typeface="Arial"/>
                        </a:rPr>
                        <a:t>of</a:t>
                      </a:r>
                      <a:r>
                        <a:rPr sz="1100" spc="45" dirty="0">
                          <a:latin typeface="Arial"/>
                          <a:cs typeface="Arial"/>
                        </a:rPr>
                        <a:t> </a:t>
                      </a:r>
                      <a:r>
                        <a:rPr sz="1100" spc="-5" dirty="0">
                          <a:latin typeface="Arial"/>
                          <a:cs typeface="Arial"/>
                        </a:rPr>
                        <a:t>my</a:t>
                      </a:r>
                      <a:r>
                        <a:rPr sz="1100" spc="45" dirty="0">
                          <a:latin typeface="Arial"/>
                          <a:cs typeface="Arial"/>
                        </a:rPr>
                        <a:t> </a:t>
                      </a:r>
                      <a:r>
                        <a:rPr sz="1100" spc="-5" dirty="0">
                          <a:latin typeface="Arial"/>
                          <a:cs typeface="Arial"/>
                        </a:rPr>
                        <a:t>needs</a:t>
                      </a:r>
                      <a:r>
                        <a:rPr sz="1100" spc="40" dirty="0">
                          <a:latin typeface="Arial"/>
                          <a:cs typeface="Arial"/>
                        </a:rPr>
                        <a:t> </a:t>
                      </a:r>
                      <a:r>
                        <a:rPr sz="1100" spc="-5" dirty="0">
                          <a:latin typeface="Arial"/>
                          <a:cs typeface="Arial"/>
                        </a:rPr>
                        <a:t>without</a:t>
                      </a:r>
                      <a:r>
                        <a:rPr sz="1100" spc="40" dirty="0">
                          <a:latin typeface="Arial"/>
                          <a:cs typeface="Arial"/>
                        </a:rPr>
                        <a:t> </a:t>
                      </a:r>
                      <a:r>
                        <a:rPr sz="1100" spc="-5" dirty="0">
                          <a:latin typeface="Arial"/>
                          <a:cs typeface="Arial"/>
                        </a:rPr>
                        <a:t>me</a:t>
                      </a:r>
                      <a:r>
                        <a:rPr sz="1100" spc="40" dirty="0">
                          <a:latin typeface="Arial"/>
                          <a:cs typeface="Arial"/>
                        </a:rPr>
                        <a:t> </a:t>
                      </a:r>
                      <a:r>
                        <a:rPr sz="1100" spc="-5" dirty="0">
                          <a:latin typeface="Arial"/>
                          <a:cs typeface="Arial"/>
                        </a:rPr>
                        <a:t>even</a:t>
                      </a:r>
                      <a:r>
                        <a:rPr sz="1100" spc="40" dirty="0">
                          <a:latin typeface="Arial"/>
                          <a:cs typeface="Arial"/>
                        </a:rPr>
                        <a:t> </a:t>
                      </a:r>
                      <a:r>
                        <a:rPr sz="1100" spc="-5" dirty="0">
                          <a:latin typeface="Arial"/>
                          <a:cs typeface="Arial"/>
                        </a:rPr>
                        <a:t>asking.</a:t>
                      </a:r>
                      <a:r>
                        <a:rPr sz="1100" spc="40" dirty="0">
                          <a:latin typeface="Arial"/>
                          <a:cs typeface="Arial"/>
                        </a:rPr>
                        <a:t> </a:t>
                      </a:r>
                      <a:r>
                        <a:rPr sz="1100" spc="-5" dirty="0">
                          <a:latin typeface="Arial"/>
                          <a:cs typeface="Arial"/>
                        </a:rPr>
                        <a:t>Please</a:t>
                      </a:r>
                      <a:r>
                        <a:rPr sz="1100" spc="45" dirty="0">
                          <a:latin typeface="Arial"/>
                          <a:cs typeface="Arial"/>
                        </a:rPr>
                        <a:t> </a:t>
                      </a:r>
                      <a:r>
                        <a:rPr sz="1100" spc="-5" dirty="0">
                          <a:latin typeface="Arial"/>
                          <a:cs typeface="Arial"/>
                        </a:rPr>
                        <a:t>give</a:t>
                      </a:r>
                      <a:r>
                        <a:rPr sz="1100" spc="35" dirty="0">
                          <a:latin typeface="Arial"/>
                          <a:cs typeface="Arial"/>
                        </a:rPr>
                        <a:t> </a:t>
                      </a:r>
                      <a:r>
                        <a:rPr sz="1100" spc="-5" dirty="0">
                          <a:latin typeface="Arial"/>
                          <a:cs typeface="Arial"/>
                        </a:rPr>
                        <a:t>me</a:t>
                      </a:r>
                      <a:r>
                        <a:rPr sz="1100" spc="35" dirty="0">
                          <a:latin typeface="Arial"/>
                          <a:cs typeface="Arial"/>
                        </a:rPr>
                        <a:t> </a:t>
                      </a:r>
                      <a:r>
                        <a:rPr sz="1100" spc="-5" dirty="0">
                          <a:latin typeface="Arial"/>
                          <a:cs typeface="Arial"/>
                        </a:rPr>
                        <a:t>the</a:t>
                      </a:r>
                      <a:endParaRPr sz="1100">
                        <a:latin typeface="Arial"/>
                        <a:cs typeface="Arial"/>
                      </a:endParaRPr>
                    </a:p>
                    <a:p>
                      <a:pPr marL="269875" marR="80010" algn="just">
                        <a:lnSpc>
                          <a:spcPct val="107700"/>
                        </a:lnSpc>
                        <a:spcBef>
                          <a:spcPts val="10"/>
                        </a:spcBef>
                      </a:pPr>
                      <a:r>
                        <a:rPr sz="1100" spc="-5" dirty="0">
                          <a:latin typeface="Arial"/>
                          <a:cs typeface="Arial"/>
                        </a:rPr>
                        <a:t>help I need to remember the difference between what I want and  what I need and the patience to wait for both.</a:t>
                      </a:r>
                      <a:r>
                        <a:rPr sz="1100" spc="4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21310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100">
                        <a:latin typeface="Times New Roman"/>
                        <a:cs typeface="Times New Roman"/>
                      </a:endParaRPr>
                    </a:p>
                    <a:p>
                      <a:pPr marL="2540">
                        <a:lnSpc>
                          <a:spcPct val="100000"/>
                        </a:lnSpc>
                        <a:spcBef>
                          <a:spcPts val="5"/>
                        </a:spcBef>
                      </a:pPr>
                      <a:r>
                        <a:rPr sz="1100" spc="-5" dirty="0">
                          <a:latin typeface="Arial"/>
                          <a:cs typeface="Arial"/>
                        </a:rPr>
                        <a:t>14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500">
                        <a:latin typeface="Times New Roman"/>
                        <a:cs typeface="Times New Roman"/>
                      </a:endParaRPr>
                    </a:p>
                    <a:p>
                      <a:pPr marL="2540" marR="91440">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L="2540" marR="191135">
                        <a:lnSpc>
                          <a:spcPct val="102299"/>
                        </a:lnSpc>
                      </a:pPr>
                      <a:r>
                        <a:rPr sz="1100" dirty="0">
                          <a:solidFill>
                            <a:srgbClr val="F06C24"/>
                          </a:solidFill>
                          <a:latin typeface="Arial"/>
                          <a:cs typeface="Arial"/>
                        </a:rPr>
                        <a:t>Completion  </a:t>
                      </a:r>
                      <a:r>
                        <a:rPr sz="1100" spc="-5" dirty="0">
                          <a:solidFill>
                            <a:srgbClr val="F06C24"/>
                          </a:solidFill>
                          <a:latin typeface="Arial"/>
                          <a:cs typeface="Arial"/>
                        </a:rPr>
                        <a:t>of</a:t>
                      </a:r>
                      <a:r>
                        <a:rPr sz="1100" spc="-15" dirty="0">
                          <a:solidFill>
                            <a:srgbClr val="F06C24"/>
                          </a:solidFill>
                          <a:latin typeface="Arial"/>
                          <a:cs typeface="Arial"/>
                        </a:rPr>
                        <a:t> </a:t>
                      </a:r>
                      <a:r>
                        <a:rPr sz="1100" spc="-5" dirty="0">
                          <a:solidFill>
                            <a:srgbClr val="F06C24"/>
                          </a:solidFill>
                          <a:latin typeface="Arial"/>
                          <a:cs typeface="Arial"/>
                        </a:rPr>
                        <a:t>Level</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3050" marR="297815" indent="-203835">
                        <a:lnSpc>
                          <a:spcPct val="100000"/>
                        </a:lnSpc>
                        <a:spcBef>
                          <a:spcPts val="20"/>
                        </a:spcBef>
                        <a:buChar char="•"/>
                        <a:tabLst>
                          <a:tab pos="273050" algn="l"/>
                          <a:tab pos="273685" algn="l"/>
                        </a:tabLst>
                      </a:pPr>
                      <a:r>
                        <a:rPr sz="1100" spc="-5" dirty="0">
                          <a:latin typeface="Arial"/>
                          <a:cs typeface="Arial"/>
                        </a:rPr>
                        <a:t>This is the end of LEVEL 1. The Facilitator should congratulate  the group for completion of this</a:t>
                      </a:r>
                      <a:r>
                        <a:rPr sz="1100" spc="25" dirty="0">
                          <a:latin typeface="Arial"/>
                          <a:cs typeface="Arial"/>
                        </a:rPr>
                        <a:t> </a:t>
                      </a:r>
                      <a:r>
                        <a:rPr sz="1100" spc="-5" dirty="0">
                          <a:latin typeface="Arial"/>
                          <a:cs typeface="Arial"/>
                        </a:rPr>
                        <a:t>level.</a:t>
                      </a:r>
                      <a:endParaRPr sz="1100">
                        <a:latin typeface="Arial"/>
                        <a:cs typeface="Arial"/>
                      </a:endParaRPr>
                    </a:p>
                    <a:p>
                      <a:pPr marL="273050" marR="74930" indent="-203835">
                        <a:lnSpc>
                          <a:spcPct val="101600"/>
                        </a:lnSpc>
                        <a:spcBef>
                          <a:spcPts val="75"/>
                        </a:spcBef>
                        <a:buChar char="•"/>
                        <a:tabLst>
                          <a:tab pos="273050" algn="l"/>
                          <a:tab pos="273685" algn="l"/>
                        </a:tabLst>
                      </a:pPr>
                      <a:r>
                        <a:rPr sz="1100" spc="-5" dirty="0">
                          <a:latin typeface="Arial"/>
                          <a:cs typeface="Arial"/>
                        </a:rPr>
                        <a:t>Suggested wording, if needed, “Congratulations on completing</a:t>
                      </a:r>
                      <a:r>
                        <a:rPr sz="1100" spc="-225" dirty="0">
                          <a:latin typeface="Arial"/>
                          <a:cs typeface="Arial"/>
                        </a:rPr>
                        <a:t> </a:t>
                      </a:r>
                      <a:r>
                        <a:rPr sz="1100" spc="-5" dirty="0">
                          <a:latin typeface="Arial"/>
                          <a:cs typeface="Arial"/>
                        </a:rPr>
                        <a:t>level  1: Get Started. You’ve done the work and now understand  psychological and behavioral components that cause many people  to remain in debt. Keep up the good work and the next level is Get  Control.”</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20</a:t>
            </a:r>
          </a:p>
        </p:txBody>
      </p:sp>
      <p:sp>
        <p:nvSpPr>
          <p:cNvPr id="4" name="object 4"/>
          <p:cNvSpPr txBox="1"/>
          <p:nvPr/>
        </p:nvSpPr>
        <p:spPr>
          <a:xfrm>
            <a:off x="730250" y="5472684"/>
            <a:ext cx="5927725" cy="1109345"/>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LEVEL 1</a:t>
            </a:r>
            <a:r>
              <a:rPr sz="1200" b="1" dirty="0">
                <a:latin typeface="Arial"/>
                <a:cs typeface="Arial"/>
              </a:rPr>
              <a:t> </a:t>
            </a:r>
            <a:r>
              <a:rPr sz="1200" b="1" spc="-5" dirty="0">
                <a:latin typeface="Arial"/>
                <a:cs typeface="Arial"/>
              </a:rPr>
              <a:t>CHECK-IN</a:t>
            </a:r>
            <a:endParaRPr sz="1200">
              <a:latin typeface="Arial"/>
              <a:cs typeface="Arial"/>
            </a:endParaRPr>
          </a:p>
          <a:p>
            <a:pPr marL="12700">
              <a:lnSpc>
                <a:spcPts val="1290"/>
              </a:lnSpc>
            </a:pPr>
            <a:r>
              <a:rPr sz="1100" spc="-5" dirty="0">
                <a:latin typeface="Arial"/>
                <a:cs typeface="Arial"/>
              </a:rPr>
              <a:t>Add 10 extra minutes to this class to ensure all participants complete the brief pulse</a:t>
            </a:r>
            <a:r>
              <a:rPr sz="1100" spc="204" dirty="0">
                <a:latin typeface="Arial"/>
                <a:cs typeface="Arial"/>
              </a:rPr>
              <a:t> </a:t>
            </a:r>
            <a:r>
              <a:rPr sz="1100" spc="-5" dirty="0">
                <a:latin typeface="Arial"/>
                <a:cs typeface="Arial"/>
              </a:rPr>
              <a:t>check.</a:t>
            </a:r>
            <a:endParaRPr sz="1100">
              <a:latin typeface="Arial"/>
              <a:cs typeface="Arial"/>
            </a:endParaRPr>
          </a:p>
          <a:p>
            <a:pPr>
              <a:lnSpc>
                <a:spcPct val="100000"/>
              </a:lnSpc>
              <a:spcBef>
                <a:spcPts val="45"/>
              </a:spcBef>
            </a:pPr>
            <a:endParaRPr sz="1300">
              <a:latin typeface="Arial"/>
              <a:cs typeface="Arial"/>
            </a:endParaRPr>
          </a:p>
          <a:p>
            <a:pPr marL="12700">
              <a:lnSpc>
                <a:spcPct val="100000"/>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solidFill>
                  <a:srgbClr val="6BA342"/>
                </a:solidFill>
                <a:latin typeface="Arial"/>
                <a:cs typeface="Arial"/>
              </a:rPr>
              <a:t>: </a:t>
            </a:r>
            <a:r>
              <a:rPr sz="1100" spc="-5" dirty="0">
                <a:latin typeface="Arial"/>
                <a:cs typeface="Arial"/>
              </a:rPr>
              <a:t>+1 469 382</a:t>
            </a:r>
            <a:r>
              <a:rPr sz="1100" spc="5" dirty="0">
                <a:latin typeface="Arial"/>
                <a:cs typeface="Arial"/>
              </a:rPr>
              <a:t> </a:t>
            </a:r>
            <a:r>
              <a:rPr sz="1100" spc="-5" dirty="0">
                <a:latin typeface="Arial"/>
                <a:cs typeface="Arial"/>
              </a:rPr>
              <a:t>4665</a:t>
            </a:r>
            <a:endParaRPr sz="1100">
              <a:latin typeface="Arial"/>
              <a:cs typeface="Arial"/>
            </a:endParaRPr>
          </a:p>
          <a:p>
            <a:pPr marL="12700">
              <a:lnSpc>
                <a:spcPct val="100000"/>
              </a:lnSpc>
              <a:spcBef>
                <a:spcPts val="110"/>
              </a:spcBef>
            </a:pPr>
            <a:r>
              <a:rPr sz="1100" b="1" spc="-5" dirty="0">
                <a:solidFill>
                  <a:srgbClr val="6BA342"/>
                </a:solidFill>
                <a:latin typeface="Arial"/>
                <a:cs typeface="Arial"/>
              </a:rPr>
              <a:t>URL Link</a:t>
            </a:r>
            <a:r>
              <a:rPr sz="1100" b="1" spc="-5" dirty="0">
                <a:latin typeface="Arial"/>
                <a:cs typeface="Arial"/>
              </a:rPr>
              <a:t>:</a:t>
            </a:r>
            <a:r>
              <a:rPr sz="1100" b="1" spc="170" dirty="0">
                <a:latin typeface="Arial"/>
                <a:cs typeface="Arial"/>
              </a:rPr>
              <a:t> </a:t>
            </a:r>
            <a:r>
              <a:rPr sz="1100" u="sng" spc="-5" dirty="0">
                <a:solidFill>
                  <a:srgbClr val="0000FF"/>
                </a:solidFill>
                <a:uFill>
                  <a:solidFill>
                    <a:srgbClr val="0000FF"/>
                  </a:solidFill>
                </a:uFill>
                <a:latin typeface="Arial"/>
                <a:cs typeface="Arial"/>
                <a:hlinkClick r:id="rId2"/>
              </a:rPr>
              <a:t>https://academy.dfreefoundation.org/quizzes/sfwd-quiz-6399cadca766a8-08926582/</a:t>
            </a:r>
            <a:endParaRPr sz="1100">
              <a:latin typeface="Arial"/>
              <a:cs typeface="Arial"/>
            </a:endParaRPr>
          </a:p>
          <a:p>
            <a:pPr marL="12700">
              <a:lnSpc>
                <a:spcPct val="100000"/>
              </a:lnSpc>
              <a:spcBef>
                <a:spcPts val="95"/>
              </a:spcBef>
            </a:pPr>
            <a:r>
              <a:rPr sz="1200" b="1" spc="-5" dirty="0">
                <a:solidFill>
                  <a:srgbClr val="6BA342"/>
                </a:solidFill>
                <a:latin typeface="Times New Roman"/>
                <a:cs typeface="Times New Roman"/>
              </a:rPr>
              <a:t>QR Code:</a:t>
            </a:r>
            <a:endParaRPr sz="1200">
              <a:latin typeface="Times New Roman"/>
              <a:cs typeface="Times New Roman"/>
            </a:endParaRPr>
          </a:p>
        </p:txBody>
      </p:sp>
      <p:pic>
        <p:nvPicPr>
          <p:cNvPr id="6" name="Picture 5" descr="A qr code on a black background&#10;&#10;Description automatically generated">
            <a:extLst>
              <a:ext uri="{FF2B5EF4-FFF2-40B4-BE49-F238E27FC236}">
                <a16:creationId xmlns:a16="http://schemas.microsoft.com/office/drawing/2014/main" id="{F2F43237-3F28-48B5-B641-20CCFEDC3BBA}"/>
              </a:ext>
            </a:extLst>
          </p:cNvPr>
          <p:cNvPicPr>
            <a:picLocks noChangeAspect="1"/>
          </p:cNvPicPr>
          <p:nvPr/>
        </p:nvPicPr>
        <p:blipFill>
          <a:blip r:embed="rId3"/>
          <a:stretch>
            <a:fillRect/>
          </a:stretch>
        </p:blipFill>
        <p:spPr>
          <a:xfrm>
            <a:off x="2512620" y="6673821"/>
            <a:ext cx="2907049" cy="288918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21</a:t>
            </a:r>
          </a:p>
        </p:txBody>
      </p:sp>
      <p:sp>
        <p:nvSpPr>
          <p:cNvPr id="2" name="object 2"/>
          <p:cNvSpPr txBox="1"/>
          <p:nvPr/>
        </p:nvSpPr>
        <p:spPr>
          <a:xfrm>
            <a:off x="673100" y="926845"/>
            <a:ext cx="1845945" cy="39624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6BA342"/>
                </a:solidFill>
                <a:latin typeface="Arial"/>
                <a:cs typeface="Arial"/>
              </a:rPr>
              <a:t>LEVEL 2: </a:t>
            </a:r>
            <a:r>
              <a:rPr sz="1200" b="1" dirty="0">
                <a:solidFill>
                  <a:srgbClr val="6BA342"/>
                </a:solidFill>
                <a:latin typeface="Arial"/>
                <a:cs typeface="Arial"/>
              </a:rPr>
              <a:t>GET</a:t>
            </a:r>
            <a:r>
              <a:rPr sz="1200" b="1" spc="-35" dirty="0">
                <a:solidFill>
                  <a:srgbClr val="6BA342"/>
                </a:solidFill>
                <a:latin typeface="Arial"/>
                <a:cs typeface="Arial"/>
              </a:rPr>
              <a:t> </a:t>
            </a:r>
            <a:r>
              <a:rPr sz="1200" b="1" spc="-5" dirty="0">
                <a:solidFill>
                  <a:srgbClr val="6BA342"/>
                </a:solidFill>
                <a:latin typeface="Arial"/>
                <a:cs typeface="Arial"/>
              </a:rPr>
              <a:t>CONTROL</a:t>
            </a:r>
            <a:endParaRPr sz="1200">
              <a:latin typeface="Arial"/>
              <a:cs typeface="Arial"/>
            </a:endParaRPr>
          </a:p>
          <a:p>
            <a:pPr marL="12700">
              <a:lnSpc>
                <a:spcPct val="100000"/>
              </a:lnSpc>
              <a:spcBef>
                <a:spcPts val="35"/>
              </a:spcBef>
            </a:pPr>
            <a:r>
              <a:rPr sz="1200" b="1" dirty="0">
                <a:solidFill>
                  <a:srgbClr val="6BA342"/>
                </a:solidFill>
                <a:latin typeface="Arial"/>
                <a:cs typeface="Arial"/>
              </a:rPr>
              <a:t>Step </a:t>
            </a:r>
            <a:r>
              <a:rPr sz="1200" b="1" spc="-5" dirty="0">
                <a:solidFill>
                  <a:srgbClr val="6BA342"/>
                </a:solidFill>
                <a:latin typeface="Arial"/>
                <a:cs typeface="Arial"/>
              </a:rPr>
              <a:t>4: Start </a:t>
            </a:r>
            <a:r>
              <a:rPr sz="1200" b="1" dirty="0">
                <a:solidFill>
                  <a:srgbClr val="6BA342"/>
                </a:solidFill>
                <a:latin typeface="Arial"/>
                <a:cs typeface="Arial"/>
              </a:rPr>
              <a:t>the</a:t>
            </a:r>
            <a:r>
              <a:rPr sz="1200" b="1" spc="-15" dirty="0">
                <a:solidFill>
                  <a:srgbClr val="6BA342"/>
                </a:solidFill>
                <a:latin typeface="Arial"/>
                <a:cs typeface="Arial"/>
              </a:rPr>
              <a:t> </a:t>
            </a:r>
            <a:r>
              <a:rPr sz="1200" b="1" spc="-5" dirty="0">
                <a:solidFill>
                  <a:srgbClr val="6BA342"/>
                </a:solidFill>
                <a:latin typeface="Arial"/>
                <a:cs typeface="Arial"/>
              </a:rPr>
              <a:t>Plan</a:t>
            </a:r>
            <a:endParaRPr sz="1200">
              <a:latin typeface="Arial"/>
              <a:cs typeface="Arial"/>
            </a:endParaRPr>
          </a:p>
        </p:txBody>
      </p:sp>
      <p:graphicFrame>
        <p:nvGraphicFramePr>
          <p:cNvPr id="3" name="object 3"/>
          <p:cNvGraphicFramePr>
            <a:graphicFrameLocks noGrp="1"/>
          </p:cNvGraphicFramePr>
          <p:nvPr/>
        </p:nvGraphicFramePr>
        <p:xfrm>
          <a:off x="682751" y="1311402"/>
          <a:ext cx="6401435" cy="7814750"/>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803275">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461510">
                  <a:extLst>
                    <a:ext uri="{9D8B030D-6E8A-4147-A177-3AD203B41FA5}">
                      <a16:colId xmlns:a16="http://schemas.microsoft.com/office/drawing/2014/main" val="20003"/>
                    </a:ext>
                  </a:extLst>
                </a:gridCol>
              </a:tblGrid>
              <a:tr h="397001">
                <a:tc gridSpan="4">
                  <a:txBody>
                    <a:bodyPr/>
                    <a:lstStyle/>
                    <a:p>
                      <a:pPr marL="2223770">
                        <a:lnSpc>
                          <a:spcPct val="100000"/>
                        </a:lnSpc>
                        <a:spcBef>
                          <a:spcPts val="165"/>
                        </a:spcBef>
                      </a:pPr>
                      <a:r>
                        <a:rPr sz="1200" b="1" spc="-5" dirty="0">
                          <a:solidFill>
                            <a:srgbClr val="FFFFFF"/>
                          </a:solidFill>
                          <a:latin typeface="Arial"/>
                          <a:cs typeface="Arial"/>
                        </a:rPr>
                        <a:t>LEVEL 2 GET</a:t>
                      </a:r>
                      <a:r>
                        <a:rPr sz="1200" b="1" spc="5" dirty="0">
                          <a:solidFill>
                            <a:srgbClr val="FFFFFF"/>
                          </a:solidFill>
                          <a:latin typeface="Arial"/>
                          <a:cs typeface="Arial"/>
                        </a:rPr>
                        <a:t> </a:t>
                      </a:r>
                      <a:r>
                        <a:rPr sz="1200" b="1" spc="-5" dirty="0">
                          <a:solidFill>
                            <a:srgbClr val="FFFFFF"/>
                          </a:solidFill>
                          <a:latin typeface="Arial"/>
                          <a:cs typeface="Arial"/>
                        </a:rPr>
                        <a:t>CONTROL</a:t>
                      </a:r>
                      <a:endParaRPr sz="1200">
                        <a:latin typeface="Arial"/>
                        <a:cs typeface="Arial"/>
                      </a:endParaRPr>
                    </a:p>
                    <a:p>
                      <a:pPr marL="2223770">
                        <a:lnSpc>
                          <a:spcPts val="1260"/>
                        </a:lnSpc>
                        <a:spcBef>
                          <a:spcPts val="160"/>
                        </a:spcBef>
                      </a:pPr>
                      <a:r>
                        <a:rPr sz="1100" b="1" spc="-5" dirty="0">
                          <a:solidFill>
                            <a:srgbClr val="FFFFFF"/>
                          </a:solidFill>
                          <a:latin typeface="Arial"/>
                          <a:cs typeface="Arial"/>
                        </a:rPr>
                        <a:t>Step 4: Start the</a:t>
                      </a:r>
                      <a:r>
                        <a:rPr sz="1100" b="1" dirty="0">
                          <a:solidFill>
                            <a:srgbClr val="FFFFFF"/>
                          </a:solidFill>
                          <a:latin typeface="Arial"/>
                          <a:cs typeface="Arial"/>
                        </a:rPr>
                        <a:t> </a:t>
                      </a:r>
                      <a:r>
                        <a:rPr sz="1100" b="1" spc="-5" dirty="0">
                          <a:solidFill>
                            <a:srgbClr val="FFFFFF"/>
                          </a:solidFill>
                          <a:latin typeface="Arial"/>
                          <a:cs typeface="Arial"/>
                        </a:rPr>
                        <a:t>Plan</a:t>
                      </a:r>
                      <a:endParaRPr sz="1100">
                        <a:latin typeface="Arial"/>
                        <a:cs typeface="Arial"/>
                      </a:endParaRPr>
                    </a:p>
                  </a:txBody>
                  <a:tcPr marL="0" marR="0" marT="209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9249">
                <a:tc>
                  <a:txBody>
                    <a:bodyPr/>
                    <a:lstStyle/>
                    <a:p>
                      <a:pPr marL="2540">
                        <a:lnSpc>
                          <a:spcPct val="100000"/>
                        </a:lnSpc>
                        <a:spcBef>
                          <a:spcPts val="645"/>
                        </a:spcBef>
                      </a:pPr>
                      <a:r>
                        <a:rPr sz="1100" b="1" dirty="0">
                          <a:solidFill>
                            <a:srgbClr val="FFFFFF"/>
                          </a:solidFill>
                          <a:latin typeface="Arial"/>
                          <a:cs typeface="Arial"/>
                        </a:rPr>
                        <a: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320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91135">
                        <a:lnSpc>
                          <a:spcPts val="1290"/>
                        </a:lnSpc>
                      </a:pPr>
                      <a:r>
                        <a:rPr sz="1100" b="1" spc="-5" dirty="0">
                          <a:solidFill>
                            <a:srgbClr val="FFFFFF"/>
                          </a:solidFill>
                          <a:latin typeface="Arial"/>
                          <a:cs typeface="Arial"/>
                        </a:rPr>
                        <a:t>Content</a:t>
                      </a:r>
                      <a:endParaRPr sz="1100">
                        <a:latin typeface="Arial"/>
                        <a:cs typeface="Arial"/>
                      </a:endParaRPr>
                    </a:p>
                    <a:p>
                      <a:pPr marL="130810">
                        <a:lnSpc>
                          <a:spcPct val="100000"/>
                        </a:lnSpc>
                        <a:spcBef>
                          <a:spcPts val="3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166495">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533400">
                <a:tc>
                  <a:txBody>
                    <a:bodyPr/>
                    <a:lstStyle/>
                    <a:p>
                      <a:pPr>
                        <a:lnSpc>
                          <a:spcPct val="100000"/>
                        </a:lnSpc>
                        <a:spcBef>
                          <a:spcPts val="45"/>
                        </a:spcBef>
                      </a:pPr>
                      <a:endParaRPr sz="1150">
                        <a:latin typeface="Times New Roman"/>
                        <a:cs typeface="Times New Roman"/>
                      </a:endParaRPr>
                    </a:p>
                    <a:p>
                      <a:pPr marL="3175">
                        <a:lnSpc>
                          <a:spcPct val="100000"/>
                        </a:lnSpc>
                        <a:spcBef>
                          <a:spcPts val="5"/>
                        </a:spcBef>
                      </a:pPr>
                      <a:r>
                        <a:rPr sz="1100" dirty="0">
                          <a:latin typeface="Arial"/>
                          <a:cs typeface="Arial"/>
                        </a:rPr>
                        <a:t>1</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86690">
                        <a:lnSpc>
                          <a:spcPct val="100899"/>
                        </a:lnSpc>
                        <a:spcBef>
                          <a:spcPts val="68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863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71120">
                        <a:lnSpc>
                          <a:spcPct val="100899"/>
                        </a:lnSpc>
                        <a:spcBef>
                          <a:spcPts val="680"/>
                        </a:spcBef>
                      </a:pPr>
                      <a:r>
                        <a:rPr sz="1100" spc="-5" dirty="0">
                          <a:solidFill>
                            <a:srgbClr val="F06C24"/>
                          </a:solidFill>
                          <a:latin typeface="Arial"/>
                          <a:cs typeface="Arial"/>
                        </a:rPr>
                        <a:t>Welcome to  Class</a:t>
                      </a:r>
                      <a:endParaRPr sz="1100">
                        <a:latin typeface="Arial"/>
                        <a:cs typeface="Arial"/>
                      </a:endParaRPr>
                    </a:p>
                  </a:txBody>
                  <a:tcPr marL="0" marR="0" marT="863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13995">
                        <a:lnSpc>
                          <a:spcPct val="100000"/>
                        </a:lnSpc>
                        <a:spcBef>
                          <a:spcPts val="20"/>
                        </a:spcBef>
                        <a:buChar char="•"/>
                        <a:tabLst>
                          <a:tab pos="283210" algn="l"/>
                          <a:tab pos="283845" algn="l"/>
                        </a:tabLst>
                      </a:pPr>
                      <a:r>
                        <a:rPr sz="1100" spc="-5" dirty="0">
                          <a:latin typeface="Arial"/>
                          <a:cs typeface="Arial"/>
                        </a:rPr>
                        <a:t>Welcome to Level 2, Step 4: Start the</a:t>
                      </a:r>
                      <a:r>
                        <a:rPr sz="1100" spc="10" dirty="0">
                          <a:latin typeface="Arial"/>
                          <a:cs typeface="Arial"/>
                        </a:rPr>
                        <a:t> </a:t>
                      </a:r>
                      <a:r>
                        <a:rPr sz="1100" spc="-5" dirty="0">
                          <a:latin typeface="Arial"/>
                          <a:cs typeface="Arial"/>
                        </a:rPr>
                        <a:t>Plan</a:t>
                      </a:r>
                      <a:endParaRPr sz="1100">
                        <a:latin typeface="Arial"/>
                        <a:cs typeface="Arial"/>
                      </a:endParaRPr>
                    </a:p>
                    <a:p>
                      <a:pPr marL="283210" marR="23495" indent="-213360">
                        <a:lnSpc>
                          <a:spcPct val="102299"/>
                        </a:lnSpc>
                        <a:spcBef>
                          <a:spcPts val="50"/>
                        </a:spcBef>
                        <a:buChar char="•"/>
                        <a:tabLst>
                          <a:tab pos="283210" algn="l"/>
                          <a:tab pos="283845" algn="l"/>
                        </a:tabLst>
                      </a:pPr>
                      <a:r>
                        <a:rPr sz="1100" spc="-5" dirty="0">
                          <a:latin typeface="Arial"/>
                          <a:cs typeface="Arial"/>
                        </a:rPr>
                        <a:t>We will receive an official welcome from our virtual host shortly, but  first, let’s open in</a:t>
                      </a:r>
                      <a:r>
                        <a:rPr sz="1100" spc="5" dirty="0">
                          <a:latin typeface="Arial"/>
                          <a:cs typeface="Arial"/>
                        </a:rPr>
                        <a:t> </a:t>
                      </a:r>
                      <a:r>
                        <a:rPr sz="1100" spc="-5" dirty="0">
                          <a:latin typeface="Arial"/>
                          <a:cs typeface="Arial"/>
                        </a:rPr>
                        <a:t>prayer.</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244346">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317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700">
                        <a:latin typeface="Times New Roman"/>
                        <a:cs typeface="Times New Roman"/>
                      </a:endParaRPr>
                    </a:p>
                    <a:p>
                      <a:pPr marL="2540" marR="18669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700">
                        <a:latin typeface="Times New Roman"/>
                        <a:cs typeface="Times New Roman"/>
                      </a:endParaRPr>
                    </a:p>
                    <a:p>
                      <a:pPr marL="2540" marR="318770">
                        <a:lnSpc>
                          <a:spcPct val="102299"/>
                        </a:lnSpc>
                      </a:pPr>
                      <a:r>
                        <a:rPr sz="1100" dirty="0">
                          <a:solidFill>
                            <a:srgbClr val="F06C24"/>
                          </a:solidFill>
                          <a:latin typeface="Arial"/>
                          <a:cs typeface="Arial"/>
                        </a:rPr>
                        <a:t>Opening  </a:t>
                      </a:r>
                      <a:r>
                        <a:rPr sz="1100" spc="-5" dirty="0">
                          <a:solidFill>
                            <a:srgbClr val="F06C24"/>
                          </a:solidFill>
                          <a:latin typeface="Arial"/>
                          <a:cs typeface="Arial"/>
                        </a:rPr>
                        <a:t>Prayer</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33679" indent="-213360" algn="just">
                        <a:lnSpc>
                          <a:spcPct val="100699"/>
                        </a:lnSpc>
                        <a:spcBef>
                          <a:spcPts val="15"/>
                        </a:spcBef>
                        <a:buChar char="•"/>
                        <a:tabLst>
                          <a:tab pos="283845" algn="l"/>
                        </a:tabLst>
                      </a:pPr>
                      <a:r>
                        <a:rPr sz="1100" spc="-5" dirty="0">
                          <a:latin typeface="Arial"/>
                          <a:cs typeface="Arial"/>
                        </a:rPr>
                        <a:t>The facilitator can pray, assign someone to pray or have  participants read the opening prayer from the workbook on</a:t>
                      </a:r>
                      <a:r>
                        <a:rPr sz="1100" spc="-105" dirty="0">
                          <a:latin typeface="Arial"/>
                          <a:cs typeface="Arial"/>
                        </a:rPr>
                        <a:t> </a:t>
                      </a:r>
                      <a:r>
                        <a:rPr sz="1100" spc="-5" dirty="0">
                          <a:latin typeface="Arial"/>
                          <a:cs typeface="Arial"/>
                        </a:rPr>
                        <a:t>page  30</a:t>
                      </a:r>
                      <a:endParaRPr sz="1100">
                        <a:latin typeface="Arial"/>
                        <a:cs typeface="Arial"/>
                      </a:endParaRPr>
                    </a:p>
                    <a:p>
                      <a:pPr marL="283210" indent="-229235" algn="just">
                        <a:lnSpc>
                          <a:spcPct val="100000"/>
                        </a:lnSpc>
                        <a:spcBef>
                          <a:spcPts val="10"/>
                        </a:spcBef>
                        <a:buChar char="•"/>
                        <a:tabLst>
                          <a:tab pos="283845" algn="l"/>
                        </a:tabLst>
                      </a:pPr>
                      <a:r>
                        <a:rPr sz="1100" spc="-5" dirty="0">
                          <a:latin typeface="Arial"/>
                          <a:cs typeface="Arial"/>
                        </a:rPr>
                        <a:t>Our</a:t>
                      </a:r>
                      <a:r>
                        <a:rPr sz="1100" spc="110" dirty="0">
                          <a:latin typeface="Arial"/>
                          <a:cs typeface="Arial"/>
                        </a:rPr>
                        <a:t> </a:t>
                      </a:r>
                      <a:r>
                        <a:rPr sz="1100" spc="-5" dirty="0">
                          <a:latin typeface="Arial"/>
                          <a:cs typeface="Arial"/>
                        </a:rPr>
                        <a:t>opening</a:t>
                      </a:r>
                      <a:r>
                        <a:rPr sz="1100" spc="120" dirty="0">
                          <a:latin typeface="Arial"/>
                          <a:cs typeface="Arial"/>
                        </a:rPr>
                        <a:t> </a:t>
                      </a:r>
                      <a:r>
                        <a:rPr sz="1100" spc="-5" dirty="0">
                          <a:latin typeface="Arial"/>
                          <a:cs typeface="Arial"/>
                        </a:rPr>
                        <a:t>prayer</a:t>
                      </a:r>
                      <a:r>
                        <a:rPr sz="1100" spc="110" dirty="0">
                          <a:latin typeface="Arial"/>
                          <a:cs typeface="Arial"/>
                        </a:rPr>
                        <a:t> </a:t>
                      </a:r>
                      <a:r>
                        <a:rPr sz="1100" spc="-5" dirty="0">
                          <a:latin typeface="Arial"/>
                          <a:cs typeface="Arial"/>
                        </a:rPr>
                        <a:t>for</a:t>
                      </a:r>
                      <a:r>
                        <a:rPr sz="1100" spc="120" dirty="0">
                          <a:latin typeface="Arial"/>
                          <a:cs typeface="Arial"/>
                        </a:rPr>
                        <a:t> </a:t>
                      </a:r>
                      <a:r>
                        <a:rPr sz="1100" spc="-5" dirty="0">
                          <a:latin typeface="Arial"/>
                          <a:cs typeface="Arial"/>
                        </a:rPr>
                        <a:t>Step</a:t>
                      </a:r>
                      <a:r>
                        <a:rPr sz="1100" spc="120" dirty="0">
                          <a:latin typeface="Arial"/>
                          <a:cs typeface="Arial"/>
                        </a:rPr>
                        <a:t> </a:t>
                      </a:r>
                      <a:r>
                        <a:rPr sz="1100" spc="-5" dirty="0">
                          <a:latin typeface="Arial"/>
                          <a:cs typeface="Arial"/>
                        </a:rPr>
                        <a:t>4</a:t>
                      </a:r>
                      <a:r>
                        <a:rPr sz="1100" spc="105" dirty="0">
                          <a:latin typeface="Arial"/>
                          <a:cs typeface="Arial"/>
                        </a:rPr>
                        <a:t> </a:t>
                      </a:r>
                      <a:r>
                        <a:rPr sz="1100" spc="-5" dirty="0">
                          <a:latin typeface="Arial"/>
                          <a:cs typeface="Arial"/>
                        </a:rPr>
                        <a:t>is</a:t>
                      </a:r>
                      <a:r>
                        <a:rPr sz="1100" spc="130" dirty="0">
                          <a:latin typeface="Arial"/>
                          <a:cs typeface="Arial"/>
                        </a:rPr>
                        <a:t> </a:t>
                      </a:r>
                      <a:r>
                        <a:rPr sz="1100" i="1" spc="-10" dirty="0">
                          <a:solidFill>
                            <a:srgbClr val="1F1D1E"/>
                          </a:solidFill>
                          <a:latin typeface="Arial"/>
                          <a:cs typeface="Arial"/>
                        </a:rPr>
                        <a:t>“Dear</a:t>
                      </a:r>
                      <a:r>
                        <a:rPr sz="1100" i="1" spc="120" dirty="0">
                          <a:solidFill>
                            <a:srgbClr val="1F1D1E"/>
                          </a:solidFill>
                          <a:latin typeface="Arial"/>
                          <a:cs typeface="Arial"/>
                        </a:rPr>
                        <a:t> </a:t>
                      </a:r>
                      <a:r>
                        <a:rPr sz="1100" i="1" spc="-5" dirty="0">
                          <a:solidFill>
                            <a:srgbClr val="1F1D1E"/>
                          </a:solidFill>
                          <a:latin typeface="Arial"/>
                          <a:cs typeface="Arial"/>
                        </a:rPr>
                        <a:t>God,</a:t>
                      </a:r>
                      <a:r>
                        <a:rPr sz="1100" i="1" spc="120" dirty="0">
                          <a:solidFill>
                            <a:srgbClr val="1F1D1E"/>
                          </a:solidFill>
                          <a:latin typeface="Arial"/>
                          <a:cs typeface="Arial"/>
                        </a:rPr>
                        <a:t> </a:t>
                      </a:r>
                      <a:r>
                        <a:rPr sz="1100" i="1" spc="-5" dirty="0">
                          <a:solidFill>
                            <a:srgbClr val="1F1D1E"/>
                          </a:solidFill>
                          <a:latin typeface="Arial"/>
                          <a:cs typeface="Arial"/>
                        </a:rPr>
                        <a:t>I</a:t>
                      </a:r>
                      <a:r>
                        <a:rPr sz="1100" i="1" spc="114" dirty="0">
                          <a:solidFill>
                            <a:srgbClr val="1F1D1E"/>
                          </a:solidFill>
                          <a:latin typeface="Arial"/>
                          <a:cs typeface="Arial"/>
                        </a:rPr>
                        <a:t> </a:t>
                      </a:r>
                      <a:r>
                        <a:rPr sz="1100" i="1" spc="-5" dirty="0">
                          <a:solidFill>
                            <a:srgbClr val="1F1D1E"/>
                          </a:solidFill>
                          <a:latin typeface="Arial"/>
                          <a:cs typeface="Arial"/>
                        </a:rPr>
                        <a:t>believe</a:t>
                      </a:r>
                      <a:r>
                        <a:rPr sz="1100" i="1" spc="120" dirty="0">
                          <a:solidFill>
                            <a:srgbClr val="1F1D1E"/>
                          </a:solidFill>
                          <a:latin typeface="Arial"/>
                          <a:cs typeface="Arial"/>
                        </a:rPr>
                        <a:t> </a:t>
                      </a:r>
                      <a:r>
                        <a:rPr sz="1100" i="1" spc="-5" dirty="0">
                          <a:solidFill>
                            <a:srgbClr val="1F1D1E"/>
                          </a:solidFill>
                          <a:latin typeface="Arial"/>
                          <a:cs typeface="Arial"/>
                        </a:rPr>
                        <a:t>You</a:t>
                      </a:r>
                      <a:r>
                        <a:rPr sz="1100" i="1" spc="110" dirty="0">
                          <a:solidFill>
                            <a:srgbClr val="1F1D1E"/>
                          </a:solidFill>
                          <a:latin typeface="Arial"/>
                          <a:cs typeface="Arial"/>
                        </a:rPr>
                        <a:t> </a:t>
                      </a:r>
                      <a:r>
                        <a:rPr sz="1100" i="1" spc="-5" dirty="0">
                          <a:solidFill>
                            <a:srgbClr val="1F1D1E"/>
                          </a:solidFill>
                          <a:latin typeface="Arial"/>
                          <a:cs typeface="Arial"/>
                        </a:rPr>
                        <a:t>can</a:t>
                      </a:r>
                      <a:endParaRPr sz="1100">
                        <a:latin typeface="Arial"/>
                        <a:cs typeface="Arial"/>
                      </a:endParaRPr>
                    </a:p>
                    <a:p>
                      <a:pPr marL="283210" marR="173990" algn="just">
                        <a:lnSpc>
                          <a:spcPct val="107700"/>
                        </a:lnSpc>
                      </a:pPr>
                      <a:r>
                        <a:rPr sz="1100" i="1" spc="-5" dirty="0">
                          <a:solidFill>
                            <a:srgbClr val="1F1D1E"/>
                          </a:solidFill>
                          <a:latin typeface="Arial"/>
                          <a:cs typeface="Arial"/>
                        </a:rPr>
                        <a:t>provide</a:t>
                      </a:r>
                      <a:r>
                        <a:rPr sz="1100" i="1" spc="-55" dirty="0">
                          <a:solidFill>
                            <a:srgbClr val="1F1D1E"/>
                          </a:solidFill>
                          <a:latin typeface="Arial"/>
                          <a:cs typeface="Arial"/>
                        </a:rPr>
                        <a:t> </a:t>
                      </a:r>
                      <a:r>
                        <a:rPr sz="1100" i="1" spc="-5" dirty="0">
                          <a:solidFill>
                            <a:srgbClr val="1F1D1E"/>
                          </a:solidFill>
                          <a:latin typeface="Arial"/>
                          <a:cs typeface="Arial"/>
                        </a:rPr>
                        <a:t>all</a:t>
                      </a:r>
                      <a:r>
                        <a:rPr sz="1100" i="1" spc="-50" dirty="0">
                          <a:solidFill>
                            <a:srgbClr val="1F1D1E"/>
                          </a:solidFill>
                          <a:latin typeface="Arial"/>
                          <a:cs typeface="Arial"/>
                        </a:rPr>
                        <a:t> </a:t>
                      </a:r>
                      <a:r>
                        <a:rPr sz="1100" i="1" spc="-5" dirty="0">
                          <a:solidFill>
                            <a:srgbClr val="1F1D1E"/>
                          </a:solidFill>
                          <a:latin typeface="Arial"/>
                          <a:cs typeface="Arial"/>
                        </a:rPr>
                        <a:t>my</a:t>
                      </a:r>
                      <a:r>
                        <a:rPr sz="1100" i="1" spc="-55" dirty="0">
                          <a:solidFill>
                            <a:srgbClr val="1F1D1E"/>
                          </a:solidFill>
                          <a:latin typeface="Arial"/>
                          <a:cs typeface="Arial"/>
                        </a:rPr>
                        <a:t> </a:t>
                      </a:r>
                      <a:r>
                        <a:rPr sz="1100" i="1" spc="-5" dirty="0">
                          <a:solidFill>
                            <a:srgbClr val="1F1D1E"/>
                          </a:solidFill>
                          <a:latin typeface="Arial"/>
                          <a:cs typeface="Arial"/>
                        </a:rPr>
                        <a:t>needs.</a:t>
                      </a:r>
                      <a:r>
                        <a:rPr sz="1100" i="1" spc="-50" dirty="0">
                          <a:solidFill>
                            <a:srgbClr val="1F1D1E"/>
                          </a:solidFill>
                          <a:latin typeface="Arial"/>
                          <a:cs typeface="Arial"/>
                        </a:rPr>
                        <a:t> </a:t>
                      </a:r>
                      <a:r>
                        <a:rPr sz="1100" i="1" spc="-5" dirty="0">
                          <a:solidFill>
                            <a:srgbClr val="1F1D1E"/>
                          </a:solidFill>
                          <a:latin typeface="Arial"/>
                          <a:cs typeface="Arial"/>
                        </a:rPr>
                        <a:t>I</a:t>
                      </a:r>
                      <a:r>
                        <a:rPr sz="1100" i="1" spc="-55" dirty="0">
                          <a:solidFill>
                            <a:srgbClr val="1F1D1E"/>
                          </a:solidFill>
                          <a:latin typeface="Arial"/>
                          <a:cs typeface="Arial"/>
                        </a:rPr>
                        <a:t> </a:t>
                      </a:r>
                      <a:r>
                        <a:rPr sz="1100" i="1" spc="-5" dirty="0">
                          <a:solidFill>
                            <a:srgbClr val="1F1D1E"/>
                          </a:solidFill>
                          <a:latin typeface="Arial"/>
                          <a:cs typeface="Arial"/>
                        </a:rPr>
                        <a:t>now</a:t>
                      </a:r>
                      <a:r>
                        <a:rPr sz="1100" i="1" spc="-50" dirty="0">
                          <a:solidFill>
                            <a:srgbClr val="1F1D1E"/>
                          </a:solidFill>
                          <a:latin typeface="Arial"/>
                          <a:cs typeface="Arial"/>
                        </a:rPr>
                        <a:t> </a:t>
                      </a:r>
                      <a:r>
                        <a:rPr sz="1100" i="1" spc="-5" dirty="0">
                          <a:solidFill>
                            <a:srgbClr val="1F1D1E"/>
                          </a:solidFill>
                          <a:latin typeface="Arial"/>
                          <a:cs typeface="Arial"/>
                        </a:rPr>
                        <a:t>need</a:t>
                      </a:r>
                      <a:r>
                        <a:rPr sz="1100" i="1" spc="-55" dirty="0">
                          <a:solidFill>
                            <a:srgbClr val="1F1D1E"/>
                          </a:solidFill>
                          <a:latin typeface="Arial"/>
                          <a:cs typeface="Arial"/>
                        </a:rPr>
                        <a:t> </a:t>
                      </a:r>
                      <a:r>
                        <a:rPr sz="1100" i="1" spc="-5" dirty="0">
                          <a:solidFill>
                            <a:srgbClr val="1F1D1E"/>
                          </a:solidFill>
                          <a:latin typeface="Arial"/>
                          <a:cs typeface="Arial"/>
                        </a:rPr>
                        <a:t>You</a:t>
                      </a:r>
                      <a:r>
                        <a:rPr sz="1100" i="1" spc="-40" dirty="0">
                          <a:solidFill>
                            <a:srgbClr val="1F1D1E"/>
                          </a:solidFill>
                          <a:latin typeface="Arial"/>
                          <a:cs typeface="Arial"/>
                        </a:rPr>
                        <a:t> </a:t>
                      </a:r>
                      <a:r>
                        <a:rPr sz="1100" i="1" spc="-5" dirty="0">
                          <a:solidFill>
                            <a:srgbClr val="1F1D1E"/>
                          </a:solidFill>
                          <a:latin typeface="Arial"/>
                          <a:cs typeface="Arial"/>
                        </a:rPr>
                        <a:t>to</a:t>
                      </a:r>
                      <a:r>
                        <a:rPr sz="1100" i="1" spc="-50" dirty="0">
                          <a:solidFill>
                            <a:srgbClr val="1F1D1E"/>
                          </a:solidFill>
                          <a:latin typeface="Arial"/>
                          <a:cs typeface="Arial"/>
                        </a:rPr>
                        <a:t> </a:t>
                      </a:r>
                      <a:r>
                        <a:rPr sz="1100" i="1" spc="-5" dirty="0">
                          <a:solidFill>
                            <a:srgbClr val="1F1D1E"/>
                          </a:solidFill>
                          <a:latin typeface="Arial"/>
                          <a:cs typeface="Arial"/>
                        </a:rPr>
                        <a:t>enable</a:t>
                      </a:r>
                      <a:r>
                        <a:rPr sz="1100" i="1" spc="-55" dirty="0">
                          <a:solidFill>
                            <a:srgbClr val="1F1D1E"/>
                          </a:solidFill>
                          <a:latin typeface="Arial"/>
                          <a:cs typeface="Arial"/>
                        </a:rPr>
                        <a:t> </a:t>
                      </a:r>
                      <a:r>
                        <a:rPr sz="1100" i="1" spc="-5" dirty="0">
                          <a:solidFill>
                            <a:srgbClr val="1F1D1E"/>
                          </a:solidFill>
                          <a:latin typeface="Arial"/>
                          <a:cs typeface="Arial"/>
                        </a:rPr>
                        <a:t>me</a:t>
                      </a:r>
                      <a:r>
                        <a:rPr sz="1100" i="1" spc="-50" dirty="0">
                          <a:solidFill>
                            <a:srgbClr val="1F1D1E"/>
                          </a:solidFill>
                          <a:latin typeface="Arial"/>
                          <a:cs typeface="Arial"/>
                        </a:rPr>
                        <a:t> </a:t>
                      </a:r>
                      <a:r>
                        <a:rPr sz="1100" i="1" spc="-5" dirty="0">
                          <a:solidFill>
                            <a:srgbClr val="1F1D1E"/>
                          </a:solidFill>
                          <a:latin typeface="Arial"/>
                          <a:cs typeface="Arial"/>
                        </a:rPr>
                        <a:t>to</a:t>
                      </a:r>
                      <a:r>
                        <a:rPr sz="1100" i="1" spc="-55" dirty="0">
                          <a:solidFill>
                            <a:srgbClr val="1F1D1E"/>
                          </a:solidFill>
                          <a:latin typeface="Arial"/>
                          <a:cs typeface="Arial"/>
                        </a:rPr>
                        <a:t> </a:t>
                      </a:r>
                      <a:r>
                        <a:rPr sz="1100" i="1" spc="-5" dirty="0">
                          <a:solidFill>
                            <a:srgbClr val="1F1D1E"/>
                          </a:solidFill>
                          <a:latin typeface="Arial"/>
                          <a:cs typeface="Arial"/>
                        </a:rPr>
                        <a:t>take</a:t>
                      </a:r>
                      <a:r>
                        <a:rPr sz="1100" i="1" spc="-50" dirty="0">
                          <a:solidFill>
                            <a:srgbClr val="1F1D1E"/>
                          </a:solidFill>
                          <a:latin typeface="Arial"/>
                          <a:cs typeface="Arial"/>
                        </a:rPr>
                        <a:t> </a:t>
                      </a:r>
                      <a:r>
                        <a:rPr sz="1100" i="1" spc="-5" dirty="0">
                          <a:solidFill>
                            <a:srgbClr val="1F1D1E"/>
                          </a:solidFill>
                          <a:latin typeface="Arial"/>
                          <a:cs typeface="Arial"/>
                        </a:rPr>
                        <a:t>control  of my financial affairs and begin living the way You want me to  live. Amen.”</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713231">
                <a:tc>
                  <a:txBody>
                    <a:bodyPr/>
                    <a:lstStyle/>
                    <a:p>
                      <a:pPr>
                        <a:lnSpc>
                          <a:spcPct val="100000"/>
                        </a:lnSpc>
                        <a:spcBef>
                          <a:spcPts val="10"/>
                        </a:spcBef>
                      </a:pPr>
                      <a:endParaRPr sz="1750">
                        <a:latin typeface="Times New Roman"/>
                        <a:cs typeface="Times New Roman"/>
                      </a:endParaRPr>
                    </a:p>
                    <a:p>
                      <a:pPr marL="3175">
                        <a:lnSpc>
                          <a:spcPct val="100000"/>
                        </a:lnSpc>
                      </a:pPr>
                      <a:r>
                        <a:rPr sz="1100" dirty="0">
                          <a:latin typeface="Arial"/>
                          <a:cs typeface="Arial"/>
                        </a:rPr>
                        <a:t>3</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1150">
                        <a:latin typeface="Times New Roman"/>
                        <a:cs typeface="Times New Roman"/>
                      </a:endParaRPr>
                    </a:p>
                    <a:p>
                      <a:pPr marL="2540" marR="186690">
                        <a:lnSpc>
                          <a:spcPct val="10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1150">
                        <a:latin typeface="Times New Roman"/>
                        <a:cs typeface="Times New Roman"/>
                      </a:endParaRPr>
                    </a:p>
                    <a:p>
                      <a:pPr marL="2540" marR="342900">
                        <a:lnSpc>
                          <a:spcPct val="100000"/>
                        </a:lnSpc>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495934" indent="-228600">
                        <a:lnSpc>
                          <a:spcPts val="1350"/>
                        </a:lnSpc>
                        <a:spcBef>
                          <a:spcPts val="40"/>
                        </a:spcBef>
                        <a:buChar char="•"/>
                        <a:tabLst>
                          <a:tab pos="283210" algn="l"/>
                          <a:tab pos="283845" algn="l"/>
                        </a:tabLst>
                      </a:pPr>
                      <a:r>
                        <a:rPr sz="1100" spc="-5" dirty="0">
                          <a:latin typeface="Arial"/>
                          <a:cs typeface="Arial"/>
                        </a:rPr>
                        <a:t>The facilitator can read in unison or assign someone to</a:t>
                      </a:r>
                      <a:r>
                        <a:rPr sz="1100" spc="-180" dirty="0">
                          <a:latin typeface="Arial"/>
                          <a:cs typeface="Arial"/>
                        </a:rPr>
                        <a:t> </a:t>
                      </a:r>
                      <a:r>
                        <a:rPr sz="1100" spc="-5" dirty="0">
                          <a:latin typeface="Arial"/>
                          <a:cs typeface="Arial"/>
                        </a:rPr>
                        <a:t>read  the memory verse on the</a:t>
                      </a:r>
                      <a:r>
                        <a:rPr sz="1100" spc="10" dirty="0">
                          <a:latin typeface="Arial"/>
                          <a:cs typeface="Arial"/>
                        </a:rPr>
                        <a:t> </a:t>
                      </a:r>
                      <a:r>
                        <a:rPr sz="1100" spc="-5" dirty="0">
                          <a:latin typeface="Arial"/>
                          <a:cs typeface="Arial"/>
                        </a:rPr>
                        <a:t>screen.</a:t>
                      </a:r>
                      <a:endParaRPr sz="1100">
                        <a:latin typeface="Arial"/>
                        <a:cs typeface="Arial"/>
                      </a:endParaRPr>
                    </a:p>
                    <a:p>
                      <a:pPr marL="283210" indent="-229235">
                        <a:lnSpc>
                          <a:spcPts val="1300"/>
                        </a:lnSpc>
                        <a:buChar char="•"/>
                        <a:tabLst>
                          <a:tab pos="283210" algn="l"/>
                          <a:tab pos="283845" algn="l"/>
                        </a:tabLst>
                      </a:pPr>
                      <a:r>
                        <a:rPr sz="1100" spc="-5" dirty="0">
                          <a:latin typeface="Arial"/>
                          <a:cs typeface="Arial"/>
                        </a:rPr>
                        <a:t>The </a:t>
                      </a:r>
                      <a:r>
                        <a:rPr sz="1100" b="1" spc="-5" dirty="0">
                          <a:latin typeface="Arial"/>
                          <a:cs typeface="Arial"/>
                        </a:rPr>
                        <a:t>Memory Verse </a:t>
                      </a:r>
                      <a:r>
                        <a:rPr sz="1100" b="1" dirty="0">
                          <a:latin typeface="Arial"/>
                          <a:cs typeface="Arial"/>
                        </a:rPr>
                        <a:t>for </a:t>
                      </a:r>
                      <a:r>
                        <a:rPr sz="1100" b="1" spc="-5" dirty="0">
                          <a:latin typeface="Arial"/>
                          <a:cs typeface="Arial"/>
                        </a:rPr>
                        <a:t>Step 4 </a:t>
                      </a:r>
                      <a:r>
                        <a:rPr sz="1100" spc="-5" dirty="0">
                          <a:latin typeface="Arial"/>
                          <a:cs typeface="Arial"/>
                        </a:rPr>
                        <a:t>is </a:t>
                      </a:r>
                      <a:r>
                        <a:rPr sz="1100" spc="-5" dirty="0">
                          <a:solidFill>
                            <a:srgbClr val="1F1D1E"/>
                          </a:solidFill>
                          <a:latin typeface="Arial"/>
                          <a:cs typeface="Arial"/>
                        </a:rPr>
                        <a:t>“Do not love the world</a:t>
                      </a:r>
                      <a:r>
                        <a:rPr sz="1100" spc="165" dirty="0">
                          <a:solidFill>
                            <a:srgbClr val="1F1D1E"/>
                          </a:solidFill>
                          <a:latin typeface="Arial"/>
                          <a:cs typeface="Arial"/>
                        </a:rPr>
                        <a:t> </a:t>
                      </a:r>
                      <a:r>
                        <a:rPr sz="1100" spc="-10" dirty="0">
                          <a:solidFill>
                            <a:srgbClr val="1F1D1E"/>
                          </a:solidFill>
                          <a:latin typeface="Arial"/>
                          <a:cs typeface="Arial"/>
                        </a:rPr>
                        <a:t>or</a:t>
                      </a:r>
                      <a:endParaRPr sz="1100">
                        <a:latin typeface="Arial"/>
                        <a:cs typeface="Arial"/>
                      </a:endParaRPr>
                    </a:p>
                    <a:p>
                      <a:pPr marL="283210">
                        <a:lnSpc>
                          <a:spcPct val="100000"/>
                        </a:lnSpc>
                        <a:spcBef>
                          <a:spcPts val="80"/>
                        </a:spcBef>
                      </a:pPr>
                      <a:r>
                        <a:rPr sz="1100" spc="-5" dirty="0">
                          <a:solidFill>
                            <a:srgbClr val="1F1D1E"/>
                          </a:solidFill>
                          <a:latin typeface="Arial"/>
                          <a:cs typeface="Arial"/>
                        </a:rPr>
                        <a:t>anything in the world” (1 John 2:15,</a:t>
                      </a:r>
                      <a:r>
                        <a:rPr sz="1100" spc="10" dirty="0">
                          <a:solidFill>
                            <a:srgbClr val="1F1D1E"/>
                          </a:solidFill>
                          <a:latin typeface="Arial"/>
                          <a:cs typeface="Arial"/>
                        </a:rPr>
                        <a:t> </a:t>
                      </a:r>
                      <a:r>
                        <a:rPr sz="1100" spc="-5" dirty="0">
                          <a:solidFill>
                            <a:srgbClr val="1F1D1E"/>
                          </a:solidFill>
                          <a:latin typeface="Arial"/>
                          <a:cs typeface="Arial"/>
                        </a:rPr>
                        <a:t>NIV).</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209547">
                <a:tc>
                  <a:txBody>
                    <a:bodyPr/>
                    <a:lstStyle/>
                    <a:p>
                      <a:pPr>
                        <a:lnSpc>
                          <a:spcPct val="100000"/>
                        </a:lnSpc>
                      </a:pPr>
                      <a:endParaRPr sz="1200">
                        <a:latin typeface="Times New Roman"/>
                        <a:cs typeface="Times New Roman"/>
                      </a:endParaRPr>
                    </a:p>
                    <a:p>
                      <a:pPr>
                        <a:lnSpc>
                          <a:spcPct val="100000"/>
                        </a:lnSpc>
                        <a:spcBef>
                          <a:spcPts val="5"/>
                        </a:spcBef>
                      </a:pPr>
                      <a:endParaRPr sz="1750">
                        <a:latin typeface="Times New Roman"/>
                        <a:cs typeface="Times New Roman"/>
                      </a:endParaRPr>
                    </a:p>
                    <a:p>
                      <a:pPr marL="317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5"/>
                        </a:spcBef>
                      </a:pPr>
                      <a:endParaRPr sz="1100">
                        <a:latin typeface="Times New Roman"/>
                        <a:cs typeface="Times New Roman"/>
                      </a:endParaRPr>
                    </a:p>
                    <a:p>
                      <a:pPr marL="2540" marR="18669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5"/>
                        </a:spcBef>
                      </a:pPr>
                      <a:endParaRPr sz="1100">
                        <a:latin typeface="Times New Roman"/>
                        <a:cs typeface="Times New Roman"/>
                      </a:endParaRPr>
                    </a:p>
                    <a:p>
                      <a:pPr marL="2540" marR="139700">
                        <a:lnSpc>
                          <a:spcPct val="102299"/>
                        </a:lnSpc>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17804" indent="-228600" algn="just">
                        <a:lnSpc>
                          <a:spcPts val="1350"/>
                        </a:lnSpc>
                        <a:spcBef>
                          <a:spcPts val="40"/>
                        </a:spcBef>
                        <a:buClr>
                          <a:srgbClr val="000000"/>
                        </a:buClr>
                        <a:buChar char="•"/>
                        <a:tabLst>
                          <a:tab pos="283845" algn="l"/>
                        </a:tabLst>
                      </a:pPr>
                      <a:r>
                        <a:rPr sz="1100" spc="-5" dirty="0">
                          <a:solidFill>
                            <a:srgbClr val="1F1D1E"/>
                          </a:solidFill>
                          <a:latin typeface="Arial"/>
                          <a:cs typeface="Arial"/>
                        </a:rPr>
                        <a:t>The Step 4 Uncovering the Chains segment is designed to  promote biblical discussion around the memory verse. The  course will display the memory verse with a question about why  the</a:t>
                      </a:r>
                      <a:r>
                        <a:rPr sz="1100" spc="-45" dirty="0">
                          <a:solidFill>
                            <a:srgbClr val="1F1D1E"/>
                          </a:solidFill>
                          <a:latin typeface="Arial"/>
                          <a:cs typeface="Arial"/>
                        </a:rPr>
                        <a:t> </a:t>
                      </a:r>
                      <a:r>
                        <a:rPr sz="1100" spc="-5" dirty="0">
                          <a:solidFill>
                            <a:srgbClr val="1F1D1E"/>
                          </a:solidFill>
                          <a:latin typeface="Arial"/>
                          <a:cs typeface="Arial"/>
                        </a:rPr>
                        <a:t>author</a:t>
                      </a:r>
                      <a:r>
                        <a:rPr sz="1100" spc="-40" dirty="0">
                          <a:solidFill>
                            <a:srgbClr val="1F1D1E"/>
                          </a:solidFill>
                          <a:latin typeface="Arial"/>
                          <a:cs typeface="Arial"/>
                        </a:rPr>
                        <a:t> </a:t>
                      </a:r>
                      <a:r>
                        <a:rPr sz="1100" spc="-5" dirty="0">
                          <a:solidFill>
                            <a:srgbClr val="1F1D1E"/>
                          </a:solidFill>
                          <a:latin typeface="Arial"/>
                          <a:cs typeface="Arial"/>
                        </a:rPr>
                        <a:t>of</a:t>
                      </a:r>
                      <a:r>
                        <a:rPr sz="1100" spc="-40" dirty="0">
                          <a:solidFill>
                            <a:srgbClr val="1F1D1E"/>
                          </a:solidFill>
                          <a:latin typeface="Arial"/>
                          <a:cs typeface="Arial"/>
                        </a:rPr>
                        <a:t> </a:t>
                      </a:r>
                      <a:r>
                        <a:rPr sz="1100" spc="-5" dirty="0">
                          <a:solidFill>
                            <a:srgbClr val="1F1D1E"/>
                          </a:solidFill>
                          <a:latin typeface="Arial"/>
                          <a:cs typeface="Arial"/>
                        </a:rPr>
                        <a:t>the</a:t>
                      </a:r>
                      <a:r>
                        <a:rPr sz="1100" spc="-45" dirty="0">
                          <a:solidFill>
                            <a:srgbClr val="1F1D1E"/>
                          </a:solidFill>
                          <a:latin typeface="Arial"/>
                          <a:cs typeface="Arial"/>
                        </a:rPr>
                        <a:t> </a:t>
                      </a:r>
                      <a:r>
                        <a:rPr sz="1100" spc="-5" dirty="0">
                          <a:solidFill>
                            <a:srgbClr val="1F1D1E"/>
                          </a:solidFill>
                          <a:latin typeface="Arial"/>
                          <a:cs typeface="Arial"/>
                        </a:rPr>
                        <a:t>bible</a:t>
                      </a:r>
                      <a:r>
                        <a:rPr sz="1100" spc="-40" dirty="0">
                          <a:solidFill>
                            <a:srgbClr val="1F1D1E"/>
                          </a:solidFill>
                          <a:latin typeface="Arial"/>
                          <a:cs typeface="Arial"/>
                        </a:rPr>
                        <a:t> </a:t>
                      </a:r>
                      <a:r>
                        <a:rPr sz="1100" spc="-5" dirty="0">
                          <a:solidFill>
                            <a:srgbClr val="1F1D1E"/>
                          </a:solidFill>
                          <a:latin typeface="Arial"/>
                          <a:cs typeface="Arial"/>
                        </a:rPr>
                        <a:t>verse</a:t>
                      </a:r>
                      <a:r>
                        <a:rPr sz="1100" spc="-40" dirty="0">
                          <a:solidFill>
                            <a:srgbClr val="1F1D1E"/>
                          </a:solidFill>
                          <a:latin typeface="Arial"/>
                          <a:cs typeface="Arial"/>
                        </a:rPr>
                        <a:t> </a:t>
                      </a:r>
                      <a:r>
                        <a:rPr sz="1100" spc="-5" dirty="0">
                          <a:solidFill>
                            <a:srgbClr val="1F1D1E"/>
                          </a:solidFill>
                          <a:latin typeface="Arial"/>
                          <a:cs typeface="Arial"/>
                        </a:rPr>
                        <a:t>said</a:t>
                      </a:r>
                      <a:r>
                        <a:rPr sz="1100" spc="-40" dirty="0">
                          <a:solidFill>
                            <a:srgbClr val="1F1D1E"/>
                          </a:solidFill>
                          <a:latin typeface="Arial"/>
                          <a:cs typeface="Arial"/>
                        </a:rPr>
                        <a:t> </a:t>
                      </a:r>
                      <a:r>
                        <a:rPr sz="1100" spc="-5" dirty="0">
                          <a:solidFill>
                            <a:srgbClr val="1F1D1E"/>
                          </a:solidFill>
                          <a:latin typeface="Arial"/>
                          <a:cs typeface="Arial"/>
                        </a:rPr>
                        <a:t>it</a:t>
                      </a:r>
                      <a:r>
                        <a:rPr sz="1100" spc="-40" dirty="0">
                          <a:solidFill>
                            <a:srgbClr val="1F1D1E"/>
                          </a:solidFill>
                          <a:latin typeface="Arial"/>
                          <a:cs typeface="Arial"/>
                        </a:rPr>
                        <a:t> </a:t>
                      </a:r>
                      <a:r>
                        <a:rPr sz="1100" spc="-5" dirty="0">
                          <a:solidFill>
                            <a:srgbClr val="1F1D1E"/>
                          </a:solidFill>
                          <a:latin typeface="Arial"/>
                          <a:cs typeface="Arial"/>
                        </a:rPr>
                        <a:t>and</a:t>
                      </a:r>
                      <a:r>
                        <a:rPr sz="1100" spc="-40" dirty="0">
                          <a:solidFill>
                            <a:srgbClr val="1F1D1E"/>
                          </a:solidFill>
                          <a:latin typeface="Arial"/>
                          <a:cs typeface="Arial"/>
                        </a:rPr>
                        <a:t> </a:t>
                      </a:r>
                      <a:r>
                        <a:rPr sz="1100" spc="-5" dirty="0">
                          <a:solidFill>
                            <a:srgbClr val="1F1D1E"/>
                          </a:solidFill>
                          <a:latin typeface="Arial"/>
                          <a:cs typeface="Arial"/>
                        </a:rPr>
                        <a:t>if</a:t>
                      </a:r>
                      <a:r>
                        <a:rPr sz="1100" spc="-35" dirty="0">
                          <a:solidFill>
                            <a:srgbClr val="1F1D1E"/>
                          </a:solidFill>
                          <a:latin typeface="Arial"/>
                          <a:cs typeface="Arial"/>
                        </a:rPr>
                        <a:t> </a:t>
                      </a:r>
                      <a:r>
                        <a:rPr sz="1100" spc="-5" dirty="0">
                          <a:solidFill>
                            <a:srgbClr val="1F1D1E"/>
                          </a:solidFill>
                          <a:latin typeface="Arial"/>
                          <a:cs typeface="Arial"/>
                        </a:rPr>
                        <a:t>remains</a:t>
                      </a:r>
                      <a:r>
                        <a:rPr sz="1100" spc="-35" dirty="0">
                          <a:solidFill>
                            <a:srgbClr val="1F1D1E"/>
                          </a:solidFill>
                          <a:latin typeface="Arial"/>
                          <a:cs typeface="Arial"/>
                        </a:rPr>
                        <a:t> </a:t>
                      </a:r>
                      <a:r>
                        <a:rPr sz="1100" spc="-5" dirty="0">
                          <a:solidFill>
                            <a:srgbClr val="1F1D1E"/>
                          </a:solidFill>
                          <a:latin typeface="Arial"/>
                          <a:cs typeface="Arial"/>
                        </a:rPr>
                        <a:t>true</a:t>
                      </a:r>
                      <a:r>
                        <a:rPr sz="1100" spc="-40" dirty="0">
                          <a:solidFill>
                            <a:srgbClr val="1F1D1E"/>
                          </a:solidFill>
                          <a:latin typeface="Arial"/>
                          <a:cs typeface="Arial"/>
                        </a:rPr>
                        <a:t> </a:t>
                      </a:r>
                      <a:r>
                        <a:rPr sz="1100" spc="-5" dirty="0">
                          <a:solidFill>
                            <a:srgbClr val="1F1D1E"/>
                          </a:solidFill>
                          <a:latin typeface="Arial"/>
                          <a:cs typeface="Arial"/>
                        </a:rPr>
                        <a:t>in</a:t>
                      </a:r>
                      <a:r>
                        <a:rPr sz="1100" spc="-40" dirty="0">
                          <a:solidFill>
                            <a:srgbClr val="1F1D1E"/>
                          </a:solidFill>
                          <a:latin typeface="Arial"/>
                          <a:cs typeface="Arial"/>
                        </a:rPr>
                        <a:t> </a:t>
                      </a:r>
                      <a:r>
                        <a:rPr sz="1100" spc="-5" dirty="0">
                          <a:solidFill>
                            <a:srgbClr val="1F1D1E"/>
                          </a:solidFill>
                          <a:latin typeface="Arial"/>
                          <a:cs typeface="Arial"/>
                        </a:rPr>
                        <a:t>their</a:t>
                      </a:r>
                      <a:r>
                        <a:rPr sz="1100" spc="-40" dirty="0">
                          <a:solidFill>
                            <a:srgbClr val="1F1D1E"/>
                          </a:solidFill>
                          <a:latin typeface="Arial"/>
                          <a:cs typeface="Arial"/>
                        </a:rPr>
                        <a:t> </a:t>
                      </a:r>
                      <a:r>
                        <a:rPr sz="1100" spc="-5" dirty="0">
                          <a:solidFill>
                            <a:srgbClr val="1F1D1E"/>
                          </a:solidFill>
                          <a:latin typeface="Arial"/>
                          <a:cs typeface="Arial"/>
                        </a:rPr>
                        <a:t>live</a:t>
                      </a:r>
                      <a:endParaRPr sz="1100">
                        <a:latin typeface="Arial"/>
                        <a:cs typeface="Arial"/>
                      </a:endParaRPr>
                    </a:p>
                    <a:p>
                      <a:pPr marL="283210">
                        <a:lnSpc>
                          <a:spcPts val="1300"/>
                        </a:lnSpc>
                      </a:pPr>
                      <a:r>
                        <a:rPr sz="1100" spc="-5" dirty="0">
                          <a:solidFill>
                            <a:srgbClr val="1F1D1E"/>
                          </a:solidFill>
                          <a:latin typeface="Arial"/>
                          <a:cs typeface="Arial"/>
                        </a:rPr>
                        <a:t>today.</a:t>
                      </a:r>
                      <a:endParaRPr sz="1100">
                        <a:latin typeface="Arial"/>
                        <a:cs typeface="Arial"/>
                      </a:endParaRPr>
                    </a:p>
                    <a:p>
                      <a:pPr marL="283210" indent="-213360">
                        <a:lnSpc>
                          <a:spcPct val="100899"/>
                        </a:lnSpc>
                        <a:spcBef>
                          <a:spcPts val="50"/>
                        </a:spcBef>
                        <a:buChar char="•"/>
                        <a:tabLst>
                          <a:tab pos="283210" algn="l"/>
                          <a:tab pos="283845" algn="l"/>
                        </a:tabLst>
                      </a:pPr>
                      <a:r>
                        <a:rPr sz="1100" spc="-5" dirty="0">
                          <a:latin typeface="Arial"/>
                          <a:cs typeface="Arial"/>
                        </a:rPr>
                        <a:t>Step</a:t>
                      </a:r>
                      <a:r>
                        <a:rPr sz="1100" spc="-65" dirty="0">
                          <a:latin typeface="Arial"/>
                          <a:cs typeface="Arial"/>
                        </a:rPr>
                        <a:t> </a:t>
                      </a:r>
                      <a:r>
                        <a:rPr sz="1100" spc="-5" dirty="0">
                          <a:latin typeface="Arial"/>
                          <a:cs typeface="Arial"/>
                        </a:rPr>
                        <a:t>4</a:t>
                      </a:r>
                      <a:r>
                        <a:rPr sz="1100" spc="-70" dirty="0">
                          <a:latin typeface="Arial"/>
                          <a:cs typeface="Arial"/>
                        </a:rPr>
                        <a:t> </a:t>
                      </a:r>
                      <a:r>
                        <a:rPr sz="1100" spc="-5" dirty="0">
                          <a:latin typeface="Arial"/>
                          <a:cs typeface="Arial"/>
                        </a:rPr>
                        <a:t>memory</a:t>
                      </a:r>
                      <a:r>
                        <a:rPr sz="1100" spc="-65" dirty="0">
                          <a:latin typeface="Arial"/>
                          <a:cs typeface="Arial"/>
                        </a:rPr>
                        <a:t> </a:t>
                      </a:r>
                      <a:r>
                        <a:rPr sz="1100" spc="-5" dirty="0">
                          <a:latin typeface="Arial"/>
                          <a:cs typeface="Arial"/>
                        </a:rPr>
                        <a:t>verse:</a:t>
                      </a:r>
                      <a:r>
                        <a:rPr sz="1100" spc="-55" dirty="0">
                          <a:latin typeface="Arial"/>
                          <a:cs typeface="Arial"/>
                        </a:rPr>
                        <a:t> </a:t>
                      </a:r>
                      <a:r>
                        <a:rPr sz="1100" spc="-10" dirty="0">
                          <a:solidFill>
                            <a:srgbClr val="1F1D1E"/>
                          </a:solidFill>
                          <a:latin typeface="Arial"/>
                          <a:cs typeface="Arial"/>
                        </a:rPr>
                        <a:t>“Do</a:t>
                      </a:r>
                      <a:r>
                        <a:rPr sz="1100" spc="-70" dirty="0">
                          <a:solidFill>
                            <a:srgbClr val="1F1D1E"/>
                          </a:solidFill>
                          <a:latin typeface="Arial"/>
                          <a:cs typeface="Arial"/>
                        </a:rPr>
                        <a:t> </a:t>
                      </a:r>
                      <a:r>
                        <a:rPr sz="1100" spc="-5" dirty="0">
                          <a:solidFill>
                            <a:srgbClr val="1F1D1E"/>
                          </a:solidFill>
                          <a:latin typeface="Arial"/>
                          <a:cs typeface="Arial"/>
                        </a:rPr>
                        <a:t>not</a:t>
                      </a:r>
                      <a:r>
                        <a:rPr sz="1100" spc="-65" dirty="0">
                          <a:solidFill>
                            <a:srgbClr val="1F1D1E"/>
                          </a:solidFill>
                          <a:latin typeface="Arial"/>
                          <a:cs typeface="Arial"/>
                        </a:rPr>
                        <a:t> </a:t>
                      </a:r>
                      <a:r>
                        <a:rPr sz="1100" spc="-5" dirty="0">
                          <a:solidFill>
                            <a:srgbClr val="1F1D1E"/>
                          </a:solidFill>
                          <a:latin typeface="Arial"/>
                          <a:cs typeface="Arial"/>
                        </a:rPr>
                        <a:t>love</a:t>
                      </a:r>
                      <a:r>
                        <a:rPr sz="1100" spc="-65" dirty="0">
                          <a:solidFill>
                            <a:srgbClr val="1F1D1E"/>
                          </a:solidFill>
                          <a:latin typeface="Arial"/>
                          <a:cs typeface="Arial"/>
                        </a:rPr>
                        <a:t> </a:t>
                      </a:r>
                      <a:r>
                        <a:rPr sz="1100" spc="-10" dirty="0">
                          <a:solidFill>
                            <a:srgbClr val="1F1D1E"/>
                          </a:solidFill>
                          <a:latin typeface="Arial"/>
                          <a:cs typeface="Arial"/>
                        </a:rPr>
                        <a:t>the</a:t>
                      </a:r>
                      <a:r>
                        <a:rPr sz="1100" spc="-65" dirty="0">
                          <a:solidFill>
                            <a:srgbClr val="1F1D1E"/>
                          </a:solidFill>
                          <a:latin typeface="Arial"/>
                          <a:cs typeface="Arial"/>
                        </a:rPr>
                        <a:t> </a:t>
                      </a:r>
                      <a:r>
                        <a:rPr sz="1100" spc="-5" dirty="0">
                          <a:solidFill>
                            <a:srgbClr val="1F1D1E"/>
                          </a:solidFill>
                          <a:latin typeface="Arial"/>
                          <a:cs typeface="Arial"/>
                        </a:rPr>
                        <a:t>world</a:t>
                      </a:r>
                      <a:r>
                        <a:rPr sz="1100" spc="-70" dirty="0">
                          <a:solidFill>
                            <a:srgbClr val="1F1D1E"/>
                          </a:solidFill>
                          <a:latin typeface="Arial"/>
                          <a:cs typeface="Arial"/>
                        </a:rPr>
                        <a:t> </a:t>
                      </a:r>
                      <a:r>
                        <a:rPr sz="1100" spc="-5" dirty="0">
                          <a:solidFill>
                            <a:srgbClr val="1F1D1E"/>
                          </a:solidFill>
                          <a:latin typeface="Arial"/>
                          <a:cs typeface="Arial"/>
                        </a:rPr>
                        <a:t>or</a:t>
                      </a:r>
                      <a:r>
                        <a:rPr sz="1100" spc="-65" dirty="0">
                          <a:solidFill>
                            <a:srgbClr val="1F1D1E"/>
                          </a:solidFill>
                          <a:latin typeface="Arial"/>
                          <a:cs typeface="Arial"/>
                        </a:rPr>
                        <a:t> </a:t>
                      </a:r>
                      <a:r>
                        <a:rPr sz="1100" spc="-5" dirty="0">
                          <a:solidFill>
                            <a:srgbClr val="1F1D1E"/>
                          </a:solidFill>
                          <a:latin typeface="Arial"/>
                          <a:cs typeface="Arial"/>
                        </a:rPr>
                        <a:t>anything</a:t>
                      </a:r>
                      <a:r>
                        <a:rPr sz="1100" spc="-65" dirty="0">
                          <a:solidFill>
                            <a:srgbClr val="1F1D1E"/>
                          </a:solidFill>
                          <a:latin typeface="Arial"/>
                          <a:cs typeface="Arial"/>
                        </a:rPr>
                        <a:t> </a:t>
                      </a:r>
                      <a:r>
                        <a:rPr sz="1100" spc="-5" dirty="0">
                          <a:solidFill>
                            <a:srgbClr val="1F1D1E"/>
                          </a:solidFill>
                          <a:latin typeface="Arial"/>
                          <a:cs typeface="Arial"/>
                        </a:rPr>
                        <a:t>in</a:t>
                      </a:r>
                      <a:r>
                        <a:rPr sz="1100" spc="-65" dirty="0">
                          <a:solidFill>
                            <a:srgbClr val="1F1D1E"/>
                          </a:solidFill>
                          <a:latin typeface="Arial"/>
                          <a:cs typeface="Arial"/>
                        </a:rPr>
                        <a:t> </a:t>
                      </a:r>
                      <a:r>
                        <a:rPr sz="1100" spc="-10" dirty="0">
                          <a:solidFill>
                            <a:srgbClr val="1F1D1E"/>
                          </a:solidFill>
                          <a:latin typeface="Arial"/>
                          <a:cs typeface="Arial"/>
                        </a:rPr>
                        <a:t>the</a:t>
                      </a:r>
                      <a:r>
                        <a:rPr sz="1100" spc="-65" dirty="0">
                          <a:solidFill>
                            <a:srgbClr val="1F1D1E"/>
                          </a:solidFill>
                          <a:latin typeface="Arial"/>
                          <a:cs typeface="Arial"/>
                        </a:rPr>
                        <a:t> </a:t>
                      </a:r>
                      <a:r>
                        <a:rPr sz="1100" spc="-10" dirty="0">
                          <a:solidFill>
                            <a:srgbClr val="1F1D1E"/>
                          </a:solidFill>
                          <a:latin typeface="Arial"/>
                          <a:cs typeface="Arial"/>
                        </a:rPr>
                        <a:t>world”  </a:t>
                      </a:r>
                      <a:r>
                        <a:rPr sz="1100" spc="-5" dirty="0">
                          <a:solidFill>
                            <a:srgbClr val="1F1D1E"/>
                          </a:solidFill>
                          <a:latin typeface="Arial"/>
                          <a:cs typeface="Arial"/>
                        </a:rPr>
                        <a:t>(1 John 2:15, NIV).</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160629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3175">
                        <a:lnSpc>
                          <a:spcPct val="100000"/>
                        </a:lnSpc>
                        <a:spcBef>
                          <a:spcPts val="760"/>
                        </a:spcBef>
                      </a:pPr>
                      <a:r>
                        <a:rPr sz="1100" dirty="0">
                          <a:latin typeface="Arial"/>
                          <a:cs typeface="Arial"/>
                        </a:rPr>
                        <a:t>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400">
                        <a:latin typeface="Times New Roman"/>
                        <a:cs typeface="Times New Roman"/>
                      </a:endParaRPr>
                    </a:p>
                    <a:p>
                      <a:pPr marL="2540" marR="342900">
                        <a:lnSpc>
                          <a:spcPct val="101800"/>
                        </a:lnSpc>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71120">
                        <a:lnSpc>
                          <a:spcPct val="102299"/>
                        </a:lnSpc>
                        <a:spcBef>
                          <a:spcPts val="780"/>
                        </a:spcBef>
                      </a:pPr>
                      <a:r>
                        <a:rPr sz="1100" spc="-5" dirty="0">
                          <a:solidFill>
                            <a:srgbClr val="F06C24"/>
                          </a:solidFill>
                          <a:latin typeface="Arial"/>
                          <a:cs typeface="Arial"/>
                        </a:rPr>
                        <a:t>Welcome to  Level</a:t>
                      </a:r>
                      <a:r>
                        <a:rPr sz="1100" spc="-10" dirty="0">
                          <a:solidFill>
                            <a:srgbClr val="F06C24"/>
                          </a:solidFill>
                          <a:latin typeface="Arial"/>
                          <a:cs typeface="Arial"/>
                        </a:rPr>
                        <a:t> </a:t>
                      </a:r>
                      <a:r>
                        <a:rPr sz="1100" spc="-5" dirty="0">
                          <a:solidFill>
                            <a:srgbClr val="F06C24"/>
                          </a:solidFill>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29235" algn="just">
                        <a:lnSpc>
                          <a:spcPct val="100000"/>
                        </a:lnSpc>
                        <a:spcBef>
                          <a:spcPts val="20"/>
                        </a:spcBef>
                        <a:buChar char="•"/>
                        <a:tabLst>
                          <a:tab pos="283845" algn="l"/>
                        </a:tabLst>
                      </a:pPr>
                      <a:r>
                        <a:rPr sz="1100" spc="-5" dirty="0">
                          <a:latin typeface="Arial"/>
                          <a:cs typeface="Arial"/>
                        </a:rPr>
                        <a:t>The</a:t>
                      </a:r>
                      <a:r>
                        <a:rPr sz="1100" spc="130" dirty="0">
                          <a:latin typeface="Arial"/>
                          <a:cs typeface="Arial"/>
                        </a:rPr>
                        <a:t> </a:t>
                      </a:r>
                      <a:r>
                        <a:rPr sz="1100" spc="-5" dirty="0">
                          <a:latin typeface="Arial"/>
                          <a:cs typeface="Arial"/>
                        </a:rPr>
                        <a:t>virtual</a:t>
                      </a:r>
                      <a:r>
                        <a:rPr sz="1100" spc="130" dirty="0">
                          <a:latin typeface="Arial"/>
                          <a:cs typeface="Arial"/>
                        </a:rPr>
                        <a:t> </a:t>
                      </a:r>
                      <a:r>
                        <a:rPr sz="1100" spc="-5" dirty="0">
                          <a:latin typeface="Arial"/>
                          <a:cs typeface="Arial"/>
                        </a:rPr>
                        <a:t>host</a:t>
                      </a:r>
                      <a:r>
                        <a:rPr sz="1100" spc="130" dirty="0">
                          <a:latin typeface="Arial"/>
                          <a:cs typeface="Arial"/>
                        </a:rPr>
                        <a:t> </a:t>
                      </a:r>
                      <a:r>
                        <a:rPr sz="1100" spc="-5" dirty="0">
                          <a:latin typeface="Arial"/>
                          <a:cs typeface="Arial"/>
                        </a:rPr>
                        <a:t>video</a:t>
                      </a:r>
                      <a:r>
                        <a:rPr sz="1100" spc="130" dirty="0">
                          <a:latin typeface="Arial"/>
                          <a:cs typeface="Arial"/>
                        </a:rPr>
                        <a:t> </a:t>
                      </a:r>
                      <a:r>
                        <a:rPr sz="1100" spc="-5" dirty="0">
                          <a:latin typeface="Arial"/>
                          <a:cs typeface="Arial"/>
                        </a:rPr>
                        <a:t>will</a:t>
                      </a:r>
                      <a:r>
                        <a:rPr sz="1100" spc="130" dirty="0">
                          <a:latin typeface="Arial"/>
                          <a:cs typeface="Arial"/>
                        </a:rPr>
                        <a:t> </a:t>
                      </a:r>
                      <a:r>
                        <a:rPr sz="1100" spc="-5" dirty="0">
                          <a:latin typeface="Arial"/>
                          <a:cs typeface="Arial"/>
                        </a:rPr>
                        <a:t>welcome</a:t>
                      </a:r>
                      <a:r>
                        <a:rPr sz="1100" spc="135" dirty="0">
                          <a:latin typeface="Arial"/>
                          <a:cs typeface="Arial"/>
                        </a:rPr>
                        <a:t> </a:t>
                      </a:r>
                      <a:r>
                        <a:rPr sz="1100" spc="-5" dirty="0">
                          <a:latin typeface="Arial"/>
                          <a:cs typeface="Arial"/>
                        </a:rPr>
                        <a:t>participants</a:t>
                      </a:r>
                      <a:r>
                        <a:rPr sz="1100" spc="130" dirty="0">
                          <a:latin typeface="Arial"/>
                          <a:cs typeface="Arial"/>
                        </a:rPr>
                        <a:t> </a:t>
                      </a:r>
                      <a:r>
                        <a:rPr sz="1100" spc="-5" dirty="0">
                          <a:latin typeface="Arial"/>
                          <a:cs typeface="Arial"/>
                        </a:rPr>
                        <a:t>back</a:t>
                      </a:r>
                      <a:r>
                        <a:rPr sz="1100" spc="135" dirty="0">
                          <a:latin typeface="Arial"/>
                          <a:cs typeface="Arial"/>
                        </a:rPr>
                        <a:t> </a:t>
                      </a:r>
                      <a:r>
                        <a:rPr sz="1100" spc="-5" dirty="0">
                          <a:latin typeface="Arial"/>
                          <a:cs typeface="Arial"/>
                        </a:rPr>
                        <a:t>to</a:t>
                      </a:r>
                      <a:r>
                        <a:rPr sz="1100" spc="130" dirty="0">
                          <a:latin typeface="Arial"/>
                          <a:cs typeface="Arial"/>
                        </a:rPr>
                        <a:t> </a:t>
                      </a:r>
                      <a:r>
                        <a:rPr sz="1100" spc="-5" dirty="0">
                          <a:latin typeface="Arial"/>
                          <a:cs typeface="Arial"/>
                        </a:rPr>
                        <a:t>the</a:t>
                      </a:r>
                      <a:r>
                        <a:rPr sz="1100" spc="135" dirty="0">
                          <a:latin typeface="Arial"/>
                          <a:cs typeface="Arial"/>
                        </a:rPr>
                        <a:t> </a:t>
                      </a:r>
                      <a:r>
                        <a:rPr sz="1100" spc="-5" dirty="0">
                          <a:latin typeface="Arial"/>
                          <a:cs typeface="Arial"/>
                        </a:rPr>
                        <a:t>12</a:t>
                      </a:r>
                      <a:endParaRPr sz="1100">
                        <a:latin typeface="Arial"/>
                        <a:cs typeface="Arial"/>
                      </a:endParaRPr>
                    </a:p>
                    <a:p>
                      <a:pPr marL="283210" marR="190500" algn="just">
                        <a:lnSpc>
                          <a:spcPct val="110000"/>
                        </a:lnSpc>
                        <a:spcBef>
                          <a:spcPts val="5"/>
                        </a:spcBef>
                      </a:pPr>
                      <a:r>
                        <a:rPr sz="1100" spc="-5" dirty="0">
                          <a:latin typeface="Arial"/>
                          <a:cs typeface="Arial"/>
                        </a:rPr>
                        <a:t>Steps to Financial Freedom course in the Dfree online Academy,  share an overview of the steps in level 2 and introduce</a:t>
                      </a:r>
                      <a:r>
                        <a:rPr sz="1100" spc="125" dirty="0">
                          <a:latin typeface="Arial"/>
                          <a:cs typeface="Arial"/>
                        </a:rPr>
                        <a:t> </a:t>
                      </a:r>
                      <a:r>
                        <a:rPr sz="1100" spc="-5" dirty="0">
                          <a:latin typeface="Arial"/>
                          <a:cs typeface="Arial"/>
                        </a:rPr>
                        <a:t>Dr.  Soaries who will share his personal</a:t>
                      </a:r>
                      <a:r>
                        <a:rPr sz="1100" spc="15" dirty="0">
                          <a:latin typeface="Arial"/>
                          <a:cs typeface="Arial"/>
                        </a:rPr>
                        <a:t> </a:t>
                      </a:r>
                      <a:r>
                        <a:rPr sz="1100" spc="-5" dirty="0">
                          <a:latin typeface="Arial"/>
                          <a:cs typeface="Arial"/>
                        </a:rPr>
                        <a:t>story.</a:t>
                      </a:r>
                      <a:endParaRPr sz="1100">
                        <a:latin typeface="Arial"/>
                        <a:cs typeface="Arial"/>
                      </a:endParaRPr>
                    </a:p>
                    <a:p>
                      <a:pPr marL="283845" marR="2484120" indent="-283845" algn="just">
                        <a:lnSpc>
                          <a:spcPct val="101400"/>
                        </a:lnSpc>
                        <a:spcBef>
                          <a:spcPts val="180"/>
                        </a:spcBef>
                        <a:buChar char="•"/>
                        <a:tabLst>
                          <a:tab pos="283845" algn="l"/>
                        </a:tabLst>
                      </a:pPr>
                      <a:r>
                        <a:rPr sz="1100" spc="-5" dirty="0">
                          <a:latin typeface="Arial"/>
                          <a:cs typeface="Arial"/>
                        </a:rPr>
                        <a:t>The steps in this level are:  Step 4: Start the Plan  Step 5: Steer the  Power</a:t>
                      </a:r>
                      <a:endParaRPr sz="1100">
                        <a:latin typeface="Arial"/>
                        <a:cs typeface="Arial"/>
                      </a:endParaRPr>
                    </a:p>
                    <a:p>
                      <a:pPr marL="568960" algn="just">
                        <a:lnSpc>
                          <a:spcPts val="1290"/>
                        </a:lnSpc>
                        <a:spcBef>
                          <a:spcPts val="25"/>
                        </a:spcBef>
                      </a:pPr>
                      <a:r>
                        <a:rPr sz="1100" spc="-5" dirty="0">
                          <a:latin typeface="Arial"/>
                          <a:cs typeface="Arial"/>
                        </a:rPr>
                        <a:t>Step 6: Set the</a:t>
                      </a:r>
                      <a:r>
                        <a:rPr sz="1100" spc="5" dirty="0">
                          <a:latin typeface="Arial"/>
                          <a:cs typeface="Arial"/>
                        </a:rPr>
                        <a:t> </a:t>
                      </a:r>
                      <a:r>
                        <a:rPr sz="1100" spc="-5" dirty="0">
                          <a:latin typeface="Arial"/>
                          <a:cs typeface="Arial"/>
                        </a:rPr>
                        <a:t>Timer</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358901">
                <a:tc>
                  <a:txBody>
                    <a:bodyPr/>
                    <a:lstStyle/>
                    <a:p>
                      <a:pPr marL="3175">
                        <a:lnSpc>
                          <a:spcPct val="100000"/>
                        </a:lnSpc>
                        <a:spcBef>
                          <a:spcPts val="625"/>
                        </a:spcBef>
                      </a:pPr>
                      <a:r>
                        <a:rPr sz="1100" dirty="0">
                          <a:latin typeface="Arial"/>
                          <a:cs typeface="Arial"/>
                        </a:rPr>
                        <a:t>6</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85725" marR="94615" indent="-83185">
                        <a:lnSpc>
                          <a:spcPts val="1350"/>
                        </a:lnSpc>
                        <a:spcBef>
                          <a:spcPts val="20"/>
                        </a:spcBef>
                      </a:pPr>
                      <a:r>
                        <a:rPr sz="1100" spc="-5" dirty="0">
                          <a:solidFill>
                            <a:srgbClr val="F06C24"/>
                          </a:solidFill>
                          <a:latin typeface="Arial"/>
                          <a:cs typeface="Arial"/>
                        </a:rPr>
                        <a:t>Dr.</a:t>
                      </a:r>
                      <a:r>
                        <a:rPr sz="1100" spc="-65" dirty="0">
                          <a:solidFill>
                            <a:srgbClr val="F06C24"/>
                          </a:solidFill>
                          <a:latin typeface="Arial"/>
                          <a:cs typeface="Arial"/>
                        </a:rPr>
                        <a:t> </a:t>
                      </a:r>
                      <a:r>
                        <a:rPr sz="1100" spc="-5" dirty="0">
                          <a:solidFill>
                            <a:srgbClr val="F06C24"/>
                          </a:solidFill>
                          <a:latin typeface="Arial"/>
                          <a:cs typeface="Arial"/>
                        </a:rPr>
                        <a:t>Soaries  (Video)</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442595">
                        <a:lnSpc>
                          <a:spcPts val="1310"/>
                        </a:lnSpc>
                        <a:spcBef>
                          <a:spcPts val="55"/>
                        </a:spcBef>
                      </a:pPr>
                      <a:r>
                        <a:rPr sz="1100" spc="-5" dirty="0">
                          <a:solidFill>
                            <a:srgbClr val="F06C24"/>
                          </a:solidFill>
                          <a:latin typeface="Arial"/>
                          <a:cs typeface="Arial"/>
                        </a:rPr>
                        <a:t>Intro  Step</a:t>
                      </a:r>
                      <a:r>
                        <a:rPr sz="1100" spc="-80" dirty="0">
                          <a:solidFill>
                            <a:srgbClr val="F06C24"/>
                          </a:solidFill>
                          <a:latin typeface="Arial"/>
                          <a:cs typeface="Arial"/>
                        </a:rPr>
                        <a:t> </a:t>
                      </a:r>
                      <a:r>
                        <a:rPr sz="1100" spc="-5" dirty="0">
                          <a:solidFill>
                            <a:srgbClr val="F06C24"/>
                          </a:solidFill>
                          <a:latin typeface="Arial"/>
                          <a:cs typeface="Arial"/>
                        </a:rPr>
                        <a:t>4</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marR="90805" indent="-228600">
                        <a:lnSpc>
                          <a:spcPts val="1270"/>
                        </a:lnSpc>
                        <a:spcBef>
                          <a:spcPts val="75"/>
                        </a:spcBef>
                        <a:buChar char="•"/>
                        <a:tabLst>
                          <a:tab pos="292100" algn="l"/>
                          <a:tab pos="292735" algn="l"/>
                        </a:tabLst>
                      </a:pPr>
                      <a:r>
                        <a:rPr sz="1100" spc="-5" dirty="0">
                          <a:latin typeface="Arial"/>
                          <a:cs typeface="Arial"/>
                        </a:rPr>
                        <a:t>Dr.</a:t>
                      </a:r>
                      <a:r>
                        <a:rPr sz="1100" spc="-50" dirty="0">
                          <a:latin typeface="Arial"/>
                          <a:cs typeface="Arial"/>
                        </a:rPr>
                        <a:t> </a:t>
                      </a:r>
                      <a:r>
                        <a:rPr sz="1100" spc="-5" dirty="0">
                          <a:latin typeface="Arial"/>
                          <a:cs typeface="Arial"/>
                        </a:rPr>
                        <a:t>Soaries</a:t>
                      </a:r>
                      <a:r>
                        <a:rPr sz="1100" spc="-50" dirty="0">
                          <a:latin typeface="Arial"/>
                          <a:cs typeface="Arial"/>
                        </a:rPr>
                        <a:t> </a:t>
                      </a:r>
                      <a:r>
                        <a:rPr sz="1100" spc="-5" dirty="0">
                          <a:latin typeface="Arial"/>
                          <a:cs typeface="Arial"/>
                        </a:rPr>
                        <a:t>introduces</a:t>
                      </a:r>
                      <a:r>
                        <a:rPr sz="1100" spc="-45" dirty="0">
                          <a:latin typeface="Arial"/>
                          <a:cs typeface="Arial"/>
                        </a:rPr>
                        <a:t> </a:t>
                      </a:r>
                      <a:r>
                        <a:rPr sz="1100" spc="-5" dirty="0">
                          <a:latin typeface="Arial"/>
                          <a:cs typeface="Arial"/>
                        </a:rPr>
                        <a:t>step</a:t>
                      </a:r>
                      <a:r>
                        <a:rPr sz="1100" spc="-50" dirty="0">
                          <a:latin typeface="Arial"/>
                          <a:cs typeface="Arial"/>
                        </a:rPr>
                        <a:t> </a:t>
                      </a:r>
                      <a:r>
                        <a:rPr sz="1100" spc="-5" dirty="0">
                          <a:latin typeface="Arial"/>
                          <a:cs typeface="Arial"/>
                        </a:rPr>
                        <a:t>4</a:t>
                      </a:r>
                      <a:r>
                        <a:rPr sz="1100" spc="-45"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shares</a:t>
                      </a:r>
                      <a:r>
                        <a:rPr sz="1100" spc="-4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importance</a:t>
                      </a:r>
                      <a:r>
                        <a:rPr sz="1100" spc="-45"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starting  the plan</a:t>
                      </a:r>
                      <a:endParaRPr sz="1100">
                        <a:latin typeface="Arial"/>
                        <a:cs typeface="Arial"/>
                      </a:endParaRPr>
                    </a:p>
                  </a:txBody>
                  <a:tcPr marL="0" marR="0" marT="95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873251">
                <a:tc>
                  <a:txBody>
                    <a:bodyPr/>
                    <a:lstStyle/>
                    <a:p>
                      <a:pPr>
                        <a:lnSpc>
                          <a:spcPct val="100000"/>
                        </a:lnSpc>
                      </a:pPr>
                      <a:endParaRPr sz="1200">
                        <a:latin typeface="Times New Roman"/>
                        <a:cs typeface="Times New Roman"/>
                      </a:endParaRPr>
                    </a:p>
                    <a:p>
                      <a:pPr>
                        <a:lnSpc>
                          <a:spcPct val="100000"/>
                        </a:lnSpc>
                        <a:spcBef>
                          <a:spcPts val="5"/>
                        </a:spcBef>
                      </a:pPr>
                      <a:endParaRPr sz="1100">
                        <a:latin typeface="Times New Roman"/>
                        <a:cs typeface="Times New Roman"/>
                      </a:endParaRPr>
                    </a:p>
                    <a:p>
                      <a:pPr marL="3175">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0"/>
                        </a:spcBef>
                      </a:pPr>
                      <a:endParaRPr sz="1700">
                        <a:latin typeface="Times New Roman"/>
                        <a:cs typeface="Times New Roman"/>
                      </a:endParaRPr>
                    </a:p>
                    <a:p>
                      <a:pPr marL="2540">
                        <a:lnSpc>
                          <a:spcPct val="102299"/>
                        </a:lnSpc>
                        <a:spcBef>
                          <a:spcPts val="5"/>
                        </a:spcBef>
                        <a:tabLst>
                          <a:tab pos="325755" algn="l"/>
                        </a:tabLst>
                      </a:pPr>
                      <a:r>
                        <a:rPr sz="1100" dirty="0">
                          <a:solidFill>
                            <a:srgbClr val="F06C24"/>
                          </a:solidFill>
                          <a:latin typeface="Arial"/>
                          <a:cs typeface="Arial"/>
                        </a:rPr>
                        <a:t>Dr.	Soaries  </a:t>
                      </a:r>
                      <a:r>
                        <a:rPr sz="1100" spc="-5" dirty="0">
                          <a:solidFill>
                            <a:srgbClr val="F06C24"/>
                          </a:solidFill>
                          <a:latin typeface="Arial"/>
                          <a:cs typeface="Arial"/>
                        </a:rPr>
                        <a:t>(Video)</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00">
                        <a:latin typeface="Times New Roman"/>
                        <a:cs typeface="Times New Roman"/>
                      </a:endParaRPr>
                    </a:p>
                    <a:p>
                      <a:pPr marL="2540">
                        <a:lnSpc>
                          <a:spcPct val="100000"/>
                        </a:lnSpc>
                      </a:pPr>
                      <a:r>
                        <a:rPr sz="1100" spc="-5" dirty="0">
                          <a:solidFill>
                            <a:srgbClr val="F06C24"/>
                          </a:solidFill>
                          <a:latin typeface="Arial"/>
                          <a:cs typeface="Arial"/>
                        </a:rPr>
                        <a:t>Bible</a:t>
                      </a:r>
                      <a:r>
                        <a:rPr sz="1100" spc="-15" dirty="0">
                          <a:solidFill>
                            <a:srgbClr val="F06C24"/>
                          </a:solidFill>
                          <a:latin typeface="Arial"/>
                          <a:cs typeface="Arial"/>
                        </a:rPr>
                        <a:t> </a:t>
                      </a:r>
                      <a:r>
                        <a:rPr sz="1100" spc="-5" dirty="0">
                          <a:solidFill>
                            <a:srgbClr val="F06C24"/>
                          </a:solidFill>
                          <a:latin typeface="Arial"/>
                          <a:cs typeface="Arial"/>
                        </a:rPr>
                        <a:t>Story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26695" indent="-213360" algn="just">
                        <a:lnSpc>
                          <a:spcPct val="101499"/>
                        </a:lnSpc>
                        <a:buChar char="•"/>
                        <a:tabLst>
                          <a:tab pos="283845" algn="l"/>
                        </a:tabLst>
                      </a:pPr>
                      <a:r>
                        <a:rPr sz="1100" spc="-5" dirty="0">
                          <a:latin typeface="Arial"/>
                          <a:cs typeface="Arial"/>
                        </a:rPr>
                        <a:t>As a reminder, each level has a bible story. This is per LEVEL  and not per step therefore this is the </a:t>
                      </a:r>
                      <a:r>
                        <a:rPr sz="1100" dirty="0">
                          <a:latin typeface="Arial"/>
                          <a:cs typeface="Arial"/>
                        </a:rPr>
                        <a:t>2</a:t>
                      </a:r>
                      <a:r>
                        <a:rPr sz="1050" baseline="27777" dirty="0">
                          <a:latin typeface="Arial"/>
                          <a:cs typeface="Arial"/>
                        </a:rPr>
                        <a:t>nd </a:t>
                      </a:r>
                      <a:r>
                        <a:rPr sz="1100" spc="-5" dirty="0">
                          <a:latin typeface="Arial"/>
                          <a:cs typeface="Arial"/>
                        </a:rPr>
                        <a:t>bible story in the</a:t>
                      </a:r>
                      <a:r>
                        <a:rPr sz="1100" spc="-220" dirty="0">
                          <a:latin typeface="Arial"/>
                          <a:cs typeface="Arial"/>
                        </a:rPr>
                        <a:t> </a:t>
                      </a:r>
                      <a:r>
                        <a:rPr sz="1100" spc="-5" dirty="0">
                          <a:latin typeface="Arial"/>
                          <a:cs typeface="Arial"/>
                        </a:rPr>
                        <a:t>course.  This is a short biblical reflection video from Dr. Soaries  highlighting scripture from the</a:t>
                      </a:r>
                      <a:r>
                        <a:rPr sz="1100" dirty="0">
                          <a:latin typeface="Arial"/>
                          <a:cs typeface="Arial"/>
                        </a:rPr>
                        <a:t> </a:t>
                      </a:r>
                      <a:r>
                        <a:rPr sz="1100" spc="-5" dirty="0">
                          <a:latin typeface="Arial"/>
                          <a:cs typeface="Arial"/>
                        </a:rPr>
                        <a:t>level.</a:t>
                      </a:r>
                      <a:endParaRPr sz="1100">
                        <a:latin typeface="Arial"/>
                        <a:cs typeface="Arial"/>
                      </a:endParaRPr>
                    </a:p>
                    <a:p>
                      <a:pPr marL="283210" indent="-213995" algn="just">
                        <a:lnSpc>
                          <a:spcPct val="100000"/>
                        </a:lnSpc>
                        <a:spcBef>
                          <a:spcPts val="85"/>
                        </a:spcBef>
                        <a:buChar char="•"/>
                        <a:tabLst>
                          <a:tab pos="283845" algn="l"/>
                        </a:tabLst>
                      </a:pPr>
                      <a:r>
                        <a:rPr sz="1100" spc="-5" dirty="0">
                          <a:latin typeface="Arial"/>
                          <a:cs typeface="Arial"/>
                        </a:rPr>
                        <a:t>Level 2 Bible story is Count the Cost from Luke</a:t>
                      </a:r>
                      <a:r>
                        <a:rPr sz="1100" spc="25" dirty="0">
                          <a:latin typeface="Arial"/>
                          <a:cs typeface="Arial"/>
                        </a:rPr>
                        <a:t> </a:t>
                      </a:r>
                      <a:r>
                        <a:rPr sz="1100" dirty="0">
                          <a:latin typeface="Arial"/>
                          <a:cs typeface="Arial"/>
                        </a:rPr>
                        <a:t>14:28-30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516890">
                <a:tc>
                  <a:txBody>
                    <a:bodyPr/>
                    <a:lstStyle/>
                    <a:p>
                      <a:pPr marL="3175">
                        <a:lnSpc>
                          <a:spcPct val="100000"/>
                        </a:lnSpc>
                        <a:spcBef>
                          <a:spcPts val="670"/>
                        </a:spcBef>
                      </a:pPr>
                      <a:r>
                        <a:rPr sz="1100" dirty="0">
                          <a:latin typeface="Arial"/>
                          <a:cs typeface="Arial"/>
                        </a:rPr>
                        <a:t>8</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86690">
                        <a:lnSpc>
                          <a:spcPts val="136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305"/>
                        </a:lnSpc>
                      </a:pPr>
                      <a:r>
                        <a:rPr sz="1100" spc="-5" dirty="0">
                          <a:solidFill>
                            <a:srgbClr val="F06C24"/>
                          </a:solidFill>
                          <a:latin typeface="Arial"/>
                          <a:cs typeface="Arial"/>
                        </a:rPr>
                        <a:t>Bible</a:t>
                      </a:r>
                      <a:r>
                        <a:rPr sz="1100" spc="-60" dirty="0">
                          <a:solidFill>
                            <a:srgbClr val="F06C24"/>
                          </a:solidFill>
                          <a:latin typeface="Arial"/>
                          <a:cs typeface="Arial"/>
                        </a:rPr>
                        <a:t> </a:t>
                      </a:r>
                      <a:r>
                        <a:rPr sz="1100" spc="-5" dirty="0">
                          <a:solidFill>
                            <a:srgbClr val="F06C24"/>
                          </a:solidFill>
                          <a:latin typeface="Arial"/>
                          <a:cs typeface="Arial"/>
                        </a:rPr>
                        <a:t>Story</a:t>
                      </a:r>
                      <a:endParaRPr sz="1100">
                        <a:latin typeface="Arial"/>
                        <a:cs typeface="Arial"/>
                      </a:endParaRPr>
                    </a:p>
                    <a:p>
                      <a:pPr marL="2540">
                        <a:lnSpc>
                          <a:spcPts val="1315"/>
                        </a:lnSpc>
                      </a:pPr>
                      <a:r>
                        <a:rPr sz="1100" dirty="0">
                          <a:solidFill>
                            <a:srgbClr val="F06C24"/>
                          </a:solidFill>
                          <a:latin typeface="Arial"/>
                          <a:cs typeface="Arial"/>
                        </a:rPr>
                        <a:t>+</a:t>
                      </a:r>
                      <a:endParaRPr sz="1100">
                        <a:latin typeface="Arial"/>
                        <a:cs typeface="Arial"/>
                      </a:endParaRPr>
                    </a:p>
                    <a:p>
                      <a:pPr marL="2540">
                        <a:lnSpc>
                          <a:spcPts val="1320"/>
                        </a:lnSpc>
                        <a:spcBef>
                          <a:spcPts val="30"/>
                        </a:spcBef>
                      </a:pPr>
                      <a:r>
                        <a:rPr sz="1100" spc="-5" dirty="0">
                          <a:solidFill>
                            <a:srgbClr val="F06C24"/>
                          </a:solidFill>
                          <a:latin typeface="Arial"/>
                          <a:cs typeface="Arial"/>
                        </a:rPr>
                        <a:t>Discussion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13995">
                        <a:lnSpc>
                          <a:spcPts val="1275"/>
                        </a:lnSpc>
                        <a:buChar char="•"/>
                        <a:tabLst>
                          <a:tab pos="283210" algn="l"/>
                          <a:tab pos="283845" algn="l"/>
                        </a:tabLst>
                      </a:pPr>
                      <a:r>
                        <a:rPr sz="1100" spc="-5" dirty="0">
                          <a:latin typeface="Arial"/>
                          <a:cs typeface="Arial"/>
                        </a:rPr>
                        <a:t>After the bible story reflection, the facilitator or</a:t>
                      </a:r>
                      <a:r>
                        <a:rPr sz="1100" spc="80" dirty="0">
                          <a:latin typeface="Arial"/>
                          <a:cs typeface="Arial"/>
                        </a:rPr>
                        <a:t> </a:t>
                      </a:r>
                      <a:r>
                        <a:rPr sz="1100" spc="-5" dirty="0">
                          <a:latin typeface="Arial"/>
                          <a:cs typeface="Arial"/>
                        </a:rPr>
                        <a:t>volunteer</a:t>
                      </a:r>
                      <a:endParaRPr sz="1100">
                        <a:latin typeface="Arial"/>
                        <a:cs typeface="Arial"/>
                      </a:endParaRPr>
                    </a:p>
                    <a:p>
                      <a:pPr marL="283210">
                        <a:lnSpc>
                          <a:spcPct val="100000"/>
                        </a:lnSpc>
                        <a:spcBef>
                          <a:spcPts val="105"/>
                        </a:spcBef>
                      </a:pPr>
                      <a:r>
                        <a:rPr sz="1100" spc="-5" dirty="0">
                          <a:latin typeface="Arial"/>
                          <a:cs typeface="Arial"/>
                        </a:rPr>
                        <a:t>should expand on</a:t>
                      </a:r>
                      <a:r>
                        <a:rPr sz="1100" dirty="0">
                          <a:latin typeface="Arial"/>
                          <a:cs typeface="Arial"/>
                        </a:rPr>
                        <a:t> </a:t>
                      </a:r>
                      <a:r>
                        <a:rPr sz="1100" spc="-5" dirty="0">
                          <a:latin typeface="Arial"/>
                          <a:cs typeface="Arial"/>
                        </a:rPr>
                        <a:t>scripture.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22</a:t>
            </a:r>
          </a:p>
        </p:txBody>
      </p:sp>
      <p:graphicFrame>
        <p:nvGraphicFramePr>
          <p:cNvPr id="2" name="object 2"/>
          <p:cNvGraphicFramePr>
            <a:graphicFrameLocks noGrp="1"/>
          </p:cNvGraphicFramePr>
          <p:nvPr/>
        </p:nvGraphicFramePr>
        <p:xfrm>
          <a:off x="682751" y="914400"/>
          <a:ext cx="6401435" cy="6158989"/>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803275">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461510">
                  <a:extLst>
                    <a:ext uri="{9D8B030D-6E8A-4147-A177-3AD203B41FA5}">
                      <a16:colId xmlns:a16="http://schemas.microsoft.com/office/drawing/2014/main" val="20003"/>
                    </a:ext>
                  </a:extLst>
                </a:gridCol>
              </a:tblGrid>
              <a:tr h="1163827">
                <a:tc>
                  <a:txBody>
                    <a:bodyPr/>
                    <a:lstStyle/>
                    <a:p>
                      <a:pPr>
                        <a:lnSpc>
                          <a:spcPct val="100000"/>
                        </a:lnSpc>
                      </a:pPr>
                      <a:endParaRPr sz="1200">
                        <a:latin typeface="Times New Roman"/>
                        <a:cs typeface="Times New Roman"/>
                      </a:endParaRPr>
                    </a:p>
                    <a:p>
                      <a:pPr>
                        <a:lnSpc>
                          <a:spcPct val="100000"/>
                        </a:lnSpc>
                        <a:spcBef>
                          <a:spcPts val="50"/>
                        </a:spcBef>
                      </a:pPr>
                      <a:endParaRPr sz="1650">
                        <a:latin typeface="Times New Roman"/>
                        <a:cs typeface="Times New Roman"/>
                      </a:endParaRPr>
                    </a:p>
                    <a:p>
                      <a:pPr marL="3175">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marR="342900">
                        <a:lnSpc>
                          <a:spcPct val="102299"/>
                        </a:lnSpc>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marR="256540">
                        <a:lnSpc>
                          <a:spcPct val="102299"/>
                        </a:lnSpc>
                      </a:pPr>
                      <a:r>
                        <a:rPr sz="1100" dirty="0">
                          <a:solidFill>
                            <a:srgbClr val="F06C24"/>
                          </a:solidFill>
                          <a:latin typeface="Arial"/>
                          <a:cs typeface="Arial"/>
                        </a:rPr>
                        <a:t>Spending  </a:t>
                      </a:r>
                      <a:r>
                        <a:rPr sz="1100" spc="-5" dirty="0">
                          <a:solidFill>
                            <a:srgbClr val="F06C24"/>
                          </a:solidFill>
                          <a:latin typeface="Arial"/>
                          <a:cs typeface="Arial"/>
                        </a:rPr>
                        <a:t>Leaks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83210" marR="467995" indent="-228600">
                        <a:lnSpc>
                          <a:spcPct val="100899"/>
                        </a:lnSpc>
                        <a:spcBef>
                          <a:spcPts val="10"/>
                        </a:spcBef>
                        <a:buChar char="•"/>
                        <a:tabLst>
                          <a:tab pos="283210" algn="l"/>
                          <a:tab pos="283845" algn="l"/>
                        </a:tabLst>
                      </a:pPr>
                      <a:r>
                        <a:rPr sz="1100" spc="-5" dirty="0">
                          <a:latin typeface="Arial"/>
                          <a:cs typeface="Arial"/>
                        </a:rPr>
                        <a:t>The virtual host will walk participants through the definition  and examples of Spending</a:t>
                      </a:r>
                      <a:r>
                        <a:rPr sz="1100" spc="5" dirty="0">
                          <a:latin typeface="Arial"/>
                          <a:cs typeface="Arial"/>
                        </a:rPr>
                        <a:t> </a:t>
                      </a:r>
                      <a:r>
                        <a:rPr sz="1100" spc="-5" dirty="0">
                          <a:latin typeface="Arial"/>
                          <a:cs typeface="Arial"/>
                        </a:rPr>
                        <a:t>Leaks</a:t>
                      </a:r>
                      <a:endParaRPr sz="1100">
                        <a:latin typeface="Arial"/>
                        <a:cs typeface="Arial"/>
                      </a:endParaRPr>
                    </a:p>
                    <a:p>
                      <a:pPr>
                        <a:lnSpc>
                          <a:spcPct val="100000"/>
                        </a:lnSpc>
                        <a:spcBef>
                          <a:spcPts val="35"/>
                        </a:spcBef>
                        <a:buFont typeface="Arial"/>
                        <a:buChar char="•"/>
                      </a:pPr>
                      <a:endParaRPr sz="1150">
                        <a:latin typeface="Times New Roman"/>
                        <a:cs typeface="Times New Roman"/>
                      </a:endParaRPr>
                    </a:p>
                    <a:p>
                      <a:pPr marL="283210" marR="69215" indent="-213360" algn="just">
                        <a:lnSpc>
                          <a:spcPct val="96000"/>
                        </a:lnSpc>
                        <a:buFont typeface="Arial"/>
                        <a:buChar char="•"/>
                        <a:tabLst>
                          <a:tab pos="283845" algn="l"/>
                        </a:tabLst>
                      </a:pPr>
                      <a:r>
                        <a:rPr sz="1100" b="1" spc="-5" dirty="0">
                          <a:latin typeface="Arial"/>
                          <a:cs typeface="Arial"/>
                        </a:rPr>
                        <a:t>For your review: </a:t>
                      </a:r>
                      <a:r>
                        <a:rPr sz="1100" spc="-5" dirty="0">
                          <a:latin typeface="Arial"/>
                          <a:cs typeface="Arial"/>
                        </a:rPr>
                        <a:t>Spending leaks are purchases or expenses that  steal money from your budget without you noticing or adding value  to your life. They are often incidental items that seem small in the  moment but</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856487">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83210" algn="just">
                        <a:lnSpc>
                          <a:spcPts val="1310"/>
                        </a:lnSpc>
                      </a:pPr>
                      <a:r>
                        <a:rPr sz="1100" spc="-5" dirty="0">
                          <a:latin typeface="Arial"/>
                          <a:cs typeface="Arial"/>
                        </a:rPr>
                        <a:t>can</a:t>
                      </a:r>
                      <a:r>
                        <a:rPr sz="1100" spc="50" dirty="0">
                          <a:latin typeface="Arial"/>
                          <a:cs typeface="Arial"/>
                        </a:rPr>
                        <a:t> </a:t>
                      </a:r>
                      <a:r>
                        <a:rPr sz="1100" spc="-5" dirty="0">
                          <a:latin typeface="Arial"/>
                          <a:cs typeface="Arial"/>
                        </a:rPr>
                        <a:t>add</a:t>
                      </a:r>
                      <a:r>
                        <a:rPr sz="1100" spc="55" dirty="0">
                          <a:latin typeface="Arial"/>
                          <a:cs typeface="Arial"/>
                        </a:rPr>
                        <a:t> </a:t>
                      </a:r>
                      <a:r>
                        <a:rPr sz="1100" spc="-5" dirty="0">
                          <a:latin typeface="Arial"/>
                          <a:cs typeface="Arial"/>
                        </a:rPr>
                        <a:t>up</a:t>
                      </a:r>
                      <a:r>
                        <a:rPr sz="1100" spc="60" dirty="0">
                          <a:latin typeface="Arial"/>
                          <a:cs typeface="Arial"/>
                        </a:rPr>
                        <a:t> </a:t>
                      </a:r>
                      <a:r>
                        <a:rPr sz="1100" spc="-5" dirty="0">
                          <a:latin typeface="Arial"/>
                          <a:cs typeface="Arial"/>
                        </a:rPr>
                        <a:t>over</a:t>
                      </a:r>
                      <a:r>
                        <a:rPr sz="1100" spc="50" dirty="0">
                          <a:latin typeface="Arial"/>
                          <a:cs typeface="Arial"/>
                        </a:rPr>
                        <a:t> </a:t>
                      </a:r>
                      <a:r>
                        <a:rPr sz="1100" spc="-5" dirty="0">
                          <a:latin typeface="Arial"/>
                          <a:cs typeface="Arial"/>
                        </a:rPr>
                        <a:t>time.</a:t>
                      </a:r>
                      <a:r>
                        <a:rPr sz="1100" spc="60" dirty="0">
                          <a:latin typeface="Arial"/>
                          <a:cs typeface="Arial"/>
                        </a:rPr>
                        <a:t> </a:t>
                      </a:r>
                      <a:r>
                        <a:rPr sz="1100" spc="-5" dirty="0">
                          <a:latin typeface="Arial"/>
                          <a:cs typeface="Arial"/>
                        </a:rPr>
                        <a:t>We</a:t>
                      </a:r>
                      <a:r>
                        <a:rPr sz="1100" spc="55" dirty="0">
                          <a:latin typeface="Arial"/>
                          <a:cs typeface="Arial"/>
                        </a:rPr>
                        <a:t> </a:t>
                      </a:r>
                      <a:r>
                        <a:rPr sz="1100" spc="-5" dirty="0">
                          <a:latin typeface="Arial"/>
                          <a:cs typeface="Arial"/>
                        </a:rPr>
                        <a:t>also</a:t>
                      </a:r>
                      <a:r>
                        <a:rPr sz="1100" spc="60" dirty="0">
                          <a:latin typeface="Arial"/>
                          <a:cs typeface="Arial"/>
                        </a:rPr>
                        <a:t> </a:t>
                      </a:r>
                      <a:r>
                        <a:rPr sz="1100" spc="-5" dirty="0">
                          <a:latin typeface="Arial"/>
                          <a:cs typeface="Arial"/>
                        </a:rPr>
                        <a:t>use</a:t>
                      </a:r>
                      <a:r>
                        <a:rPr sz="1100" spc="50" dirty="0">
                          <a:latin typeface="Arial"/>
                          <a:cs typeface="Arial"/>
                        </a:rPr>
                        <a:t> </a:t>
                      </a:r>
                      <a:r>
                        <a:rPr sz="1100" spc="-5" dirty="0">
                          <a:latin typeface="Arial"/>
                          <a:cs typeface="Arial"/>
                        </a:rPr>
                        <a:t>credit</a:t>
                      </a:r>
                      <a:r>
                        <a:rPr sz="1100" spc="55" dirty="0">
                          <a:latin typeface="Arial"/>
                          <a:cs typeface="Arial"/>
                        </a:rPr>
                        <a:t> </a:t>
                      </a:r>
                      <a:r>
                        <a:rPr sz="1100" spc="-5" dirty="0">
                          <a:latin typeface="Arial"/>
                          <a:cs typeface="Arial"/>
                        </a:rPr>
                        <a:t>and</a:t>
                      </a:r>
                      <a:r>
                        <a:rPr sz="1100" spc="55" dirty="0">
                          <a:latin typeface="Arial"/>
                          <a:cs typeface="Arial"/>
                        </a:rPr>
                        <a:t> </a:t>
                      </a:r>
                      <a:r>
                        <a:rPr sz="1100" spc="-5" dirty="0">
                          <a:latin typeface="Arial"/>
                          <a:cs typeface="Arial"/>
                        </a:rPr>
                        <a:t>debit</a:t>
                      </a:r>
                      <a:r>
                        <a:rPr sz="1100" spc="60" dirty="0">
                          <a:latin typeface="Arial"/>
                          <a:cs typeface="Arial"/>
                        </a:rPr>
                        <a:t> </a:t>
                      </a:r>
                      <a:r>
                        <a:rPr sz="1100" spc="-5" dirty="0">
                          <a:latin typeface="Arial"/>
                          <a:cs typeface="Arial"/>
                        </a:rPr>
                        <a:t>cards</a:t>
                      </a:r>
                      <a:r>
                        <a:rPr sz="1100" spc="50" dirty="0">
                          <a:latin typeface="Arial"/>
                          <a:cs typeface="Arial"/>
                        </a:rPr>
                        <a:t> </a:t>
                      </a:r>
                      <a:r>
                        <a:rPr sz="1100" spc="-5" dirty="0">
                          <a:latin typeface="Arial"/>
                          <a:cs typeface="Arial"/>
                        </a:rPr>
                        <a:t>so</a:t>
                      </a:r>
                      <a:r>
                        <a:rPr sz="1100" spc="60" dirty="0">
                          <a:latin typeface="Arial"/>
                          <a:cs typeface="Arial"/>
                        </a:rPr>
                        <a:t> </a:t>
                      </a:r>
                      <a:r>
                        <a:rPr sz="1100" spc="-5" dirty="0">
                          <a:latin typeface="Arial"/>
                          <a:cs typeface="Arial"/>
                        </a:rPr>
                        <a:t>much</a:t>
                      </a:r>
                      <a:endParaRPr sz="1100">
                        <a:latin typeface="Arial"/>
                        <a:cs typeface="Arial"/>
                      </a:endParaRPr>
                    </a:p>
                    <a:p>
                      <a:pPr marL="283210" algn="just">
                        <a:lnSpc>
                          <a:spcPct val="102000"/>
                        </a:lnSpc>
                        <a:spcBef>
                          <a:spcPts val="10"/>
                        </a:spcBef>
                      </a:pPr>
                      <a:r>
                        <a:rPr sz="1100" spc="-5" dirty="0">
                          <a:latin typeface="Arial"/>
                          <a:cs typeface="Arial"/>
                        </a:rPr>
                        <a:t>that</a:t>
                      </a:r>
                      <a:r>
                        <a:rPr sz="1100" spc="-45" dirty="0">
                          <a:latin typeface="Arial"/>
                          <a:cs typeface="Arial"/>
                        </a:rPr>
                        <a:t> </a:t>
                      </a:r>
                      <a:r>
                        <a:rPr sz="1100" spc="-5" dirty="0">
                          <a:latin typeface="Arial"/>
                          <a:cs typeface="Arial"/>
                        </a:rPr>
                        <a:t>we</a:t>
                      </a:r>
                      <a:r>
                        <a:rPr sz="1100" spc="-40" dirty="0">
                          <a:latin typeface="Arial"/>
                          <a:cs typeface="Arial"/>
                        </a:rPr>
                        <a:t> </a:t>
                      </a:r>
                      <a:r>
                        <a:rPr sz="1100" spc="-5" dirty="0">
                          <a:latin typeface="Arial"/>
                          <a:cs typeface="Arial"/>
                        </a:rPr>
                        <a:t>have</a:t>
                      </a:r>
                      <a:r>
                        <a:rPr sz="1100" spc="-40" dirty="0">
                          <a:latin typeface="Arial"/>
                          <a:cs typeface="Arial"/>
                        </a:rPr>
                        <a:t> </a:t>
                      </a:r>
                      <a:r>
                        <a:rPr sz="1100" spc="-5" dirty="0">
                          <a:latin typeface="Arial"/>
                          <a:cs typeface="Arial"/>
                        </a:rPr>
                        <a:t>become</a:t>
                      </a:r>
                      <a:r>
                        <a:rPr sz="1100" spc="-40" dirty="0">
                          <a:latin typeface="Arial"/>
                          <a:cs typeface="Arial"/>
                        </a:rPr>
                        <a:t> </a:t>
                      </a:r>
                      <a:r>
                        <a:rPr sz="1100" spc="-5" dirty="0">
                          <a:latin typeface="Arial"/>
                          <a:cs typeface="Arial"/>
                        </a:rPr>
                        <a:t>a</a:t>
                      </a:r>
                      <a:r>
                        <a:rPr sz="1100" spc="-30" dirty="0">
                          <a:latin typeface="Arial"/>
                          <a:cs typeface="Arial"/>
                        </a:rPr>
                        <a:t> </a:t>
                      </a:r>
                      <a:r>
                        <a:rPr sz="1100" spc="-5" dirty="0">
                          <a:latin typeface="Arial"/>
                          <a:cs typeface="Arial"/>
                        </a:rPr>
                        <a:t>swipe</a:t>
                      </a:r>
                      <a:r>
                        <a:rPr sz="1100" spc="-35" dirty="0">
                          <a:latin typeface="Arial"/>
                          <a:cs typeface="Arial"/>
                        </a:rPr>
                        <a:t> </a:t>
                      </a:r>
                      <a:r>
                        <a:rPr sz="1100" spc="-5" dirty="0">
                          <a:latin typeface="Arial"/>
                          <a:cs typeface="Arial"/>
                        </a:rPr>
                        <a:t>culture.</a:t>
                      </a:r>
                      <a:r>
                        <a:rPr sz="1100" spc="-40" dirty="0">
                          <a:latin typeface="Arial"/>
                          <a:cs typeface="Arial"/>
                        </a:rPr>
                        <a:t> </a:t>
                      </a:r>
                      <a:r>
                        <a:rPr sz="1100" spc="-5" dirty="0">
                          <a:latin typeface="Arial"/>
                          <a:cs typeface="Arial"/>
                        </a:rPr>
                        <a:t>This</a:t>
                      </a:r>
                      <a:r>
                        <a:rPr sz="1100" spc="-35" dirty="0">
                          <a:latin typeface="Arial"/>
                          <a:cs typeface="Arial"/>
                        </a:rPr>
                        <a:t> </a:t>
                      </a:r>
                      <a:r>
                        <a:rPr sz="1100" spc="-5" dirty="0">
                          <a:latin typeface="Arial"/>
                          <a:cs typeface="Arial"/>
                        </a:rPr>
                        <a:t>swiping</a:t>
                      </a:r>
                      <a:r>
                        <a:rPr sz="1100" spc="-40" dirty="0">
                          <a:latin typeface="Arial"/>
                          <a:cs typeface="Arial"/>
                        </a:rPr>
                        <a:t> </a:t>
                      </a:r>
                      <a:r>
                        <a:rPr sz="1100" spc="-5" dirty="0">
                          <a:latin typeface="Arial"/>
                          <a:cs typeface="Arial"/>
                        </a:rPr>
                        <a:t>convenience</a:t>
                      </a:r>
                      <a:r>
                        <a:rPr sz="1100" spc="-40" dirty="0">
                          <a:latin typeface="Arial"/>
                          <a:cs typeface="Arial"/>
                        </a:rPr>
                        <a:t> </a:t>
                      </a:r>
                      <a:r>
                        <a:rPr sz="1100" spc="-5" dirty="0">
                          <a:latin typeface="Arial"/>
                          <a:cs typeface="Arial"/>
                        </a:rPr>
                        <a:t>can  be an unnoticed spending leak because we can lose track of what  we</a:t>
                      </a:r>
                      <a:r>
                        <a:rPr sz="1100" spc="-10" dirty="0">
                          <a:latin typeface="Arial"/>
                          <a:cs typeface="Arial"/>
                        </a:rPr>
                        <a:t> </a:t>
                      </a:r>
                      <a:r>
                        <a:rPr sz="1100" spc="-5" dirty="0">
                          <a:latin typeface="Arial"/>
                          <a:cs typeface="Arial"/>
                        </a:rPr>
                        <a:t>are</a:t>
                      </a:r>
                      <a:endParaRPr sz="1100">
                        <a:latin typeface="Arial"/>
                        <a:cs typeface="Arial"/>
                      </a:endParaRPr>
                    </a:p>
                    <a:p>
                      <a:pPr marL="283210">
                        <a:lnSpc>
                          <a:spcPts val="1260"/>
                        </a:lnSpc>
                        <a:spcBef>
                          <a:spcPts val="20"/>
                        </a:spcBef>
                      </a:pPr>
                      <a:r>
                        <a:rPr sz="1100" spc="-5" dirty="0">
                          <a:latin typeface="Arial"/>
                          <a:cs typeface="Arial"/>
                        </a:rPr>
                        <a:t>spending.</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55676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R="46355" algn="r">
                        <a:lnSpc>
                          <a:spcPct val="100000"/>
                        </a:lnSpc>
                      </a:pPr>
                      <a:r>
                        <a:rPr sz="1100" dirty="0">
                          <a:latin typeface="Arial"/>
                          <a:cs typeface="Arial"/>
                        </a:rPr>
                        <a:t>10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186690">
                        <a:lnSpc>
                          <a:spcPct val="100000"/>
                        </a:lnSpc>
                        <a:spcBef>
                          <a:spcPts val="106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500">
                        <a:latin typeface="Times New Roman"/>
                        <a:cs typeface="Times New Roman"/>
                      </a:endParaRPr>
                    </a:p>
                    <a:p>
                      <a:pPr marL="2540" marR="256540">
                        <a:lnSpc>
                          <a:spcPct val="110200"/>
                        </a:lnSpc>
                      </a:pPr>
                      <a:r>
                        <a:rPr sz="1100" dirty="0">
                          <a:solidFill>
                            <a:srgbClr val="F06C24"/>
                          </a:solidFill>
                          <a:latin typeface="Arial"/>
                          <a:cs typeface="Arial"/>
                        </a:rPr>
                        <a:t>Spending  </a:t>
                      </a:r>
                      <a:r>
                        <a:rPr sz="1100" spc="-5" dirty="0">
                          <a:solidFill>
                            <a:srgbClr val="F06C24"/>
                          </a:solidFill>
                          <a:latin typeface="Arial"/>
                          <a:cs typeface="Arial"/>
                        </a:rPr>
                        <a:t>Leaks  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34315" indent="-228600" algn="just">
                        <a:lnSpc>
                          <a:spcPct val="102000"/>
                        </a:lnSpc>
                        <a:buChar char="•"/>
                        <a:tabLst>
                          <a:tab pos="283845" algn="l"/>
                        </a:tabLst>
                      </a:pPr>
                      <a:r>
                        <a:rPr sz="1100" spc="-5" dirty="0">
                          <a:latin typeface="Arial"/>
                          <a:cs typeface="Arial"/>
                        </a:rPr>
                        <a:t>We all have a 10.00 habit that is a spending leak. For example,  many people spend $10.00 a day buying coffee, or buying</a:t>
                      </a:r>
                      <a:r>
                        <a:rPr sz="1100" spc="-125" dirty="0">
                          <a:latin typeface="Arial"/>
                          <a:cs typeface="Arial"/>
                        </a:rPr>
                        <a:t> </a:t>
                      </a:r>
                      <a:r>
                        <a:rPr sz="1100" spc="-5" dirty="0">
                          <a:latin typeface="Arial"/>
                          <a:cs typeface="Arial"/>
                        </a:rPr>
                        <a:t>those  tempting treats at checkout</a:t>
                      </a:r>
                      <a:r>
                        <a:rPr sz="1100" spc="15" dirty="0">
                          <a:latin typeface="Arial"/>
                          <a:cs typeface="Arial"/>
                        </a:rPr>
                        <a:t> </a:t>
                      </a:r>
                      <a:r>
                        <a:rPr sz="1100" spc="-5" dirty="0">
                          <a:latin typeface="Arial"/>
                          <a:cs typeface="Arial"/>
                        </a:rPr>
                        <a:t>line.</a:t>
                      </a:r>
                      <a:endParaRPr sz="1100">
                        <a:latin typeface="Arial"/>
                        <a:cs typeface="Arial"/>
                      </a:endParaRPr>
                    </a:p>
                    <a:p>
                      <a:pPr marL="283210" marR="25400" indent="-229870" algn="just">
                        <a:lnSpc>
                          <a:spcPct val="102299"/>
                        </a:lnSpc>
                        <a:spcBef>
                          <a:spcPts val="40"/>
                        </a:spcBef>
                        <a:buChar char="•"/>
                        <a:tabLst>
                          <a:tab pos="283845" algn="l"/>
                        </a:tabLst>
                      </a:pPr>
                      <a:r>
                        <a:rPr sz="1100" spc="-5" dirty="0">
                          <a:latin typeface="Arial"/>
                          <a:cs typeface="Arial"/>
                        </a:rPr>
                        <a:t>Ask participants to identify and share what their $10.00 habit is that  they didn’t </a:t>
                      </a:r>
                      <a:r>
                        <a:rPr sz="1100" spc="-10" dirty="0">
                          <a:latin typeface="Arial"/>
                          <a:cs typeface="Arial"/>
                        </a:rPr>
                        <a:t>budget</a:t>
                      </a:r>
                      <a:r>
                        <a:rPr sz="1100" spc="5" dirty="0">
                          <a:latin typeface="Arial"/>
                          <a:cs typeface="Arial"/>
                        </a:rPr>
                        <a:t> </a:t>
                      </a:r>
                      <a:r>
                        <a:rPr sz="1100" spc="-5" dirty="0">
                          <a:latin typeface="Arial"/>
                          <a:cs typeface="Arial"/>
                        </a:rPr>
                        <a:t>for.</a:t>
                      </a:r>
                      <a:endParaRPr sz="1100">
                        <a:latin typeface="Arial"/>
                        <a:cs typeface="Arial"/>
                      </a:endParaRPr>
                    </a:p>
                    <a:p>
                      <a:pPr marL="283210" indent="-229235" algn="just">
                        <a:lnSpc>
                          <a:spcPct val="100000"/>
                        </a:lnSpc>
                        <a:spcBef>
                          <a:spcPts val="85"/>
                        </a:spcBef>
                        <a:buChar char="•"/>
                        <a:tabLst>
                          <a:tab pos="283845" algn="l"/>
                        </a:tabLst>
                      </a:pPr>
                      <a:r>
                        <a:rPr sz="1100" spc="-5" dirty="0">
                          <a:latin typeface="Arial"/>
                          <a:cs typeface="Arial"/>
                        </a:rPr>
                        <a:t>Interesting Face: Now that participants have identified</a:t>
                      </a:r>
                      <a:r>
                        <a:rPr sz="1100" spc="190" dirty="0">
                          <a:latin typeface="Arial"/>
                          <a:cs typeface="Arial"/>
                        </a:rPr>
                        <a:t> </a:t>
                      </a:r>
                      <a:r>
                        <a:rPr sz="1100" spc="-5" dirty="0">
                          <a:latin typeface="Arial"/>
                          <a:cs typeface="Arial"/>
                        </a:rPr>
                        <a:t>their</a:t>
                      </a:r>
                      <a:endParaRPr sz="1100">
                        <a:latin typeface="Arial"/>
                        <a:cs typeface="Arial"/>
                      </a:endParaRPr>
                    </a:p>
                    <a:p>
                      <a:pPr marL="283210" marR="297815">
                        <a:lnSpc>
                          <a:spcPct val="100000"/>
                        </a:lnSpc>
                        <a:spcBef>
                          <a:spcPts val="5"/>
                        </a:spcBef>
                      </a:pPr>
                      <a:r>
                        <a:rPr sz="1100" spc="-5" dirty="0">
                          <a:latin typeface="Arial"/>
                          <a:cs typeface="Arial"/>
                        </a:rPr>
                        <a:t>$10.00 habit, if they eliminated that for one year, they will have  saved</a:t>
                      </a:r>
                      <a:endParaRPr sz="1100">
                        <a:latin typeface="Arial"/>
                        <a:cs typeface="Arial"/>
                      </a:endParaRPr>
                    </a:p>
                    <a:p>
                      <a:pPr marL="283210">
                        <a:lnSpc>
                          <a:spcPts val="1290"/>
                        </a:lnSpc>
                        <a:spcBef>
                          <a:spcPts val="40"/>
                        </a:spcBef>
                      </a:pPr>
                      <a:r>
                        <a:rPr sz="1100" spc="-5" dirty="0">
                          <a:latin typeface="Arial"/>
                          <a:cs typeface="Arial"/>
                        </a:rPr>
                        <a:t>$3,650.00!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60551">
                <a:tc>
                  <a:txBody>
                    <a:bodyPr/>
                    <a:lstStyle/>
                    <a:p>
                      <a:pPr>
                        <a:lnSpc>
                          <a:spcPct val="100000"/>
                        </a:lnSpc>
                        <a:spcBef>
                          <a:spcPts val="15"/>
                        </a:spcBef>
                      </a:pPr>
                      <a:endParaRPr sz="1700">
                        <a:latin typeface="Times New Roman"/>
                        <a:cs typeface="Times New Roman"/>
                      </a:endParaRPr>
                    </a:p>
                    <a:p>
                      <a:pPr marR="46355" algn="r">
                        <a:lnSpc>
                          <a:spcPct val="100000"/>
                        </a:lnSpc>
                      </a:pPr>
                      <a:r>
                        <a:rPr sz="1100" dirty="0">
                          <a:latin typeface="Arial"/>
                          <a:cs typeface="Arial"/>
                        </a:rPr>
                        <a:t>11</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1150">
                        <a:latin typeface="Times New Roman"/>
                        <a:cs typeface="Times New Roman"/>
                      </a:endParaRPr>
                    </a:p>
                    <a:p>
                      <a:pPr marL="2540" marR="342900">
                        <a:lnSpc>
                          <a:spcPct val="1008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1400"/>
                        </a:lnSpc>
                        <a:spcBef>
                          <a:spcPts val="655"/>
                        </a:spcBef>
                        <a:tabLst>
                          <a:tab pos="675005" algn="l"/>
                        </a:tabLst>
                      </a:pPr>
                      <a:r>
                        <a:rPr sz="1100" spc="-5" dirty="0">
                          <a:latin typeface="Arial"/>
                          <a:cs typeface="Arial"/>
                        </a:rPr>
                        <a:t>Spending  </a:t>
                      </a:r>
                      <a:r>
                        <a:rPr sz="1100" dirty="0">
                          <a:latin typeface="Arial"/>
                          <a:cs typeface="Arial"/>
                        </a:rPr>
                        <a:t>Plan	vs.  </a:t>
                      </a:r>
                      <a:r>
                        <a:rPr sz="1100" spc="-5" dirty="0">
                          <a:latin typeface="Arial"/>
                          <a:cs typeface="Arial"/>
                        </a:rPr>
                        <a:t>Budget</a:t>
                      </a:r>
                      <a:endParaRPr sz="1100">
                        <a:latin typeface="Arial"/>
                        <a:cs typeface="Arial"/>
                      </a:endParaRPr>
                    </a:p>
                  </a:txBody>
                  <a:tcPr marL="0" marR="0" marT="831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70485" indent="-228600" algn="just">
                        <a:lnSpc>
                          <a:spcPct val="101400"/>
                        </a:lnSpc>
                        <a:spcBef>
                          <a:spcPts val="10"/>
                        </a:spcBef>
                        <a:buChar char="•"/>
                        <a:tabLst>
                          <a:tab pos="283845" algn="l"/>
                        </a:tabLst>
                      </a:pPr>
                      <a:r>
                        <a:rPr sz="1100" spc="-5" dirty="0">
                          <a:latin typeface="Arial"/>
                          <a:cs typeface="Arial"/>
                        </a:rPr>
                        <a:t>The virtual host video will explain the difference between a budget  and a spending. Participants will learn what is needed to start their  plan. In order to advance our efforts in achieving Financial  Freedom, </a:t>
                      </a:r>
                      <a:r>
                        <a:rPr sz="1100" dirty="0">
                          <a:latin typeface="Arial"/>
                          <a:cs typeface="Arial"/>
                        </a:rPr>
                        <a:t>we</a:t>
                      </a:r>
                      <a:r>
                        <a:rPr sz="1100" spc="-10" dirty="0">
                          <a:latin typeface="Arial"/>
                          <a:cs typeface="Arial"/>
                        </a:rPr>
                        <a:t> </a:t>
                      </a:r>
                      <a:r>
                        <a:rPr sz="1100" spc="-5" dirty="0">
                          <a:latin typeface="Arial"/>
                          <a:cs typeface="Arial"/>
                        </a:rPr>
                        <a:t>must</a:t>
                      </a:r>
                      <a:endParaRPr sz="1100">
                        <a:latin typeface="Arial"/>
                        <a:cs typeface="Arial"/>
                      </a:endParaRPr>
                    </a:p>
                    <a:p>
                      <a:pPr marL="283210" algn="just">
                        <a:lnSpc>
                          <a:spcPts val="1290"/>
                        </a:lnSpc>
                        <a:spcBef>
                          <a:spcPts val="25"/>
                        </a:spcBef>
                      </a:pPr>
                      <a:r>
                        <a:rPr sz="1100" spc="-5" dirty="0">
                          <a:latin typeface="Arial"/>
                          <a:cs typeface="Arial"/>
                        </a:rPr>
                        <a:t>develop either a Spending Plan or</a:t>
                      </a:r>
                      <a:r>
                        <a:rPr sz="1100" spc="10" dirty="0">
                          <a:latin typeface="Arial"/>
                          <a:cs typeface="Arial"/>
                        </a:rPr>
                        <a:t> </a:t>
                      </a:r>
                      <a:r>
                        <a:rPr sz="1100" spc="-5" dirty="0">
                          <a:latin typeface="Arial"/>
                          <a:cs typeface="Arial"/>
                        </a:rPr>
                        <a:t>Budget.</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488442">
                <a:tc>
                  <a:txBody>
                    <a:bodyPr/>
                    <a:lstStyle/>
                    <a:p>
                      <a:pPr marR="46355" algn="r">
                        <a:lnSpc>
                          <a:spcPct val="100000"/>
                        </a:lnSpc>
                        <a:spcBef>
                          <a:spcPts val="595"/>
                        </a:spcBef>
                      </a:pPr>
                      <a:r>
                        <a:rPr sz="1100" dirty="0">
                          <a:latin typeface="Arial"/>
                          <a:cs typeface="Arial"/>
                        </a:rPr>
                        <a:t>12</a:t>
                      </a:r>
                      <a:endParaRPr sz="1100">
                        <a:latin typeface="Arial"/>
                        <a:cs typeface="Arial"/>
                      </a:endParaRPr>
                    </a:p>
                  </a:txBody>
                  <a:tcPr marL="0" marR="0" marT="755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90"/>
                        </a:lnSpc>
                      </a:pPr>
                      <a:r>
                        <a:rPr sz="1100" spc="-5" dirty="0">
                          <a:latin typeface="Arial"/>
                          <a:cs typeface="Arial"/>
                        </a:rPr>
                        <a:t>Host</a:t>
                      </a:r>
                      <a:endParaRPr sz="1100">
                        <a:latin typeface="Arial"/>
                        <a:cs typeface="Arial"/>
                      </a:endParaRPr>
                    </a:p>
                    <a:p>
                      <a:pPr marL="85725">
                        <a:lnSpc>
                          <a:spcPct val="100000"/>
                        </a:lnSpc>
                        <a:spcBef>
                          <a:spcPts val="3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90"/>
                        </a:lnSpc>
                      </a:pPr>
                      <a:r>
                        <a:rPr sz="1100" spc="-5" dirty="0">
                          <a:latin typeface="Arial"/>
                          <a:cs typeface="Arial"/>
                        </a:rPr>
                        <a:t>Identity</a:t>
                      </a:r>
                      <a:endParaRPr sz="1100">
                        <a:latin typeface="Arial"/>
                        <a:cs typeface="Arial"/>
                      </a:endParaRPr>
                    </a:p>
                    <a:p>
                      <a:pPr marL="2540">
                        <a:lnSpc>
                          <a:spcPct val="100000"/>
                        </a:lnSpc>
                        <a:spcBef>
                          <a:spcPts val="35"/>
                        </a:spcBef>
                      </a:pPr>
                      <a:r>
                        <a:rPr sz="1100" spc="-5" dirty="0">
                          <a:latin typeface="Arial"/>
                          <a:cs typeface="Arial"/>
                        </a:rPr>
                        <a:t>Protection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43840" indent="-228600" algn="just">
                        <a:lnSpc>
                          <a:spcPts val="1270"/>
                        </a:lnSpc>
                        <a:spcBef>
                          <a:spcPts val="40"/>
                        </a:spcBef>
                        <a:buClr>
                          <a:srgbClr val="1F1D1E"/>
                        </a:buClr>
                        <a:buChar char="•"/>
                        <a:tabLst>
                          <a:tab pos="283845" algn="l"/>
                        </a:tabLst>
                      </a:pPr>
                      <a:r>
                        <a:rPr sz="1100" spc="-5" dirty="0">
                          <a:latin typeface="Arial"/>
                          <a:cs typeface="Arial"/>
                        </a:rPr>
                        <a:t>This is a video with the virtual host talking about identity theft  and ways to protect our identity from being used fraudulently by  others,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522986">
                <a:tc>
                  <a:txBody>
                    <a:bodyPr/>
                    <a:lstStyle/>
                    <a:p>
                      <a:pPr>
                        <a:lnSpc>
                          <a:spcPct val="100000"/>
                        </a:lnSpc>
                        <a:spcBef>
                          <a:spcPts val="25"/>
                        </a:spcBef>
                      </a:pPr>
                      <a:endParaRPr sz="1100">
                        <a:latin typeface="Times New Roman"/>
                        <a:cs typeface="Times New Roman"/>
                      </a:endParaRPr>
                    </a:p>
                    <a:p>
                      <a:pPr marR="46355" algn="r">
                        <a:lnSpc>
                          <a:spcPct val="100000"/>
                        </a:lnSpc>
                        <a:spcBef>
                          <a:spcPts val="5"/>
                        </a:spcBef>
                      </a:pPr>
                      <a:r>
                        <a:rPr sz="1100" dirty="0">
                          <a:latin typeface="Arial"/>
                          <a:cs typeface="Arial"/>
                        </a:rPr>
                        <a:t>13</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42900">
                        <a:lnSpc>
                          <a:spcPct val="100000"/>
                        </a:lnSpc>
                        <a:spcBef>
                          <a:spcPts val="67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47955">
                        <a:lnSpc>
                          <a:spcPct val="100000"/>
                        </a:lnSpc>
                        <a:spcBef>
                          <a:spcPts val="670"/>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28600" algn="just">
                        <a:lnSpc>
                          <a:spcPct val="97500"/>
                        </a:lnSpc>
                        <a:spcBef>
                          <a:spcPts val="55"/>
                        </a:spcBef>
                        <a:buChar char="•"/>
                        <a:tabLst>
                          <a:tab pos="283845" algn="l"/>
                        </a:tabLst>
                      </a:pPr>
                      <a:r>
                        <a:rPr sz="1100" spc="-5" dirty="0">
                          <a:latin typeface="Arial"/>
                          <a:cs typeface="Arial"/>
                        </a:rPr>
                        <a:t>The</a:t>
                      </a:r>
                      <a:r>
                        <a:rPr sz="1100" spc="-50" dirty="0">
                          <a:latin typeface="Arial"/>
                          <a:cs typeface="Arial"/>
                        </a:rPr>
                        <a:t> </a:t>
                      </a:r>
                      <a:r>
                        <a:rPr sz="1100" spc="-5" dirty="0">
                          <a:latin typeface="Arial"/>
                          <a:cs typeface="Arial"/>
                        </a:rPr>
                        <a:t>statistically</a:t>
                      </a:r>
                      <a:r>
                        <a:rPr sz="1100" spc="-55" dirty="0">
                          <a:latin typeface="Arial"/>
                          <a:cs typeface="Arial"/>
                        </a:rPr>
                        <a:t> </a:t>
                      </a:r>
                      <a:r>
                        <a:rPr sz="1100" spc="-5" dirty="0">
                          <a:latin typeface="Arial"/>
                          <a:cs typeface="Arial"/>
                        </a:rPr>
                        <a:t>speaking</a:t>
                      </a:r>
                      <a:r>
                        <a:rPr sz="1100" spc="-55" dirty="0">
                          <a:latin typeface="Arial"/>
                          <a:cs typeface="Arial"/>
                        </a:rPr>
                        <a:t> </a:t>
                      </a:r>
                      <a:r>
                        <a:rPr sz="1100" spc="-5" dirty="0">
                          <a:latin typeface="Arial"/>
                          <a:cs typeface="Arial"/>
                        </a:rPr>
                        <a:t>section</a:t>
                      </a:r>
                      <a:r>
                        <a:rPr sz="1100" spc="-60" dirty="0">
                          <a:latin typeface="Arial"/>
                          <a:cs typeface="Arial"/>
                        </a:rPr>
                        <a:t> </a:t>
                      </a:r>
                      <a:r>
                        <a:rPr sz="1100" spc="-5" dirty="0">
                          <a:latin typeface="Arial"/>
                          <a:cs typeface="Arial"/>
                        </a:rPr>
                        <a:t>highlights</a:t>
                      </a:r>
                      <a:r>
                        <a:rPr sz="1100" spc="-55" dirty="0">
                          <a:latin typeface="Arial"/>
                          <a:cs typeface="Arial"/>
                        </a:rPr>
                        <a:t> </a:t>
                      </a:r>
                      <a:r>
                        <a:rPr sz="1100" spc="-5" dirty="0">
                          <a:latin typeface="Arial"/>
                          <a:cs typeface="Arial"/>
                        </a:rPr>
                        <a:t>interesting</a:t>
                      </a:r>
                      <a:r>
                        <a:rPr sz="1100" spc="-55" dirty="0">
                          <a:latin typeface="Arial"/>
                          <a:cs typeface="Arial"/>
                        </a:rPr>
                        <a:t> </a:t>
                      </a:r>
                      <a:r>
                        <a:rPr sz="1100" spc="-5" dirty="0">
                          <a:latin typeface="Arial"/>
                          <a:cs typeface="Arial"/>
                        </a:rPr>
                        <a:t>statistics.</a:t>
                      </a:r>
                      <a:r>
                        <a:rPr sz="1100" spc="-50" dirty="0">
                          <a:latin typeface="Arial"/>
                          <a:cs typeface="Arial"/>
                        </a:rPr>
                        <a:t> </a:t>
                      </a:r>
                      <a:r>
                        <a:rPr sz="1100" spc="-5" dirty="0">
                          <a:latin typeface="Arial"/>
                          <a:cs typeface="Arial"/>
                        </a:rPr>
                        <a:t>The  virtual host video will talk about the statistics pertaining to American  household</a:t>
                      </a:r>
                      <a:r>
                        <a:rPr sz="1100" spc="-10" dirty="0">
                          <a:latin typeface="Arial"/>
                          <a:cs typeface="Arial"/>
                        </a:rPr>
                        <a:t> </a:t>
                      </a:r>
                      <a:r>
                        <a:rPr sz="1100" spc="-5" dirty="0">
                          <a:latin typeface="Arial"/>
                          <a:cs typeface="Arial"/>
                        </a:rPr>
                        <a:t>income.</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697992">
                <a:tc>
                  <a:txBody>
                    <a:bodyPr/>
                    <a:lstStyle/>
                    <a:p>
                      <a:pPr>
                        <a:lnSpc>
                          <a:spcPct val="100000"/>
                        </a:lnSpc>
                        <a:spcBef>
                          <a:spcPts val="25"/>
                        </a:spcBef>
                      </a:pPr>
                      <a:endParaRPr sz="1150">
                        <a:latin typeface="Times New Roman"/>
                        <a:cs typeface="Times New Roman"/>
                      </a:endParaRPr>
                    </a:p>
                    <a:p>
                      <a:pPr marR="46355" algn="r">
                        <a:lnSpc>
                          <a:spcPct val="100000"/>
                        </a:lnSpc>
                      </a:pPr>
                      <a:r>
                        <a:rPr sz="1100" dirty="0">
                          <a:latin typeface="Arial"/>
                          <a:cs typeface="Arial"/>
                        </a:rPr>
                        <a:t>14</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42900">
                        <a:lnSpc>
                          <a:spcPct val="102299"/>
                        </a:lnSpc>
                        <a:spcBef>
                          <a:spcPts val="64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94310">
                        <a:lnSpc>
                          <a:spcPct val="102299"/>
                        </a:lnSpc>
                        <a:spcBef>
                          <a:spcPts val="640"/>
                        </a:spcBef>
                      </a:pPr>
                      <a:r>
                        <a:rPr sz="1100" spc="-5" dirty="0">
                          <a:latin typeface="Arial"/>
                          <a:cs typeface="Arial"/>
                        </a:rPr>
                        <a:t>dfree®  Money</a:t>
                      </a:r>
                      <a:r>
                        <a:rPr sz="1100" spc="-65" dirty="0">
                          <a:latin typeface="Arial"/>
                          <a:cs typeface="Arial"/>
                        </a:rPr>
                        <a:t> </a:t>
                      </a:r>
                      <a:r>
                        <a:rPr sz="1100" spc="-5" dirty="0">
                          <a:latin typeface="Arial"/>
                          <a:cs typeface="Arial"/>
                        </a:rPr>
                        <a:t>Tip</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13360">
                        <a:lnSpc>
                          <a:spcPts val="1270"/>
                        </a:lnSpc>
                        <a:spcBef>
                          <a:spcPts val="105"/>
                        </a:spcBef>
                        <a:buChar char="•"/>
                        <a:tabLst>
                          <a:tab pos="283210" algn="l"/>
                          <a:tab pos="283845" algn="l"/>
                        </a:tabLst>
                      </a:pPr>
                      <a:r>
                        <a:rPr sz="1100" spc="-5" dirty="0">
                          <a:latin typeface="Arial"/>
                          <a:cs typeface="Arial"/>
                        </a:rPr>
                        <a:t>Here</a:t>
                      </a:r>
                      <a:r>
                        <a:rPr sz="1100" spc="-35" dirty="0">
                          <a:latin typeface="Arial"/>
                          <a:cs typeface="Arial"/>
                        </a:rPr>
                        <a:t> </a:t>
                      </a:r>
                      <a:r>
                        <a:rPr sz="1100" spc="-5" dirty="0">
                          <a:latin typeface="Arial"/>
                          <a:cs typeface="Arial"/>
                        </a:rPr>
                        <a:t>is</a:t>
                      </a:r>
                      <a:r>
                        <a:rPr sz="1100" spc="-30" dirty="0">
                          <a:latin typeface="Arial"/>
                          <a:cs typeface="Arial"/>
                        </a:rPr>
                        <a:t> </a:t>
                      </a:r>
                      <a:r>
                        <a:rPr sz="1100" spc="-5" dirty="0">
                          <a:latin typeface="Arial"/>
                          <a:cs typeface="Arial"/>
                        </a:rPr>
                        <a:t>your</a:t>
                      </a:r>
                      <a:r>
                        <a:rPr sz="1100" spc="-25" dirty="0">
                          <a:latin typeface="Arial"/>
                          <a:cs typeface="Arial"/>
                        </a:rPr>
                        <a:t> </a:t>
                      </a:r>
                      <a:r>
                        <a:rPr sz="1100" spc="-5" dirty="0">
                          <a:latin typeface="Arial"/>
                          <a:cs typeface="Arial"/>
                        </a:rPr>
                        <a:t>Dfree</a:t>
                      </a:r>
                      <a:r>
                        <a:rPr sz="1100" spc="-30" dirty="0">
                          <a:latin typeface="Arial"/>
                          <a:cs typeface="Arial"/>
                        </a:rPr>
                        <a:t> </a:t>
                      </a:r>
                      <a:r>
                        <a:rPr sz="1100" spc="-5" dirty="0">
                          <a:latin typeface="Arial"/>
                          <a:cs typeface="Arial"/>
                        </a:rPr>
                        <a:t>Money</a:t>
                      </a:r>
                      <a:r>
                        <a:rPr sz="1100" spc="-35" dirty="0">
                          <a:latin typeface="Arial"/>
                          <a:cs typeface="Arial"/>
                        </a:rPr>
                        <a:t> </a:t>
                      </a:r>
                      <a:r>
                        <a:rPr sz="1100" spc="-5" dirty="0">
                          <a:latin typeface="Arial"/>
                          <a:cs typeface="Arial"/>
                        </a:rPr>
                        <a:t>Tip</a:t>
                      </a:r>
                      <a:r>
                        <a:rPr sz="1100" spc="-30" dirty="0">
                          <a:latin typeface="Arial"/>
                          <a:cs typeface="Arial"/>
                        </a:rPr>
                        <a:t> </a:t>
                      </a:r>
                      <a:r>
                        <a:rPr sz="1100" spc="-5" dirty="0">
                          <a:latin typeface="Arial"/>
                          <a:cs typeface="Arial"/>
                        </a:rPr>
                        <a:t>for</a:t>
                      </a:r>
                      <a:r>
                        <a:rPr sz="1100" spc="-30" dirty="0">
                          <a:latin typeface="Arial"/>
                          <a:cs typeface="Arial"/>
                        </a:rPr>
                        <a:t> </a:t>
                      </a:r>
                      <a:r>
                        <a:rPr sz="1100" dirty="0">
                          <a:latin typeface="Arial"/>
                          <a:cs typeface="Arial"/>
                        </a:rPr>
                        <a:t>Step</a:t>
                      </a:r>
                      <a:r>
                        <a:rPr sz="1100" spc="-30" dirty="0">
                          <a:latin typeface="Arial"/>
                          <a:cs typeface="Arial"/>
                        </a:rPr>
                        <a:t> </a:t>
                      </a:r>
                      <a:r>
                        <a:rPr sz="1100" spc="-5" dirty="0">
                          <a:latin typeface="Arial"/>
                          <a:cs typeface="Arial"/>
                        </a:rPr>
                        <a:t>4.</a:t>
                      </a:r>
                      <a:r>
                        <a:rPr sz="1100" spc="-3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virtual</a:t>
                      </a:r>
                      <a:r>
                        <a:rPr sz="1100" spc="-30" dirty="0">
                          <a:latin typeface="Arial"/>
                          <a:cs typeface="Arial"/>
                        </a:rPr>
                        <a:t> </a:t>
                      </a:r>
                      <a:r>
                        <a:rPr sz="1100" spc="-5" dirty="0">
                          <a:latin typeface="Arial"/>
                          <a:cs typeface="Arial"/>
                        </a:rPr>
                        <a:t>host</a:t>
                      </a:r>
                      <a:r>
                        <a:rPr sz="1100" spc="-35" dirty="0">
                          <a:latin typeface="Arial"/>
                          <a:cs typeface="Arial"/>
                        </a:rPr>
                        <a:t> </a:t>
                      </a:r>
                      <a:r>
                        <a:rPr sz="1100" spc="-5" dirty="0">
                          <a:latin typeface="Arial"/>
                          <a:cs typeface="Arial"/>
                        </a:rPr>
                        <a:t>will</a:t>
                      </a:r>
                      <a:r>
                        <a:rPr sz="1100" spc="-30" dirty="0">
                          <a:latin typeface="Arial"/>
                          <a:cs typeface="Arial"/>
                        </a:rPr>
                        <a:t> </a:t>
                      </a:r>
                      <a:r>
                        <a:rPr sz="1100" spc="-5" dirty="0">
                          <a:latin typeface="Arial"/>
                          <a:cs typeface="Arial"/>
                        </a:rPr>
                        <a:t>discuss  a</a:t>
                      </a:r>
                      <a:endParaRPr sz="1100">
                        <a:latin typeface="Arial"/>
                        <a:cs typeface="Arial"/>
                      </a:endParaRPr>
                    </a:p>
                    <a:p>
                      <a:pPr marL="283210">
                        <a:lnSpc>
                          <a:spcPts val="1230"/>
                        </a:lnSpc>
                      </a:pPr>
                      <a:r>
                        <a:rPr sz="1100" spc="-5" dirty="0">
                          <a:latin typeface="Arial"/>
                          <a:cs typeface="Arial"/>
                        </a:rPr>
                        <a:t>few ways participants can save money by identifying</a:t>
                      </a:r>
                      <a:r>
                        <a:rPr sz="1100" spc="70" dirty="0">
                          <a:latin typeface="Arial"/>
                          <a:cs typeface="Arial"/>
                        </a:rPr>
                        <a:t> </a:t>
                      </a:r>
                      <a:r>
                        <a:rPr sz="1100" spc="-5" dirty="0">
                          <a:latin typeface="Arial"/>
                          <a:cs typeface="Arial"/>
                        </a:rPr>
                        <a:t>lunchtime</a:t>
                      </a:r>
                      <a:endParaRPr sz="1100">
                        <a:latin typeface="Arial"/>
                        <a:cs typeface="Arial"/>
                      </a:endParaRPr>
                    </a:p>
                    <a:p>
                      <a:pPr marL="283210">
                        <a:lnSpc>
                          <a:spcPct val="100000"/>
                        </a:lnSpc>
                        <a:spcBef>
                          <a:spcPts val="100"/>
                        </a:spcBef>
                      </a:pPr>
                      <a:r>
                        <a:rPr sz="1100" spc="-5" dirty="0">
                          <a:latin typeface="Arial"/>
                          <a:cs typeface="Arial"/>
                        </a:rPr>
                        <a:t>spending</a:t>
                      </a:r>
                      <a:r>
                        <a:rPr sz="1100" spc="-10" dirty="0">
                          <a:latin typeface="Arial"/>
                          <a:cs typeface="Arial"/>
                        </a:rPr>
                        <a:t> </a:t>
                      </a:r>
                      <a:r>
                        <a:rPr sz="1100" spc="-5" dirty="0">
                          <a:latin typeface="Arial"/>
                          <a:cs typeface="Arial"/>
                        </a:rPr>
                        <a:t>leaks</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23</a:t>
            </a:r>
          </a:p>
        </p:txBody>
      </p:sp>
      <p:graphicFrame>
        <p:nvGraphicFramePr>
          <p:cNvPr id="2" name="object 2"/>
          <p:cNvGraphicFramePr>
            <a:graphicFrameLocks noGrp="1"/>
          </p:cNvGraphicFramePr>
          <p:nvPr/>
        </p:nvGraphicFramePr>
        <p:xfrm>
          <a:off x="682751" y="914400"/>
          <a:ext cx="6401435" cy="5102732"/>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803275">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461510">
                  <a:extLst>
                    <a:ext uri="{9D8B030D-6E8A-4147-A177-3AD203B41FA5}">
                      <a16:colId xmlns:a16="http://schemas.microsoft.com/office/drawing/2014/main" val="20003"/>
                    </a:ext>
                  </a:extLst>
                </a:gridCol>
              </a:tblGrid>
              <a:tr h="346811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15875" algn="ctr">
                        <a:lnSpc>
                          <a:spcPct val="100000"/>
                        </a:lnSpc>
                        <a:spcBef>
                          <a:spcPts val="825"/>
                        </a:spcBef>
                      </a:pPr>
                      <a:r>
                        <a:rPr sz="1100" spc="-5" dirty="0">
                          <a:latin typeface="Arial"/>
                          <a:cs typeface="Arial"/>
                        </a:rPr>
                        <a:t>15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200">
                        <a:latin typeface="Times New Roman"/>
                        <a:cs typeface="Times New Roman"/>
                      </a:endParaRPr>
                    </a:p>
                    <a:p>
                      <a:pPr marL="2540" marR="342900">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a:lnSpc>
                          <a:spcPct val="100000"/>
                        </a:lnSpc>
                        <a:spcBef>
                          <a:spcPts val="705"/>
                        </a:spcBef>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83210" marR="75565" indent="-213360" algn="just">
                        <a:lnSpc>
                          <a:spcPct val="101400"/>
                        </a:lnSpc>
                        <a:buChar char="•"/>
                        <a:tabLst>
                          <a:tab pos="283845" algn="l"/>
                        </a:tabLst>
                      </a:pPr>
                      <a:r>
                        <a:rPr sz="1100" spc="-5" dirty="0">
                          <a:latin typeface="Arial"/>
                          <a:cs typeface="Arial"/>
                        </a:rPr>
                        <a:t>Commitments are exercises from the workbook that they should  complete before the next class. The virtual host will walk them  through the Self-Study exercises for Step</a:t>
                      </a:r>
                      <a:r>
                        <a:rPr sz="1100" spc="15" dirty="0">
                          <a:latin typeface="Arial"/>
                          <a:cs typeface="Arial"/>
                        </a:rPr>
                        <a:t> </a:t>
                      </a:r>
                      <a:r>
                        <a:rPr sz="1100" spc="-5" dirty="0">
                          <a:latin typeface="Arial"/>
                          <a:cs typeface="Arial"/>
                        </a:rPr>
                        <a:t>4.</a:t>
                      </a:r>
                      <a:endParaRPr sz="1100">
                        <a:latin typeface="Arial"/>
                        <a:cs typeface="Arial"/>
                      </a:endParaRPr>
                    </a:p>
                    <a:p>
                      <a:pPr>
                        <a:lnSpc>
                          <a:spcPct val="100000"/>
                        </a:lnSpc>
                        <a:spcBef>
                          <a:spcPts val="10"/>
                        </a:spcBef>
                        <a:buFont typeface="Arial"/>
                        <a:buChar char="•"/>
                      </a:pPr>
                      <a:endParaRPr sz="1300">
                        <a:latin typeface="Times New Roman"/>
                        <a:cs typeface="Times New Roman"/>
                      </a:endParaRPr>
                    </a:p>
                    <a:p>
                      <a:pPr marL="298450" indent="-228600">
                        <a:lnSpc>
                          <a:spcPts val="1270"/>
                        </a:lnSpc>
                        <a:spcBef>
                          <a:spcPts val="5"/>
                        </a:spcBef>
                        <a:buChar char="•"/>
                        <a:tabLst>
                          <a:tab pos="298450" algn="l"/>
                          <a:tab pos="299085" algn="l"/>
                        </a:tabLst>
                      </a:pPr>
                      <a:r>
                        <a:rPr sz="1100" spc="-5" dirty="0">
                          <a:latin typeface="Arial"/>
                          <a:cs typeface="Arial"/>
                        </a:rPr>
                        <a:t>Step 4 Self Study: Commitments can also be found in the Lifestyle:  12</a:t>
                      </a:r>
                      <a:endParaRPr sz="1100">
                        <a:latin typeface="Arial"/>
                        <a:cs typeface="Arial"/>
                      </a:endParaRPr>
                    </a:p>
                    <a:p>
                      <a:pPr marL="298450">
                        <a:lnSpc>
                          <a:spcPts val="1315"/>
                        </a:lnSpc>
                      </a:pPr>
                      <a:r>
                        <a:rPr sz="1100" spc="-5" dirty="0">
                          <a:latin typeface="Arial"/>
                          <a:cs typeface="Arial"/>
                        </a:rPr>
                        <a:t>Steps to Financial Freedom workbook on pages 34 -</a:t>
                      </a:r>
                      <a:r>
                        <a:rPr sz="1100" spc="60" dirty="0">
                          <a:latin typeface="Arial"/>
                          <a:cs typeface="Arial"/>
                        </a:rPr>
                        <a:t> </a:t>
                      </a:r>
                      <a:r>
                        <a:rPr sz="1100" spc="-5" dirty="0">
                          <a:latin typeface="Arial"/>
                          <a:cs typeface="Arial"/>
                        </a:rPr>
                        <a:t>38</a:t>
                      </a:r>
                      <a:endParaRPr sz="1100">
                        <a:latin typeface="Arial"/>
                        <a:cs typeface="Arial"/>
                      </a:endParaRPr>
                    </a:p>
                    <a:p>
                      <a:pPr marL="298450" marR="97790" indent="-228600">
                        <a:lnSpc>
                          <a:spcPct val="102299"/>
                        </a:lnSpc>
                        <a:spcBef>
                          <a:spcPts val="50"/>
                        </a:spcBef>
                        <a:buFont typeface="Arial"/>
                        <a:buChar char="•"/>
                        <a:tabLst>
                          <a:tab pos="298450" algn="l"/>
                          <a:tab pos="299085" algn="l"/>
                        </a:tabLst>
                      </a:pPr>
                      <a:r>
                        <a:rPr sz="1100" b="1" spc="-5" dirty="0">
                          <a:latin typeface="Arial"/>
                          <a:cs typeface="Arial"/>
                        </a:rPr>
                        <a:t>Commitment #1: </a:t>
                      </a:r>
                      <a:r>
                        <a:rPr sz="1100" spc="-5" dirty="0">
                          <a:latin typeface="Arial"/>
                          <a:cs typeface="Arial"/>
                        </a:rPr>
                        <a:t>I will list my short-term financial goals-things I  would like to achieve within the next 12</a:t>
                      </a:r>
                      <a:r>
                        <a:rPr sz="1100" spc="10" dirty="0">
                          <a:latin typeface="Arial"/>
                          <a:cs typeface="Arial"/>
                        </a:rPr>
                        <a:t> </a:t>
                      </a:r>
                      <a:r>
                        <a:rPr sz="1100" spc="-5" dirty="0">
                          <a:latin typeface="Arial"/>
                          <a:cs typeface="Arial"/>
                        </a:rPr>
                        <a:t>months.</a:t>
                      </a:r>
                      <a:endParaRPr sz="1100">
                        <a:latin typeface="Arial"/>
                        <a:cs typeface="Arial"/>
                      </a:endParaRPr>
                    </a:p>
                    <a:p>
                      <a:pPr marL="298450" marR="186690" indent="-228600">
                        <a:lnSpc>
                          <a:spcPct val="100000"/>
                        </a:lnSpc>
                        <a:spcBef>
                          <a:spcPts val="75"/>
                        </a:spcBef>
                        <a:buFont typeface="Arial"/>
                        <a:buChar char="•"/>
                        <a:tabLst>
                          <a:tab pos="298450" algn="l"/>
                          <a:tab pos="299085" algn="l"/>
                        </a:tabLst>
                      </a:pPr>
                      <a:r>
                        <a:rPr sz="1100" b="1" spc="-5" dirty="0">
                          <a:latin typeface="Arial"/>
                          <a:cs typeface="Arial"/>
                        </a:rPr>
                        <a:t>Commitment #2: </a:t>
                      </a:r>
                      <a:r>
                        <a:rPr sz="1100" spc="-5" dirty="0">
                          <a:latin typeface="Arial"/>
                          <a:cs typeface="Arial"/>
                        </a:rPr>
                        <a:t>I </a:t>
                      </a:r>
                      <a:r>
                        <a:rPr sz="1100" dirty="0">
                          <a:latin typeface="Arial"/>
                          <a:cs typeface="Arial"/>
                        </a:rPr>
                        <a:t>will </a:t>
                      </a:r>
                      <a:r>
                        <a:rPr sz="1100" spc="-5" dirty="0">
                          <a:latin typeface="Arial"/>
                          <a:cs typeface="Arial"/>
                        </a:rPr>
                        <a:t>locate my spending leaks using the  exercise in the</a:t>
                      </a:r>
                      <a:r>
                        <a:rPr sz="1100" dirty="0">
                          <a:latin typeface="Arial"/>
                          <a:cs typeface="Arial"/>
                        </a:rPr>
                        <a:t> </a:t>
                      </a:r>
                      <a:r>
                        <a:rPr sz="1100" spc="-5" dirty="0">
                          <a:latin typeface="Arial"/>
                          <a:cs typeface="Arial"/>
                        </a:rPr>
                        <a:t>workbook</a:t>
                      </a:r>
                      <a:endParaRPr sz="1100">
                        <a:latin typeface="Arial"/>
                        <a:cs typeface="Arial"/>
                      </a:endParaRPr>
                    </a:p>
                    <a:p>
                      <a:pPr marL="298450" marR="235585" indent="-228600">
                        <a:lnSpc>
                          <a:spcPct val="101800"/>
                        </a:lnSpc>
                        <a:spcBef>
                          <a:spcPts val="65"/>
                        </a:spcBef>
                        <a:buFont typeface="Arial"/>
                        <a:buChar char="•"/>
                        <a:tabLst>
                          <a:tab pos="298450" algn="l"/>
                          <a:tab pos="299085" algn="l"/>
                        </a:tabLst>
                      </a:pPr>
                      <a:r>
                        <a:rPr sz="1100" b="1" spc="-5" dirty="0">
                          <a:latin typeface="Arial"/>
                          <a:cs typeface="Arial"/>
                        </a:rPr>
                        <a:t>Commitment #3: </a:t>
                      </a:r>
                      <a:r>
                        <a:rPr sz="1100" spc="-5" dirty="0">
                          <a:latin typeface="Arial"/>
                          <a:cs typeface="Arial"/>
                        </a:rPr>
                        <a:t>I will transfer my list of income and expenses  from Lesson 2 to workbook</a:t>
                      </a:r>
                      <a:r>
                        <a:rPr sz="1100" spc="10" dirty="0">
                          <a:latin typeface="Arial"/>
                          <a:cs typeface="Arial"/>
                        </a:rPr>
                        <a:t> </a:t>
                      </a:r>
                      <a:r>
                        <a:rPr sz="1100" spc="-5" dirty="0">
                          <a:latin typeface="Arial"/>
                          <a:cs typeface="Arial"/>
                        </a:rPr>
                        <a:t>chart</a:t>
                      </a:r>
                      <a:endParaRPr sz="1100">
                        <a:latin typeface="Arial"/>
                        <a:cs typeface="Arial"/>
                      </a:endParaRPr>
                    </a:p>
                    <a:p>
                      <a:pPr marL="298450" marR="165100" indent="-228600">
                        <a:lnSpc>
                          <a:spcPct val="102299"/>
                        </a:lnSpc>
                        <a:spcBef>
                          <a:spcPts val="40"/>
                        </a:spcBef>
                        <a:buFont typeface="Arial"/>
                        <a:buChar char="•"/>
                        <a:tabLst>
                          <a:tab pos="298450" algn="l"/>
                          <a:tab pos="299085" algn="l"/>
                        </a:tabLst>
                      </a:pPr>
                      <a:r>
                        <a:rPr sz="1100" b="1" spc="-5" dirty="0">
                          <a:latin typeface="Arial"/>
                          <a:cs typeface="Arial"/>
                        </a:rPr>
                        <a:t>Commitment #4: </a:t>
                      </a:r>
                      <a:r>
                        <a:rPr sz="1100" spc="-5" dirty="0">
                          <a:latin typeface="Arial"/>
                          <a:cs typeface="Arial"/>
                        </a:rPr>
                        <a:t>I will develop a cash flow strategy using chart  in the</a:t>
                      </a:r>
                      <a:r>
                        <a:rPr sz="1100" dirty="0">
                          <a:latin typeface="Arial"/>
                          <a:cs typeface="Arial"/>
                        </a:rPr>
                        <a:t> </a:t>
                      </a:r>
                      <a:r>
                        <a:rPr sz="1100" spc="-5" dirty="0">
                          <a:latin typeface="Arial"/>
                          <a:cs typeface="Arial"/>
                        </a:rPr>
                        <a:t>workbook.</a:t>
                      </a:r>
                      <a:endParaRPr sz="1100">
                        <a:latin typeface="Arial"/>
                        <a:cs typeface="Arial"/>
                      </a:endParaRPr>
                    </a:p>
                    <a:p>
                      <a:pPr marL="298450" marR="278765" indent="-228600">
                        <a:lnSpc>
                          <a:spcPct val="102699"/>
                        </a:lnSpc>
                        <a:spcBef>
                          <a:spcPts val="40"/>
                        </a:spcBef>
                        <a:buFont typeface="Arial"/>
                        <a:buChar char="•"/>
                        <a:tabLst>
                          <a:tab pos="298450" algn="l"/>
                          <a:tab pos="299085" algn="l"/>
                        </a:tabLst>
                      </a:pPr>
                      <a:r>
                        <a:rPr sz="1100" b="1" spc="-5" dirty="0">
                          <a:latin typeface="Arial"/>
                          <a:cs typeface="Arial"/>
                        </a:rPr>
                        <a:t>Commitment #5: </a:t>
                      </a:r>
                      <a:r>
                        <a:rPr sz="1100" spc="-5" dirty="0">
                          <a:latin typeface="Arial"/>
                          <a:cs typeface="Arial"/>
                        </a:rPr>
                        <a:t>I will revise my spending plan to better</a:t>
                      </a:r>
                      <a:r>
                        <a:rPr sz="1100" spc="-195" dirty="0">
                          <a:latin typeface="Arial"/>
                          <a:cs typeface="Arial"/>
                        </a:rPr>
                        <a:t> </a:t>
                      </a:r>
                      <a:r>
                        <a:rPr sz="1100" spc="-5" dirty="0">
                          <a:latin typeface="Arial"/>
                          <a:cs typeface="Arial"/>
                        </a:rPr>
                        <a:t>reflect  my needs and wants.</a:t>
                      </a:r>
                      <a:endParaRPr sz="1100">
                        <a:latin typeface="Arial"/>
                        <a:cs typeface="Arial"/>
                      </a:endParaRPr>
                    </a:p>
                    <a:p>
                      <a:pPr marL="298450" indent="-229235">
                        <a:lnSpc>
                          <a:spcPct val="100000"/>
                        </a:lnSpc>
                        <a:spcBef>
                          <a:spcPts val="70"/>
                        </a:spcBef>
                        <a:buFont typeface="Arial"/>
                        <a:buChar char="•"/>
                        <a:tabLst>
                          <a:tab pos="298450" algn="l"/>
                          <a:tab pos="299085" algn="l"/>
                        </a:tabLst>
                      </a:pPr>
                      <a:r>
                        <a:rPr sz="1100" b="1" spc="-5" dirty="0">
                          <a:latin typeface="Arial"/>
                          <a:cs typeface="Arial"/>
                        </a:rPr>
                        <a:t>Commitment #6: </a:t>
                      </a:r>
                      <a:r>
                        <a:rPr sz="1100" spc="-5" dirty="0">
                          <a:latin typeface="Arial"/>
                          <a:cs typeface="Arial"/>
                        </a:rPr>
                        <a:t>I will not try this</a:t>
                      </a:r>
                      <a:r>
                        <a:rPr sz="1100" spc="15" dirty="0">
                          <a:latin typeface="Arial"/>
                          <a:cs typeface="Arial"/>
                        </a:rPr>
                        <a:t> </a:t>
                      </a:r>
                      <a:r>
                        <a:rPr sz="1100" spc="-5" dirty="0">
                          <a:latin typeface="Arial"/>
                          <a:cs typeface="Arial"/>
                        </a:rPr>
                        <a:t>alone.</a:t>
                      </a:r>
                      <a:endParaRPr sz="1100">
                        <a:latin typeface="Arial"/>
                        <a:cs typeface="Arial"/>
                      </a:endParaRPr>
                    </a:p>
                    <a:p>
                      <a:pPr marL="298450" marR="635" indent="-228600">
                        <a:lnSpc>
                          <a:spcPts val="1270"/>
                        </a:lnSpc>
                        <a:spcBef>
                          <a:spcPts val="265"/>
                        </a:spcBef>
                        <a:buChar char="•"/>
                        <a:tabLst>
                          <a:tab pos="298450" algn="l"/>
                          <a:tab pos="299085" algn="l"/>
                        </a:tabLst>
                      </a:pPr>
                      <a:r>
                        <a:rPr sz="1100" spc="-5" dirty="0">
                          <a:latin typeface="Arial"/>
                          <a:cs typeface="Arial"/>
                        </a:rPr>
                        <a:t>Read Chapter 5 "Steer the Power" in the Say Yes to No Debt  textbook</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71093">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92100" indent="-229235">
                        <a:lnSpc>
                          <a:spcPts val="1300"/>
                        </a:lnSpc>
                        <a:buChar char="•"/>
                        <a:tabLst>
                          <a:tab pos="292100" algn="l"/>
                          <a:tab pos="292735" algn="l"/>
                        </a:tabLst>
                      </a:pPr>
                      <a:r>
                        <a:rPr sz="1100" spc="-5" dirty="0">
                          <a:latin typeface="Arial"/>
                          <a:cs typeface="Arial"/>
                        </a:rPr>
                        <a:t>Start</a:t>
                      </a:r>
                      <a:r>
                        <a:rPr sz="1100" spc="45" dirty="0">
                          <a:latin typeface="Arial"/>
                          <a:cs typeface="Arial"/>
                        </a:rPr>
                        <a:t> </a:t>
                      </a:r>
                      <a:r>
                        <a:rPr sz="1100" spc="-5" dirty="0">
                          <a:latin typeface="Arial"/>
                          <a:cs typeface="Arial"/>
                        </a:rPr>
                        <a:t>a</a:t>
                      </a:r>
                      <a:r>
                        <a:rPr sz="1100" spc="45" dirty="0">
                          <a:latin typeface="Arial"/>
                          <a:cs typeface="Arial"/>
                        </a:rPr>
                        <a:t> </a:t>
                      </a:r>
                      <a:r>
                        <a:rPr sz="1100" spc="-5" dirty="0">
                          <a:latin typeface="Arial"/>
                          <a:cs typeface="Arial"/>
                        </a:rPr>
                        <a:t>group</a:t>
                      </a:r>
                      <a:r>
                        <a:rPr sz="1100" spc="45" dirty="0">
                          <a:latin typeface="Arial"/>
                          <a:cs typeface="Arial"/>
                        </a:rPr>
                        <a:t> </a:t>
                      </a:r>
                      <a:r>
                        <a:rPr sz="1100" spc="-5" dirty="0">
                          <a:latin typeface="Arial"/>
                          <a:cs typeface="Arial"/>
                        </a:rPr>
                        <a:t>in</a:t>
                      </a:r>
                      <a:r>
                        <a:rPr sz="1100" spc="45" dirty="0">
                          <a:latin typeface="Arial"/>
                          <a:cs typeface="Arial"/>
                        </a:rPr>
                        <a:t> </a:t>
                      </a:r>
                      <a:r>
                        <a:rPr sz="1100" spc="-5" dirty="0">
                          <a:latin typeface="Arial"/>
                          <a:cs typeface="Arial"/>
                        </a:rPr>
                        <a:t>the</a:t>
                      </a:r>
                      <a:r>
                        <a:rPr sz="1100" spc="45" dirty="0">
                          <a:latin typeface="Arial"/>
                          <a:cs typeface="Arial"/>
                        </a:rPr>
                        <a:t> </a:t>
                      </a:r>
                      <a:r>
                        <a:rPr sz="1100" spc="-5" dirty="0">
                          <a:latin typeface="Arial"/>
                          <a:cs typeface="Arial"/>
                        </a:rPr>
                        <a:t>Billion</a:t>
                      </a:r>
                      <a:r>
                        <a:rPr sz="1100" spc="45" dirty="0">
                          <a:latin typeface="Arial"/>
                          <a:cs typeface="Arial"/>
                        </a:rPr>
                        <a:t> </a:t>
                      </a:r>
                      <a:r>
                        <a:rPr sz="1100" spc="-5" dirty="0">
                          <a:latin typeface="Arial"/>
                          <a:cs typeface="Arial"/>
                        </a:rPr>
                        <a:t>Dollar</a:t>
                      </a:r>
                      <a:r>
                        <a:rPr sz="1100" spc="45" dirty="0">
                          <a:latin typeface="Arial"/>
                          <a:cs typeface="Arial"/>
                        </a:rPr>
                        <a:t> </a:t>
                      </a:r>
                      <a:r>
                        <a:rPr sz="1100" spc="-5" dirty="0">
                          <a:latin typeface="Arial"/>
                          <a:cs typeface="Arial"/>
                        </a:rPr>
                        <a:t>Challenge.</a:t>
                      </a:r>
                      <a:r>
                        <a:rPr sz="1100" spc="45" dirty="0">
                          <a:latin typeface="Arial"/>
                          <a:cs typeface="Arial"/>
                        </a:rPr>
                        <a:t> </a:t>
                      </a:r>
                      <a:r>
                        <a:rPr sz="1100" spc="-5" dirty="0">
                          <a:latin typeface="Arial"/>
                          <a:cs typeface="Arial"/>
                        </a:rPr>
                        <a:t>It</a:t>
                      </a:r>
                      <a:r>
                        <a:rPr sz="1100" spc="45" dirty="0">
                          <a:latin typeface="Arial"/>
                          <a:cs typeface="Arial"/>
                        </a:rPr>
                        <a:t> </a:t>
                      </a:r>
                      <a:r>
                        <a:rPr sz="1100" spc="-5" dirty="0">
                          <a:latin typeface="Arial"/>
                          <a:cs typeface="Arial"/>
                        </a:rPr>
                        <a:t>could</a:t>
                      </a:r>
                      <a:r>
                        <a:rPr sz="1100" spc="45" dirty="0">
                          <a:latin typeface="Arial"/>
                          <a:cs typeface="Arial"/>
                        </a:rPr>
                        <a:t> </a:t>
                      </a:r>
                      <a:r>
                        <a:rPr sz="1100" spc="-5" dirty="0">
                          <a:latin typeface="Arial"/>
                          <a:cs typeface="Arial"/>
                        </a:rPr>
                        <a:t>be</a:t>
                      </a:r>
                      <a:r>
                        <a:rPr sz="1100" spc="45" dirty="0">
                          <a:latin typeface="Arial"/>
                          <a:cs typeface="Arial"/>
                        </a:rPr>
                        <a:t> </a:t>
                      </a:r>
                      <a:r>
                        <a:rPr sz="1100" spc="-5" dirty="0">
                          <a:latin typeface="Arial"/>
                          <a:cs typeface="Arial"/>
                        </a:rPr>
                        <a:t>with</a:t>
                      </a:r>
                      <a:endParaRPr sz="1100">
                        <a:latin typeface="Arial"/>
                        <a:cs typeface="Arial"/>
                      </a:endParaRPr>
                    </a:p>
                    <a:p>
                      <a:pPr marL="292100">
                        <a:lnSpc>
                          <a:spcPct val="100000"/>
                        </a:lnSpc>
                        <a:spcBef>
                          <a:spcPts val="105"/>
                        </a:spcBef>
                      </a:pPr>
                      <a:r>
                        <a:rPr sz="1100" spc="-5" dirty="0">
                          <a:latin typeface="Arial"/>
                          <a:cs typeface="Arial"/>
                        </a:rPr>
                        <a:t>your family or</a:t>
                      </a:r>
                      <a:r>
                        <a:rPr sz="1100" spc="-10" dirty="0">
                          <a:latin typeface="Arial"/>
                          <a:cs typeface="Arial"/>
                        </a:rPr>
                        <a:t> </a:t>
                      </a:r>
                      <a:r>
                        <a:rPr sz="1100" spc="-5" dirty="0">
                          <a:latin typeface="Arial"/>
                          <a:cs typeface="Arial"/>
                        </a:rPr>
                        <a:t>friends.</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236980">
                <a:tc>
                  <a:txBody>
                    <a:bodyPr/>
                    <a:lstStyle/>
                    <a:p>
                      <a:pPr>
                        <a:lnSpc>
                          <a:spcPct val="100000"/>
                        </a:lnSpc>
                      </a:pPr>
                      <a:endParaRPr sz="1200">
                        <a:latin typeface="Times New Roman"/>
                        <a:cs typeface="Times New Roman"/>
                      </a:endParaRPr>
                    </a:p>
                    <a:p>
                      <a:pPr>
                        <a:lnSpc>
                          <a:spcPct val="100000"/>
                        </a:lnSpc>
                      </a:pPr>
                      <a:endParaRPr sz="1750">
                        <a:latin typeface="Times New Roman"/>
                        <a:cs typeface="Times New Roman"/>
                      </a:endParaRPr>
                    </a:p>
                    <a:p>
                      <a:pPr marL="15875" algn="ctr">
                        <a:lnSpc>
                          <a:spcPct val="100000"/>
                        </a:lnSpc>
                      </a:pPr>
                      <a:r>
                        <a:rPr sz="1100" spc="-5" dirty="0">
                          <a:latin typeface="Arial"/>
                          <a:cs typeface="Arial"/>
                        </a:rPr>
                        <a:t>16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186690">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380365">
                        <a:lnSpc>
                          <a:spcPct val="100000"/>
                        </a:lnSpc>
                        <a:spcBef>
                          <a:spcPts val="5"/>
                        </a:spcBef>
                      </a:pPr>
                      <a:r>
                        <a:rPr sz="1100" dirty="0">
                          <a:solidFill>
                            <a:srgbClr val="F06C24"/>
                          </a:solidFill>
                          <a:latin typeface="Arial"/>
                          <a:cs typeface="Arial"/>
                        </a:rPr>
                        <a:t>Closing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marR="140335" indent="-228600" algn="just">
                        <a:lnSpc>
                          <a:spcPct val="101400"/>
                        </a:lnSpc>
                        <a:buChar char="•"/>
                        <a:tabLst>
                          <a:tab pos="299085" algn="l"/>
                        </a:tabLst>
                      </a:pPr>
                      <a:r>
                        <a:rPr sz="1100" spc="-5" dirty="0">
                          <a:latin typeface="Arial"/>
                          <a:cs typeface="Arial"/>
                        </a:rPr>
                        <a:t>The Facilitator may choose a volunteer to end the class in prayer  or 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38)</a:t>
                      </a:r>
                      <a:endParaRPr sz="1100">
                        <a:latin typeface="Arial"/>
                        <a:cs typeface="Arial"/>
                      </a:endParaRPr>
                    </a:p>
                    <a:p>
                      <a:pPr marL="298450" indent="-229235" algn="just">
                        <a:lnSpc>
                          <a:spcPct val="100000"/>
                        </a:lnSpc>
                        <a:spcBef>
                          <a:spcPts val="20"/>
                        </a:spcBef>
                        <a:buChar char="•"/>
                        <a:tabLst>
                          <a:tab pos="299085" algn="l"/>
                        </a:tabLst>
                      </a:pPr>
                      <a:r>
                        <a:rPr sz="1100" spc="-5" dirty="0">
                          <a:latin typeface="Arial"/>
                          <a:cs typeface="Arial"/>
                        </a:rPr>
                        <a:t>Let us end Step 4 with our closing prayer: “Thank You,</a:t>
                      </a:r>
                      <a:r>
                        <a:rPr sz="1100" spc="-220" dirty="0">
                          <a:latin typeface="Arial"/>
                          <a:cs typeface="Arial"/>
                        </a:rPr>
                        <a:t> </a:t>
                      </a:r>
                      <a:r>
                        <a:rPr sz="1100" spc="-5" dirty="0">
                          <a:latin typeface="Arial"/>
                          <a:cs typeface="Arial"/>
                        </a:rPr>
                        <a:t>God,</a:t>
                      </a:r>
                      <a:endParaRPr sz="1100">
                        <a:latin typeface="Arial"/>
                        <a:cs typeface="Arial"/>
                      </a:endParaRPr>
                    </a:p>
                    <a:p>
                      <a:pPr marL="298450" marR="476250" algn="just">
                        <a:lnSpc>
                          <a:spcPts val="1430"/>
                        </a:lnSpc>
                        <a:spcBef>
                          <a:spcPts val="60"/>
                        </a:spcBef>
                      </a:pPr>
                      <a:r>
                        <a:rPr sz="1100" spc="-5" dirty="0">
                          <a:latin typeface="Arial"/>
                          <a:cs typeface="Arial"/>
                        </a:rPr>
                        <a:t>for opening my eyes and getting me started on a new path.  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24</a:t>
            </a:r>
          </a:p>
        </p:txBody>
      </p:sp>
      <p:sp>
        <p:nvSpPr>
          <p:cNvPr id="2" name="object 2"/>
          <p:cNvSpPr txBox="1"/>
          <p:nvPr/>
        </p:nvSpPr>
        <p:spPr>
          <a:xfrm>
            <a:off x="673100" y="892556"/>
            <a:ext cx="172720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5: Steer </a:t>
            </a:r>
            <a:r>
              <a:rPr sz="1200" b="1" dirty="0">
                <a:solidFill>
                  <a:srgbClr val="6BA342"/>
                </a:solidFill>
                <a:latin typeface="Arial"/>
                <a:cs typeface="Arial"/>
              </a:rPr>
              <a:t>the</a:t>
            </a:r>
            <a:r>
              <a:rPr sz="1200" b="1" spc="-45" dirty="0">
                <a:solidFill>
                  <a:srgbClr val="6BA342"/>
                </a:solidFill>
                <a:latin typeface="Arial"/>
                <a:cs typeface="Arial"/>
              </a:rPr>
              <a:t> </a:t>
            </a:r>
            <a:r>
              <a:rPr sz="1200" b="1" spc="-5" dirty="0">
                <a:solidFill>
                  <a:srgbClr val="6BA342"/>
                </a:solidFill>
                <a:latin typeface="Arial"/>
                <a:cs typeface="Arial"/>
              </a:rPr>
              <a:t>Power</a:t>
            </a:r>
            <a:endParaRPr sz="1200">
              <a:latin typeface="Arial"/>
              <a:cs typeface="Arial"/>
            </a:endParaRPr>
          </a:p>
        </p:txBody>
      </p:sp>
      <p:graphicFrame>
        <p:nvGraphicFramePr>
          <p:cNvPr id="3" name="object 3"/>
          <p:cNvGraphicFramePr>
            <a:graphicFrameLocks noGrp="1"/>
          </p:cNvGraphicFramePr>
          <p:nvPr/>
        </p:nvGraphicFramePr>
        <p:xfrm>
          <a:off x="682751" y="1089660"/>
          <a:ext cx="6414769" cy="6618348"/>
        </p:xfrm>
        <a:graphic>
          <a:graphicData uri="http://schemas.openxmlformats.org/drawingml/2006/table">
            <a:tbl>
              <a:tblPr firstRow="1" bandRow="1">
                <a:tableStyleId>{2D5ABB26-0587-4C30-8999-92F81FD0307C}</a:tableStyleId>
              </a:tblPr>
              <a:tblGrid>
                <a:gridCol w="209550">
                  <a:extLst>
                    <a:ext uri="{9D8B030D-6E8A-4147-A177-3AD203B41FA5}">
                      <a16:colId xmlns:a16="http://schemas.microsoft.com/office/drawing/2014/main" val="20000"/>
                    </a:ext>
                  </a:extLst>
                </a:gridCol>
                <a:gridCol w="852169">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4552950">
                  <a:extLst>
                    <a:ext uri="{9D8B030D-6E8A-4147-A177-3AD203B41FA5}">
                      <a16:colId xmlns:a16="http://schemas.microsoft.com/office/drawing/2014/main" val="20003"/>
                    </a:ext>
                  </a:extLst>
                </a:gridCol>
              </a:tblGrid>
              <a:tr h="285750">
                <a:tc gridSpan="4">
                  <a:txBody>
                    <a:bodyPr/>
                    <a:lstStyle/>
                    <a:p>
                      <a:pPr marR="455930" algn="ctr">
                        <a:lnSpc>
                          <a:spcPct val="100000"/>
                        </a:lnSpc>
                        <a:spcBef>
                          <a:spcPts val="390"/>
                        </a:spcBef>
                      </a:pPr>
                      <a:r>
                        <a:rPr sz="1100" b="1" spc="-5" dirty="0">
                          <a:solidFill>
                            <a:srgbClr val="FFFFFF"/>
                          </a:solidFill>
                          <a:latin typeface="Arial"/>
                          <a:cs typeface="Arial"/>
                        </a:rPr>
                        <a:t>Step 5: Steer the</a:t>
                      </a:r>
                      <a:r>
                        <a:rPr sz="1100" b="1" dirty="0">
                          <a:solidFill>
                            <a:srgbClr val="FFFFFF"/>
                          </a:solidFill>
                          <a:latin typeface="Arial"/>
                          <a:cs typeface="Arial"/>
                        </a:rPr>
                        <a:t> </a:t>
                      </a:r>
                      <a:r>
                        <a:rPr sz="1100" b="1" spc="-5" dirty="0">
                          <a:solidFill>
                            <a:srgbClr val="FFFFFF"/>
                          </a:solidFill>
                          <a:latin typeface="Arial"/>
                          <a:cs typeface="Arial"/>
                        </a:rPr>
                        <a:t>Power</a:t>
                      </a:r>
                      <a:endParaRPr sz="1100">
                        <a:latin typeface="Arial"/>
                        <a:cs typeface="Arial"/>
                      </a:endParaRPr>
                    </a:p>
                  </a:txBody>
                  <a:tcPr marL="0" marR="0" marT="495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3567">
                <a:tc>
                  <a:txBody>
                    <a:bodyPr/>
                    <a:lstStyle/>
                    <a:p>
                      <a:pPr marL="81915">
                        <a:lnSpc>
                          <a:spcPct val="100000"/>
                        </a:lnSpc>
                        <a:spcBef>
                          <a:spcPts val="620"/>
                        </a:spcBef>
                      </a:pPr>
                      <a:r>
                        <a:rPr sz="1100" b="1" dirty="0">
                          <a:solidFill>
                            <a:srgbClr val="FFFFFF"/>
                          </a:solidFill>
                          <a:latin typeface="Arial"/>
                          <a:cs typeface="Arial"/>
                        </a:rPr>
                        <a: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solidFill>
                      <a:srgbClr val="6BA342"/>
                    </a:solidFill>
                  </a:tcPr>
                </a:tc>
                <a:tc>
                  <a:txBody>
                    <a:bodyPr/>
                    <a:lstStyle/>
                    <a:p>
                      <a:pPr marL="237490">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solidFill>
                      <a:srgbClr val="6BA342"/>
                    </a:solidFill>
                  </a:tcPr>
                </a:tc>
                <a:tc>
                  <a:txBody>
                    <a:bodyPr/>
                    <a:lstStyle/>
                    <a:p>
                      <a:pPr marL="2540">
                        <a:lnSpc>
                          <a:spcPts val="1275"/>
                        </a:lnSpc>
                      </a:pPr>
                      <a:r>
                        <a:rPr sz="1100" b="1" spc="-5" dirty="0">
                          <a:solidFill>
                            <a:srgbClr val="FFFFFF"/>
                          </a:solidFill>
                          <a:latin typeface="Arial"/>
                          <a:cs typeface="Arial"/>
                        </a:rPr>
                        <a:t>Content</a:t>
                      </a:r>
                      <a:endParaRPr sz="1100">
                        <a:latin typeface="Arial"/>
                        <a:cs typeface="Arial"/>
                      </a:endParaRPr>
                    </a:p>
                    <a:p>
                      <a:pPr marL="2540">
                        <a:lnSpc>
                          <a:spcPts val="1310"/>
                        </a:lnSpc>
                        <a:spcBef>
                          <a:spcPts val="9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solidFill>
                      <a:srgbClr val="6BA342"/>
                    </a:solidFill>
                  </a:tcPr>
                </a:tc>
                <a:tc>
                  <a:txBody>
                    <a:bodyPr/>
                    <a:lstStyle/>
                    <a:p>
                      <a:pPr marL="82740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solidFill>
                      <a:srgbClr val="6BA342"/>
                    </a:solidFill>
                  </a:tcPr>
                </a:tc>
                <a:extLst>
                  <a:ext uri="{0D108BD9-81ED-4DB2-BD59-A6C34878D82A}">
                    <a16:rowId xmlns:a16="http://schemas.microsoft.com/office/drawing/2014/main" val="10001"/>
                  </a:ext>
                </a:extLst>
              </a:tr>
              <a:tr h="353060">
                <a:tc>
                  <a:txBody>
                    <a:bodyPr/>
                    <a:lstStyle/>
                    <a:p>
                      <a:pPr marL="73025">
                        <a:lnSpc>
                          <a:spcPct val="100000"/>
                        </a:lnSpc>
                        <a:spcBef>
                          <a:spcPts val="675"/>
                        </a:spcBef>
                      </a:pPr>
                      <a:r>
                        <a:rPr sz="1100" dirty="0">
                          <a:latin typeface="Arial"/>
                          <a:cs typeface="Arial"/>
                        </a:rPr>
                        <a:t>1</a:t>
                      </a:r>
                      <a:endParaRPr sz="1100">
                        <a:latin typeface="Arial"/>
                        <a:cs typeface="Arial"/>
                      </a:endParaRPr>
                    </a:p>
                  </a:txBody>
                  <a:tcPr marL="0" marR="0" marT="8572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540" marR="235585">
                        <a:lnSpc>
                          <a:spcPts val="1360"/>
                        </a:lnSpc>
                        <a:spcBef>
                          <a:spcPts val="1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27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540">
                        <a:lnSpc>
                          <a:spcPct val="100000"/>
                        </a:lnSpc>
                        <a:spcBef>
                          <a:spcPts val="675"/>
                        </a:spcBef>
                      </a:pPr>
                      <a:r>
                        <a:rPr sz="1100" spc="-5" dirty="0">
                          <a:solidFill>
                            <a:srgbClr val="F06C24"/>
                          </a:solidFill>
                          <a:latin typeface="Arial"/>
                          <a:cs typeface="Arial"/>
                        </a:rPr>
                        <a:t>Welcome</a:t>
                      </a:r>
                      <a:endParaRPr sz="1100">
                        <a:latin typeface="Arial"/>
                        <a:cs typeface="Arial"/>
                      </a:endParaRPr>
                    </a:p>
                  </a:txBody>
                  <a:tcPr marL="0" marR="0" marT="8572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69850">
                        <a:lnSpc>
                          <a:spcPct val="100000"/>
                        </a:lnSpc>
                        <a:spcBef>
                          <a:spcPts val="675"/>
                        </a:spcBef>
                      </a:pPr>
                      <a:r>
                        <a:rPr sz="1100" spc="-5" dirty="0">
                          <a:latin typeface="Arial"/>
                          <a:cs typeface="Arial"/>
                        </a:rPr>
                        <a:t>Welcome to Step</a:t>
                      </a:r>
                      <a:r>
                        <a:rPr sz="1100" spc="-10" dirty="0">
                          <a:latin typeface="Arial"/>
                          <a:cs typeface="Arial"/>
                        </a:rPr>
                        <a:t> </a:t>
                      </a:r>
                      <a:r>
                        <a:rPr sz="1100" spc="-5" dirty="0">
                          <a:latin typeface="Arial"/>
                          <a:cs typeface="Arial"/>
                        </a:rPr>
                        <a:t>5</a:t>
                      </a:r>
                      <a:endParaRPr sz="1100">
                        <a:latin typeface="Arial"/>
                        <a:cs typeface="Arial"/>
                      </a:endParaRPr>
                    </a:p>
                  </a:txBody>
                  <a:tcPr marL="0" marR="0" marT="8572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047749">
                <a:tc>
                  <a:txBody>
                    <a:bodyPr/>
                    <a:lstStyle/>
                    <a:p>
                      <a:pPr>
                        <a:lnSpc>
                          <a:spcPct val="100000"/>
                        </a:lnSpc>
                      </a:pPr>
                      <a:endParaRPr sz="1200">
                        <a:latin typeface="Times New Roman"/>
                        <a:cs typeface="Times New Roman"/>
                      </a:endParaRPr>
                    </a:p>
                    <a:p>
                      <a:pPr>
                        <a:lnSpc>
                          <a:spcPct val="100000"/>
                        </a:lnSpc>
                        <a:spcBef>
                          <a:spcPts val="35"/>
                        </a:spcBef>
                      </a:pPr>
                      <a:endParaRPr sz="1700">
                        <a:latin typeface="Times New Roman"/>
                        <a:cs typeface="Times New Roman"/>
                      </a:endParaRPr>
                    </a:p>
                    <a:p>
                      <a:pPr marL="7302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marR="23558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marR="261620">
                        <a:lnSpc>
                          <a:spcPct val="102299"/>
                        </a:lnSpc>
                      </a:pPr>
                      <a:r>
                        <a:rPr sz="1100" dirty="0">
                          <a:solidFill>
                            <a:srgbClr val="F06C24"/>
                          </a:solidFill>
                          <a:latin typeface="Arial"/>
                          <a:cs typeface="Arial"/>
                        </a:rPr>
                        <a:t>Opening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marR="82550" indent="-228600">
                        <a:lnSpc>
                          <a:spcPct val="100000"/>
                        </a:lnSpc>
                        <a:spcBef>
                          <a:spcPts val="20"/>
                        </a:spcBef>
                        <a:buChar char="•"/>
                        <a:tabLst>
                          <a:tab pos="298450" algn="l"/>
                          <a:tab pos="299085" algn="l"/>
                        </a:tabLst>
                      </a:pPr>
                      <a:r>
                        <a:rPr sz="1100" spc="-5" dirty="0">
                          <a:latin typeface="Arial"/>
                          <a:cs typeface="Arial"/>
                        </a:rPr>
                        <a:t>The</a:t>
                      </a:r>
                      <a:r>
                        <a:rPr sz="1100" spc="-40" dirty="0">
                          <a:latin typeface="Arial"/>
                          <a:cs typeface="Arial"/>
                        </a:rPr>
                        <a:t> </a:t>
                      </a:r>
                      <a:r>
                        <a:rPr sz="1100" spc="-5" dirty="0">
                          <a:latin typeface="Arial"/>
                          <a:cs typeface="Arial"/>
                        </a:rPr>
                        <a:t>facilitator</a:t>
                      </a:r>
                      <a:r>
                        <a:rPr sz="1100" spc="-45" dirty="0">
                          <a:latin typeface="Arial"/>
                          <a:cs typeface="Arial"/>
                        </a:rPr>
                        <a:t> </a:t>
                      </a:r>
                      <a:r>
                        <a:rPr sz="1100" spc="-5" dirty="0">
                          <a:latin typeface="Arial"/>
                          <a:cs typeface="Arial"/>
                        </a:rPr>
                        <a:t>can</a:t>
                      </a:r>
                      <a:r>
                        <a:rPr sz="1100" spc="-45" dirty="0">
                          <a:latin typeface="Arial"/>
                          <a:cs typeface="Arial"/>
                        </a:rPr>
                        <a:t> </a:t>
                      </a:r>
                      <a:r>
                        <a:rPr sz="1100" spc="-5" dirty="0">
                          <a:latin typeface="Arial"/>
                          <a:cs typeface="Arial"/>
                        </a:rPr>
                        <a:t>pray,</a:t>
                      </a:r>
                      <a:r>
                        <a:rPr sz="1100" spc="-45" dirty="0">
                          <a:latin typeface="Arial"/>
                          <a:cs typeface="Arial"/>
                        </a:rPr>
                        <a:t> </a:t>
                      </a:r>
                      <a:r>
                        <a:rPr sz="1100" spc="-5" dirty="0">
                          <a:latin typeface="Arial"/>
                          <a:cs typeface="Arial"/>
                        </a:rPr>
                        <a:t>assign</a:t>
                      </a:r>
                      <a:r>
                        <a:rPr sz="1100" spc="-40" dirty="0">
                          <a:latin typeface="Arial"/>
                          <a:cs typeface="Arial"/>
                        </a:rPr>
                        <a:t> </a:t>
                      </a:r>
                      <a:r>
                        <a:rPr sz="1100" spc="-5" dirty="0">
                          <a:latin typeface="Arial"/>
                          <a:cs typeface="Arial"/>
                        </a:rPr>
                        <a:t>someone</a:t>
                      </a:r>
                      <a:r>
                        <a:rPr sz="1100" spc="-40" dirty="0">
                          <a:latin typeface="Arial"/>
                          <a:cs typeface="Arial"/>
                        </a:rPr>
                        <a:t> </a:t>
                      </a:r>
                      <a:r>
                        <a:rPr sz="1100" spc="-5" dirty="0">
                          <a:latin typeface="Arial"/>
                          <a:cs typeface="Arial"/>
                        </a:rPr>
                        <a:t>to</a:t>
                      </a:r>
                      <a:r>
                        <a:rPr sz="1100" spc="-45" dirty="0">
                          <a:latin typeface="Arial"/>
                          <a:cs typeface="Arial"/>
                        </a:rPr>
                        <a:t> </a:t>
                      </a:r>
                      <a:r>
                        <a:rPr sz="1100" spc="-5" dirty="0">
                          <a:latin typeface="Arial"/>
                          <a:cs typeface="Arial"/>
                        </a:rPr>
                        <a:t>pray</a:t>
                      </a:r>
                      <a:r>
                        <a:rPr sz="1100" spc="-45" dirty="0">
                          <a:latin typeface="Arial"/>
                          <a:cs typeface="Arial"/>
                        </a:rPr>
                        <a:t> </a:t>
                      </a:r>
                      <a:r>
                        <a:rPr sz="1100" spc="-5" dirty="0">
                          <a:latin typeface="Arial"/>
                          <a:cs typeface="Arial"/>
                        </a:rPr>
                        <a:t>or</a:t>
                      </a:r>
                      <a:r>
                        <a:rPr sz="1100" spc="-40" dirty="0">
                          <a:latin typeface="Arial"/>
                          <a:cs typeface="Arial"/>
                        </a:rPr>
                        <a:t> </a:t>
                      </a:r>
                      <a:r>
                        <a:rPr sz="1100" spc="-5" dirty="0">
                          <a:latin typeface="Arial"/>
                          <a:cs typeface="Arial"/>
                        </a:rPr>
                        <a:t>have</a:t>
                      </a:r>
                      <a:r>
                        <a:rPr sz="1100" spc="-45" dirty="0">
                          <a:latin typeface="Arial"/>
                          <a:cs typeface="Arial"/>
                        </a:rPr>
                        <a:t> </a:t>
                      </a:r>
                      <a:r>
                        <a:rPr sz="1100" spc="-5" dirty="0">
                          <a:latin typeface="Arial"/>
                          <a:cs typeface="Arial"/>
                        </a:rPr>
                        <a:t>participants  read the opening prayer from the workbook on page</a:t>
                      </a:r>
                      <a:r>
                        <a:rPr sz="1100" spc="30" dirty="0">
                          <a:latin typeface="Arial"/>
                          <a:cs typeface="Arial"/>
                        </a:rPr>
                        <a:t> </a:t>
                      </a:r>
                      <a:r>
                        <a:rPr sz="1100" spc="-5" dirty="0">
                          <a:latin typeface="Arial"/>
                          <a:cs typeface="Arial"/>
                        </a:rPr>
                        <a:t>39.</a:t>
                      </a:r>
                      <a:endParaRPr sz="1100">
                        <a:latin typeface="Arial"/>
                        <a:cs typeface="Arial"/>
                      </a:endParaRPr>
                    </a:p>
                    <a:p>
                      <a:pPr marL="298450" marR="404495" indent="-228600">
                        <a:lnSpc>
                          <a:spcPct val="102299"/>
                        </a:lnSpc>
                        <a:spcBef>
                          <a:spcPts val="55"/>
                        </a:spcBef>
                        <a:buChar char="•"/>
                        <a:tabLst>
                          <a:tab pos="298450" algn="l"/>
                          <a:tab pos="299085" algn="l"/>
                        </a:tabLst>
                      </a:pPr>
                      <a:r>
                        <a:rPr sz="1100" spc="-5" dirty="0">
                          <a:latin typeface="Arial"/>
                          <a:cs typeface="Arial"/>
                        </a:rPr>
                        <a:t>The opening prayer for Step 5 is “God, help me to finish what I  have started.</a:t>
                      </a:r>
                      <a:r>
                        <a:rPr sz="1100" spc="-10" dirty="0">
                          <a:latin typeface="Arial"/>
                          <a:cs typeface="Arial"/>
                        </a:rPr>
                        <a:t> </a:t>
                      </a:r>
                      <a:r>
                        <a:rPr sz="1100" spc="-5" dirty="0">
                          <a:latin typeface="Arial"/>
                          <a:cs typeface="Arial"/>
                        </a:rPr>
                        <a:t>Amen.”</a:t>
                      </a:r>
                      <a:endParaRPr sz="1100">
                        <a:latin typeface="Arial"/>
                        <a:cs typeface="Arial"/>
                      </a:endParaRPr>
                    </a:p>
                    <a:p>
                      <a:pPr marL="69850">
                        <a:lnSpc>
                          <a:spcPct val="100000"/>
                        </a:lnSpc>
                        <a:spcBef>
                          <a:spcPts val="30"/>
                        </a:spcBef>
                      </a:pPr>
                      <a:r>
                        <a:rPr sz="1100" spc="-5" dirty="0">
                          <a:latin typeface="Arial"/>
                          <a:cs typeface="Arial"/>
                        </a:rPr>
                        <a:t>The facilitator can read in unison or assign someone to read the</a:t>
                      </a:r>
                      <a:r>
                        <a:rPr sz="1100" spc="85" dirty="0">
                          <a:latin typeface="Arial"/>
                          <a:cs typeface="Arial"/>
                        </a:rPr>
                        <a:t> </a:t>
                      </a:r>
                      <a:r>
                        <a:rPr sz="1100" spc="-5" dirty="0">
                          <a:latin typeface="Arial"/>
                          <a:cs typeface="Arial"/>
                        </a:rPr>
                        <a:t>memory</a:t>
                      </a:r>
                      <a:endParaRPr sz="1100">
                        <a:latin typeface="Arial"/>
                        <a:cs typeface="Arial"/>
                      </a:endParaRPr>
                    </a:p>
                    <a:p>
                      <a:pPr marL="69850">
                        <a:lnSpc>
                          <a:spcPts val="1290"/>
                        </a:lnSpc>
                        <a:spcBef>
                          <a:spcPts val="95"/>
                        </a:spcBef>
                      </a:pPr>
                      <a:r>
                        <a:rPr sz="1100" spc="-5" dirty="0">
                          <a:latin typeface="Arial"/>
                          <a:cs typeface="Arial"/>
                        </a:rPr>
                        <a:t>verse on the</a:t>
                      </a:r>
                      <a:r>
                        <a:rPr sz="1100" spc="-10" dirty="0">
                          <a:latin typeface="Arial"/>
                          <a:cs typeface="Arial"/>
                        </a:rPr>
                        <a:t> </a:t>
                      </a:r>
                      <a:r>
                        <a:rPr sz="1100" spc="-5" dirty="0">
                          <a:latin typeface="Arial"/>
                          <a:cs typeface="Arial"/>
                        </a:rPr>
                        <a:t>screen.</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350520">
                <a:tc>
                  <a:txBody>
                    <a:bodyPr/>
                    <a:lstStyle/>
                    <a:p>
                      <a:pPr marL="73025">
                        <a:lnSpc>
                          <a:spcPct val="100000"/>
                        </a:lnSpc>
                        <a:spcBef>
                          <a:spcPts val="620"/>
                        </a:spcBef>
                      </a:pPr>
                      <a:r>
                        <a:rPr sz="1100" dirty="0">
                          <a:latin typeface="Arial"/>
                          <a:cs typeface="Arial"/>
                        </a:rPr>
                        <a:t>3</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80"/>
                        </a:lnSpc>
                      </a:pPr>
                      <a:r>
                        <a:rPr sz="1100" spc="-5" dirty="0">
                          <a:solidFill>
                            <a:srgbClr val="F06C24"/>
                          </a:solidFill>
                          <a:latin typeface="Arial"/>
                          <a:cs typeface="Arial"/>
                        </a:rPr>
                        <a:t>Facilitator</a:t>
                      </a:r>
                      <a:endParaRPr sz="1100">
                        <a:latin typeface="Arial"/>
                        <a:cs typeface="Arial"/>
                      </a:endParaRPr>
                    </a:p>
                    <a:p>
                      <a:pPr marL="73025">
                        <a:lnSpc>
                          <a:spcPts val="1290"/>
                        </a:lnSpc>
                        <a:spcBef>
                          <a:spcPts val="90"/>
                        </a:spcBef>
                      </a:pP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80"/>
                        </a:lnSpc>
                      </a:pPr>
                      <a:r>
                        <a:rPr sz="1100" spc="-5" dirty="0">
                          <a:solidFill>
                            <a:srgbClr val="F06C24"/>
                          </a:solidFill>
                          <a:latin typeface="Arial"/>
                          <a:cs typeface="Arial"/>
                        </a:rPr>
                        <a:t>Memory</a:t>
                      </a:r>
                      <a:endParaRPr sz="1100">
                        <a:latin typeface="Arial"/>
                        <a:cs typeface="Arial"/>
                      </a:endParaRPr>
                    </a:p>
                    <a:p>
                      <a:pPr marL="69850">
                        <a:lnSpc>
                          <a:spcPts val="1290"/>
                        </a:lnSpc>
                        <a:spcBef>
                          <a:spcPts val="90"/>
                        </a:spcBef>
                      </a:pPr>
                      <a:r>
                        <a:rPr sz="1100" spc="-5" dirty="0">
                          <a:solidFill>
                            <a:srgbClr val="F06C24"/>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280"/>
                        </a:lnSpc>
                      </a:pPr>
                      <a:r>
                        <a:rPr sz="1100" spc="-5" dirty="0">
                          <a:latin typeface="Arial"/>
                          <a:cs typeface="Arial"/>
                        </a:rPr>
                        <a:t>The memory verse for Step 5 is “I can do all things through Christ</a:t>
                      </a:r>
                      <a:r>
                        <a:rPr sz="1100" spc="100" dirty="0">
                          <a:latin typeface="Arial"/>
                          <a:cs typeface="Arial"/>
                        </a:rPr>
                        <a:t> </a:t>
                      </a:r>
                      <a:r>
                        <a:rPr sz="1100" spc="-10" dirty="0">
                          <a:latin typeface="Arial"/>
                          <a:cs typeface="Arial"/>
                        </a:rPr>
                        <a:t>who</a:t>
                      </a:r>
                      <a:endParaRPr sz="1100">
                        <a:latin typeface="Arial"/>
                        <a:cs typeface="Arial"/>
                      </a:endParaRPr>
                    </a:p>
                    <a:p>
                      <a:pPr marL="69850">
                        <a:lnSpc>
                          <a:spcPts val="1290"/>
                        </a:lnSpc>
                        <a:spcBef>
                          <a:spcPts val="90"/>
                        </a:spcBef>
                      </a:pPr>
                      <a:r>
                        <a:rPr sz="1100" spc="-5" dirty="0">
                          <a:latin typeface="Arial"/>
                          <a:cs typeface="Arial"/>
                        </a:rPr>
                        <a:t>strengthens me” Philippians 4:13 </a:t>
                      </a:r>
                      <a:r>
                        <a:rPr sz="1100" spc="-10" dirty="0">
                          <a:latin typeface="Arial"/>
                          <a:cs typeface="Arial"/>
                        </a:rPr>
                        <a:t>NIV.</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57962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5"/>
                        </a:spcBef>
                      </a:pPr>
                      <a:endParaRPr sz="1000">
                        <a:latin typeface="Times New Roman"/>
                        <a:cs typeface="Times New Roman"/>
                      </a:endParaRPr>
                    </a:p>
                    <a:p>
                      <a:pPr marL="7302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2540" marR="235585">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2540" marR="82550">
                        <a:lnSpc>
                          <a:spcPct val="100000"/>
                        </a:lnSpc>
                        <a:spcBef>
                          <a:spcPts val="5"/>
                        </a:spcBef>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marR="86995" algn="just">
                        <a:lnSpc>
                          <a:spcPts val="1330"/>
                        </a:lnSpc>
                        <a:spcBef>
                          <a:spcPts val="10"/>
                        </a:spcBef>
                      </a:pPr>
                      <a:r>
                        <a:rPr sz="1100" spc="-5" dirty="0">
                          <a:solidFill>
                            <a:srgbClr val="1F1D1E"/>
                          </a:solidFill>
                          <a:latin typeface="Arial"/>
                          <a:cs typeface="Arial"/>
                        </a:rPr>
                        <a:t>The Uncovering the Chains segment is designed to promote biblical  discussion around the memory</a:t>
                      </a:r>
                      <a:r>
                        <a:rPr sz="1100" spc="10"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98450" marR="107950" indent="-228600" algn="just">
                        <a:lnSpc>
                          <a:spcPct val="102000"/>
                        </a:lnSpc>
                        <a:spcBef>
                          <a:spcPts val="5"/>
                        </a:spcBef>
                        <a:buFont typeface="Arial"/>
                        <a:buChar char="•"/>
                        <a:tabLst>
                          <a:tab pos="330200" algn="l"/>
                        </a:tabLst>
                      </a:pPr>
                      <a:r>
                        <a:rPr dirty="0"/>
                        <a:t>	</a:t>
                      </a:r>
                      <a:r>
                        <a:rPr sz="1100" spc="-5" dirty="0">
                          <a:latin typeface="Arial"/>
                          <a:cs typeface="Arial"/>
                        </a:rPr>
                        <a:t>The</a:t>
                      </a:r>
                      <a:r>
                        <a:rPr sz="1100" spc="-65" dirty="0">
                          <a:latin typeface="Arial"/>
                          <a:cs typeface="Arial"/>
                        </a:rPr>
                        <a:t> </a:t>
                      </a:r>
                      <a:r>
                        <a:rPr sz="1100" spc="-5" dirty="0">
                          <a:latin typeface="Arial"/>
                          <a:cs typeface="Arial"/>
                        </a:rPr>
                        <a:t>course</a:t>
                      </a:r>
                      <a:r>
                        <a:rPr sz="1100" spc="-70" dirty="0">
                          <a:latin typeface="Arial"/>
                          <a:cs typeface="Arial"/>
                        </a:rPr>
                        <a:t> </a:t>
                      </a:r>
                      <a:r>
                        <a:rPr sz="1100" spc="-5" dirty="0">
                          <a:latin typeface="Arial"/>
                          <a:cs typeface="Arial"/>
                        </a:rPr>
                        <a:t>will</a:t>
                      </a:r>
                      <a:r>
                        <a:rPr sz="1100" spc="-60" dirty="0">
                          <a:latin typeface="Arial"/>
                          <a:cs typeface="Arial"/>
                        </a:rPr>
                        <a:t> </a:t>
                      </a:r>
                      <a:r>
                        <a:rPr sz="1100" spc="-5" dirty="0">
                          <a:latin typeface="Arial"/>
                          <a:cs typeface="Arial"/>
                        </a:rPr>
                        <a:t>display</a:t>
                      </a:r>
                      <a:r>
                        <a:rPr sz="1100" spc="-6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memory</a:t>
                      </a:r>
                      <a:r>
                        <a:rPr sz="1100" spc="-55" dirty="0">
                          <a:latin typeface="Arial"/>
                          <a:cs typeface="Arial"/>
                        </a:rPr>
                        <a:t> </a:t>
                      </a:r>
                      <a:r>
                        <a:rPr sz="1100" spc="-5" dirty="0">
                          <a:latin typeface="Arial"/>
                          <a:cs typeface="Arial"/>
                        </a:rPr>
                        <a:t>verse</a:t>
                      </a:r>
                      <a:r>
                        <a:rPr sz="1100" spc="-70" dirty="0">
                          <a:latin typeface="Arial"/>
                          <a:cs typeface="Arial"/>
                        </a:rPr>
                        <a:t> </a:t>
                      </a:r>
                      <a:r>
                        <a:rPr sz="1100" spc="-5" dirty="0">
                          <a:latin typeface="Arial"/>
                          <a:cs typeface="Arial"/>
                        </a:rPr>
                        <a:t>with</a:t>
                      </a:r>
                      <a:r>
                        <a:rPr sz="1100" spc="-60" dirty="0">
                          <a:latin typeface="Arial"/>
                          <a:cs typeface="Arial"/>
                        </a:rPr>
                        <a:t> </a:t>
                      </a:r>
                      <a:r>
                        <a:rPr sz="1100" spc="-5" dirty="0">
                          <a:latin typeface="Arial"/>
                          <a:cs typeface="Arial"/>
                        </a:rPr>
                        <a:t>a</a:t>
                      </a:r>
                      <a:r>
                        <a:rPr sz="1100" spc="-50" dirty="0">
                          <a:latin typeface="Arial"/>
                          <a:cs typeface="Arial"/>
                        </a:rPr>
                        <a:t> </a:t>
                      </a:r>
                      <a:r>
                        <a:rPr sz="1100" spc="-5" dirty="0">
                          <a:latin typeface="Arial"/>
                          <a:cs typeface="Arial"/>
                        </a:rPr>
                        <a:t>question</a:t>
                      </a:r>
                      <a:r>
                        <a:rPr sz="1100" spc="-70" dirty="0">
                          <a:latin typeface="Arial"/>
                          <a:cs typeface="Arial"/>
                        </a:rPr>
                        <a:t> </a:t>
                      </a:r>
                      <a:r>
                        <a:rPr sz="1100" spc="-5" dirty="0">
                          <a:latin typeface="Arial"/>
                          <a:cs typeface="Arial"/>
                        </a:rPr>
                        <a:t>about</a:t>
                      </a:r>
                      <a:r>
                        <a:rPr sz="1100" spc="-65" dirty="0">
                          <a:latin typeface="Arial"/>
                          <a:cs typeface="Arial"/>
                        </a:rPr>
                        <a:t> </a:t>
                      </a:r>
                      <a:r>
                        <a:rPr sz="1100" spc="-5" dirty="0">
                          <a:latin typeface="Arial"/>
                          <a:cs typeface="Arial"/>
                        </a:rPr>
                        <a:t>why  the author of the bible verse said it and if remains true in their live  today.</a:t>
                      </a:r>
                      <a:endParaRPr sz="1100">
                        <a:latin typeface="Arial"/>
                        <a:cs typeface="Arial"/>
                      </a:endParaRPr>
                    </a:p>
                    <a:p>
                      <a:pPr marL="298450" marR="252095" indent="-228600" algn="just">
                        <a:lnSpc>
                          <a:spcPct val="102299"/>
                        </a:lnSpc>
                        <a:spcBef>
                          <a:spcPts val="45"/>
                        </a:spcBef>
                        <a:buChar char="•"/>
                        <a:tabLst>
                          <a:tab pos="299085" algn="l"/>
                        </a:tabLst>
                      </a:pPr>
                      <a:r>
                        <a:rPr sz="1100" spc="-5" dirty="0">
                          <a:latin typeface="Arial"/>
                          <a:cs typeface="Arial"/>
                        </a:rPr>
                        <a:t>The</a:t>
                      </a:r>
                      <a:r>
                        <a:rPr sz="1100" spc="-20" dirty="0">
                          <a:latin typeface="Arial"/>
                          <a:cs typeface="Arial"/>
                        </a:rPr>
                        <a:t> </a:t>
                      </a:r>
                      <a:r>
                        <a:rPr sz="1100" spc="-5" dirty="0">
                          <a:latin typeface="Arial"/>
                          <a:cs typeface="Arial"/>
                        </a:rPr>
                        <a:t>memory</a:t>
                      </a:r>
                      <a:r>
                        <a:rPr sz="1100" spc="-20" dirty="0">
                          <a:latin typeface="Arial"/>
                          <a:cs typeface="Arial"/>
                        </a:rPr>
                        <a:t> </a:t>
                      </a:r>
                      <a:r>
                        <a:rPr sz="1100" spc="-5" dirty="0">
                          <a:latin typeface="Arial"/>
                          <a:cs typeface="Arial"/>
                        </a:rPr>
                        <a:t>verse</a:t>
                      </a:r>
                      <a:r>
                        <a:rPr sz="1100" spc="-25"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Step</a:t>
                      </a:r>
                      <a:r>
                        <a:rPr sz="1100" spc="-20" dirty="0">
                          <a:latin typeface="Arial"/>
                          <a:cs typeface="Arial"/>
                        </a:rPr>
                        <a:t> </a:t>
                      </a:r>
                      <a:r>
                        <a:rPr sz="1100" spc="-5" dirty="0">
                          <a:latin typeface="Arial"/>
                          <a:cs typeface="Arial"/>
                        </a:rPr>
                        <a:t>5</a:t>
                      </a:r>
                      <a:r>
                        <a:rPr sz="1100" spc="-20" dirty="0">
                          <a:latin typeface="Arial"/>
                          <a:cs typeface="Arial"/>
                        </a:rPr>
                        <a:t> </a:t>
                      </a:r>
                      <a:r>
                        <a:rPr sz="1100" spc="-5" dirty="0">
                          <a:latin typeface="Arial"/>
                          <a:cs typeface="Arial"/>
                        </a:rPr>
                        <a:t>is</a:t>
                      </a:r>
                      <a:r>
                        <a:rPr sz="1100" spc="-20" dirty="0">
                          <a:latin typeface="Arial"/>
                          <a:cs typeface="Arial"/>
                        </a:rPr>
                        <a:t> </a:t>
                      </a:r>
                      <a:r>
                        <a:rPr sz="1100" spc="-5" dirty="0">
                          <a:latin typeface="Arial"/>
                          <a:cs typeface="Arial"/>
                        </a:rPr>
                        <a:t>“I</a:t>
                      </a:r>
                      <a:r>
                        <a:rPr sz="1100" spc="-30" dirty="0">
                          <a:latin typeface="Arial"/>
                          <a:cs typeface="Arial"/>
                        </a:rPr>
                        <a:t> </a:t>
                      </a:r>
                      <a:r>
                        <a:rPr sz="1100" spc="-5" dirty="0">
                          <a:latin typeface="Arial"/>
                          <a:cs typeface="Arial"/>
                        </a:rPr>
                        <a:t>can</a:t>
                      </a:r>
                      <a:r>
                        <a:rPr sz="1100" spc="-20" dirty="0">
                          <a:latin typeface="Arial"/>
                          <a:cs typeface="Arial"/>
                        </a:rPr>
                        <a:t> </a:t>
                      </a:r>
                      <a:r>
                        <a:rPr sz="1100" spc="-5" dirty="0">
                          <a:latin typeface="Arial"/>
                          <a:cs typeface="Arial"/>
                        </a:rPr>
                        <a:t>do</a:t>
                      </a:r>
                      <a:r>
                        <a:rPr sz="1100" spc="-20" dirty="0">
                          <a:latin typeface="Arial"/>
                          <a:cs typeface="Arial"/>
                        </a:rPr>
                        <a:t> </a:t>
                      </a:r>
                      <a:r>
                        <a:rPr sz="1100" spc="-5" dirty="0">
                          <a:latin typeface="Arial"/>
                          <a:cs typeface="Arial"/>
                        </a:rPr>
                        <a:t>all</a:t>
                      </a:r>
                      <a:r>
                        <a:rPr sz="1100" spc="-25" dirty="0">
                          <a:latin typeface="Arial"/>
                          <a:cs typeface="Arial"/>
                        </a:rPr>
                        <a:t> </a:t>
                      </a:r>
                      <a:r>
                        <a:rPr sz="1100" spc="-5" dirty="0">
                          <a:latin typeface="Arial"/>
                          <a:cs typeface="Arial"/>
                        </a:rPr>
                        <a:t>things</a:t>
                      </a:r>
                      <a:r>
                        <a:rPr sz="1100" spc="-25" dirty="0">
                          <a:latin typeface="Arial"/>
                          <a:cs typeface="Arial"/>
                        </a:rPr>
                        <a:t> </a:t>
                      </a:r>
                      <a:r>
                        <a:rPr sz="1100" spc="-5" dirty="0">
                          <a:latin typeface="Arial"/>
                          <a:cs typeface="Arial"/>
                        </a:rPr>
                        <a:t>through</a:t>
                      </a:r>
                      <a:r>
                        <a:rPr sz="1100" spc="-25" dirty="0">
                          <a:latin typeface="Arial"/>
                          <a:cs typeface="Arial"/>
                        </a:rPr>
                        <a:t> </a:t>
                      </a:r>
                      <a:r>
                        <a:rPr sz="1100" spc="-5" dirty="0">
                          <a:latin typeface="Arial"/>
                          <a:cs typeface="Arial"/>
                        </a:rPr>
                        <a:t>Christ  who strengthens me” Philippians 4:13 </a:t>
                      </a:r>
                      <a:r>
                        <a:rPr sz="1100" spc="-10" dirty="0">
                          <a:latin typeface="Arial"/>
                          <a:cs typeface="Arial"/>
                        </a:rPr>
                        <a:t>NIV.</a:t>
                      </a:r>
                      <a:endParaRPr sz="1100">
                        <a:latin typeface="Arial"/>
                        <a:cs typeface="Arial"/>
                      </a:endParaRPr>
                    </a:p>
                    <a:p>
                      <a:pPr marL="298450" indent="-229870" algn="just">
                        <a:lnSpc>
                          <a:spcPct val="100000"/>
                        </a:lnSpc>
                        <a:spcBef>
                          <a:spcPts val="70"/>
                        </a:spcBef>
                        <a:buClr>
                          <a:srgbClr val="000000"/>
                        </a:buClr>
                        <a:buChar char="•"/>
                        <a:tabLst>
                          <a:tab pos="299085" algn="l"/>
                        </a:tabLst>
                      </a:pPr>
                      <a:r>
                        <a:rPr sz="1100" spc="-5" dirty="0">
                          <a:solidFill>
                            <a:srgbClr val="1F1D1E"/>
                          </a:solidFill>
                          <a:latin typeface="Arial"/>
                          <a:cs typeface="Arial"/>
                        </a:rPr>
                        <a:t>Ask participants to reflect and share why you think Paul</a:t>
                      </a:r>
                      <a:r>
                        <a:rPr sz="1100" spc="85" dirty="0">
                          <a:solidFill>
                            <a:srgbClr val="1F1D1E"/>
                          </a:solidFill>
                          <a:latin typeface="Arial"/>
                          <a:cs typeface="Arial"/>
                        </a:rPr>
                        <a:t> </a:t>
                      </a:r>
                      <a:r>
                        <a:rPr sz="1100" spc="-5" dirty="0">
                          <a:solidFill>
                            <a:srgbClr val="1F1D1E"/>
                          </a:solidFill>
                          <a:latin typeface="Arial"/>
                          <a:cs typeface="Arial"/>
                        </a:rPr>
                        <a:t>said</a:t>
                      </a:r>
                      <a:endParaRPr sz="1100">
                        <a:latin typeface="Arial"/>
                        <a:cs typeface="Arial"/>
                      </a:endParaRPr>
                    </a:p>
                    <a:p>
                      <a:pPr marL="69850" marR="82550" indent="228600" algn="just">
                        <a:lnSpc>
                          <a:spcPct val="101400"/>
                        </a:lnSpc>
                        <a:spcBef>
                          <a:spcPts val="15"/>
                        </a:spcBef>
                      </a:pPr>
                      <a:r>
                        <a:rPr sz="1100" spc="-5" dirty="0">
                          <a:solidFill>
                            <a:srgbClr val="1F1D1E"/>
                          </a:solidFill>
                          <a:latin typeface="Arial"/>
                          <a:cs typeface="Arial"/>
                        </a:rPr>
                        <a:t>this. Facilitator may ask someone to volunteer to share their  thoughts. Please note: The scripture is meant to be reflected upon.  Some people are more familiar with bible passages than others. The  Facilitator</a:t>
                      </a:r>
                      <a:r>
                        <a:rPr sz="1100" spc="-50" dirty="0">
                          <a:solidFill>
                            <a:srgbClr val="1F1D1E"/>
                          </a:solidFill>
                          <a:latin typeface="Arial"/>
                          <a:cs typeface="Arial"/>
                        </a:rPr>
                        <a:t> </a:t>
                      </a:r>
                      <a:r>
                        <a:rPr sz="1100" spc="-5" dirty="0">
                          <a:solidFill>
                            <a:srgbClr val="1F1D1E"/>
                          </a:solidFill>
                          <a:latin typeface="Arial"/>
                          <a:cs typeface="Arial"/>
                        </a:rPr>
                        <a:t>can</a:t>
                      </a:r>
                      <a:r>
                        <a:rPr sz="1100" spc="-45" dirty="0">
                          <a:solidFill>
                            <a:srgbClr val="1F1D1E"/>
                          </a:solidFill>
                          <a:latin typeface="Arial"/>
                          <a:cs typeface="Arial"/>
                        </a:rPr>
                        <a:t> </a:t>
                      </a:r>
                      <a:r>
                        <a:rPr sz="1100" spc="-5" dirty="0">
                          <a:solidFill>
                            <a:srgbClr val="1F1D1E"/>
                          </a:solidFill>
                          <a:latin typeface="Arial"/>
                          <a:cs typeface="Arial"/>
                        </a:rPr>
                        <a:t>utilize</a:t>
                      </a:r>
                      <a:r>
                        <a:rPr sz="1100" spc="-45" dirty="0">
                          <a:solidFill>
                            <a:srgbClr val="1F1D1E"/>
                          </a:solidFill>
                          <a:latin typeface="Arial"/>
                          <a:cs typeface="Arial"/>
                        </a:rPr>
                        <a:t> </a:t>
                      </a:r>
                      <a:r>
                        <a:rPr sz="1100" spc="-5" dirty="0">
                          <a:solidFill>
                            <a:srgbClr val="1F1D1E"/>
                          </a:solidFill>
                          <a:latin typeface="Arial"/>
                          <a:cs typeface="Arial"/>
                        </a:rPr>
                        <a:t>a</a:t>
                      </a:r>
                      <a:r>
                        <a:rPr sz="1100" spc="-50" dirty="0">
                          <a:solidFill>
                            <a:srgbClr val="1F1D1E"/>
                          </a:solidFill>
                          <a:latin typeface="Arial"/>
                          <a:cs typeface="Arial"/>
                        </a:rPr>
                        <a:t> </a:t>
                      </a:r>
                      <a:r>
                        <a:rPr sz="1100" spc="-5" dirty="0">
                          <a:solidFill>
                            <a:srgbClr val="1F1D1E"/>
                          </a:solidFill>
                          <a:latin typeface="Arial"/>
                          <a:cs typeface="Arial"/>
                        </a:rPr>
                        <a:t>Bible</a:t>
                      </a:r>
                      <a:r>
                        <a:rPr sz="1100" spc="-45" dirty="0">
                          <a:solidFill>
                            <a:srgbClr val="1F1D1E"/>
                          </a:solidFill>
                          <a:latin typeface="Arial"/>
                          <a:cs typeface="Arial"/>
                        </a:rPr>
                        <a:t> </a:t>
                      </a:r>
                      <a:r>
                        <a:rPr sz="1100" spc="-5" dirty="0">
                          <a:solidFill>
                            <a:srgbClr val="1F1D1E"/>
                          </a:solidFill>
                          <a:latin typeface="Arial"/>
                          <a:cs typeface="Arial"/>
                        </a:rPr>
                        <a:t>Commentary</a:t>
                      </a:r>
                      <a:r>
                        <a:rPr sz="1100" spc="-45" dirty="0">
                          <a:solidFill>
                            <a:srgbClr val="1F1D1E"/>
                          </a:solidFill>
                          <a:latin typeface="Arial"/>
                          <a:cs typeface="Arial"/>
                        </a:rPr>
                        <a:t> </a:t>
                      </a:r>
                      <a:r>
                        <a:rPr sz="1100" spc="-5" dirty="0">
                          <a:solidFill>
                            <a:srgbClr val="1F1D1E"/>
                          </a:solidFill>
                          <a:latin typeface="Arial"/>
                          <a:cs typeface="Arial"/>
                        </a:rPr>
                        <a:t>to</a:t>
                      </a:r>
                      <a:r>
                        <a:rPr sz="1100" spc="-45" dirty="0">
                          <a:solidFill>
                            <a:srgbClr val="1F1D1E"/>
                          </a:solidFill>
                          <a:latin typeface="Arial"/>
                          <a:cs typeface="Arial"/>
                        </a:rPr>
                        <a:t> </a:t>
                      </a:r>
                      <a:r>
                        <a:rPr sz="1100" spc="-5" dirty="0">
                          <a:solidFill>
                            <a:srgbClr val="1F1D1E"/>
                          </a:solidFill>
                          <a:latin typeface="Arial"/>
                          <a:cs typeface="Arial"/>
                        </a:rPr>
                        <a:t>assist</a:t>
                      </a:r>
                      <a:r>
                        <a:rPr sz="1100" spc="-50" dirty="0">
                          <a:solidFill>
                            <a:srgbClr val="1F1D1E"/>
                          </a:solidFill>
                          <a:latin typeface="Arial"/>
                          <a:cs typeface="Arial"/>
                        </a:rPr>
                        <a:t> </a:t>
                      </a:r>
                      <a:r>
                        <a:rPr sz="1100" spc="-5" dirty="0">
                          <a:solidFill>
                            <a:srgbClr val="1F1D1E"/>
                          </a:solidFill>
                          <a:latin typeface="Arial"/>
                          <a:cs typeface="Arial"/>
                        </a:rPr>
                        <a:t>in</a:t>
                      </a:r>
                      <a:r>
                        <a:rPr sz="1100" spc="-45" dirty="0">
                          <a:solidFill>
                            <a:srgbClr val="1F1D1E"/>
                          </a:solidFill>
                          <a:latin typeface="Arial"/>
                          <a:cs typeface="Arial"/>
                        </a:rPr>
                        <a:t> </a:t>
                      </a:r>
                      <a:r>
                        <a:rPr sz="1100" spc="-5" dirty="0">
                          <a:solidFill>
                            <a:srgbClr val="1F1D1E"/>
                          </a:solidFill>
                          <a:latin typeface="Arial"/>
                          <a:cs typeface="Arial"/>
                        </a:rPr>
                        <a:t>preparation,</a:t>
                      </a:r>
                      <a:r>
                        <a:rPr sz="1100" spc="-45" dirty="0">
                          <a:solidFill>
                            <a:srgbClr val="1F1D1E"/>
                          </a:solidFill>
                          <a:latin typeface="Arial"/>
                          <a:cs typeface="Arial"/>
                        </a:rPr>
                        <a:t> </a:t>
                      </a:r>
                      <a:r>
                        <a:rPr sz="1100" spc="-5" dirty="0">
                          <a:solidFill>
                            <a:srgbClr val="1F1D1E"/>
                          </a:solidFill>
                          <a:latin typeface="Arial"/>
                          <a:cs typeface="Arial"/>
                        </a:rPr>
                        <a:t>or</a:t>
                      </a:r>
                      <a:r>
                        <a:rPr sz="1100" spc="-45" dirty="0">
                          <a:solidFill>
                            <a:srgbClr val="1F1D1E"/>
                          </a:solidFill>
                          <a:latin typeface="Arial"/>
                          <a:cs typeface="Arial"/>
                        </a:rPr>
                        <a:t> </a:t>
                      </a:r>
                      <a:r>
                        <a:rPr sz="1100" spc="-5" dirty="0">
                          <a:solidFill>
                            <a:srgbClr val="1F1D1E"/>
                          </a:solidFill>
                          <a:latin typeface="Arial"/>
                          <a:cs typeface="Arial"/>
                        </a:rPr>
                        <a:t>ask  a Minister, Sunday School teacher or another person who </a:t>
                      </a:r>
                      <a:r>
                        <a:rPr sz="1100" dirty="0">
                          <a:solidFill>
                            <a:srgbClr val="1F1D1E"/>
                          </a:solidFill>
                          <a:latin typeface="Arial"/>
                          <a:cs typeface="Arial"/>
                        </a:rPr>
                        <a:t>well-versed  </a:t>
                      </a:r>
                      <a:r>
                        <a:rPr sz="1100" spc="-5" dirty="0">
                          <a:solidFill>
                            <a:srgbClr val="1F1D1E"/>
                          </a:solidFill>
                          <a:latin typeface="Arial"/>
                          <a:cs typeface="Arial"/>
                        </a:rPr>
                        <a:t>in the Bible to lead</a:t>
                      </a:r>
                      <a:r>
                        <a:rPr sz="1100" spc="10" dirty="0">
                          <a:solidFill>
                            <a:srgbClr val="1F1D1E"/>
                          </a:solidFill>
                          <a:latin typeface="Arial"/>
                          <a:cs typeface="Arial"/>
                        </a:rPr>
                        <a:t> </a:t>
                      </a:r>
                      <a:r>
                        <a:rPr sz="1100" spc="-5" dirty="0">
                          <a:solidFill>
                            <a:srgbClr val="1F1D1E"/>
                          </a:solidFill>
                          <a:latin typeface="Arial"/>
                          <a:cs typeface="Arial"/>
                        </a:rPr>
                        <a:t>the</a:t>
                      </a:r>
                      <a:endParaRPr sz="1100">
                        <a:latin typeface="Arial"/>
                        <a:cs typeface="Arial"/>
                      </a:endParaRPr>
                    </a:p>
                    <a:p>
                      <a:pPr marL="69850">
                        <a:lnSpc>
                          <a:spcPts val="1295"/>
                        </a:lnSpc>
                        <a:spcBef>
                          <a:spcPts val="20"/>
                        </a:spcBef>
                      </a:pPr>
                      <a:r>
                        <a:rPr sz="1100" spc="-5" dirty="0">
                          <a:solidFill>
                            <a:srgbClr val="1F1D1E"/>
                          </a:solidFill>
                          <a:latin typeface="Arial"/>
                          <a:cs typeface="Arial"/>
                        </a:rPr>
                        <a:t>discussion.</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707897">
                <a:tc>
                  <a:txBody>
                    <a:bodyPr/>
                    <a:lstStyle/>
                    <a:p>
                      <a:pPr>
                        <a:lnSpc>
                          <a:spcPct val="100000"/>
                        </a:lnSpc>
                        <a:spcBef>
                          <a:spcPts val="35"/>
                        </a:spcBef>
                      </a:pPr>
                      <a:endParaRPr sz="1750">
                        <a:latin typeface="Times New Roman"/>
                        <a:cs typeface="Times New Roman"/>
                      </a:endParaRPr>
                    </a:p>
                    <a:p>
                      <a:pPr marL="73025">
                        <a:lnSpc>
                          <a:spcPct val="100000"/>
                        </a:lnSpc>
                      </a:pPr>
                      <a:r>
                        <a:rPr sz="1100" dirty="0">
                          <a:latin typeface="Arial"/>
                          <a:cs typeface="Arial"/>
                        </a:rPr>
                        <a:t>5</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30"/>
                        </a:spcBef>
                      </a:pPr>
                      <a:endParaRPr sz="1150">
                        <a:latin typeface="Times New Roman"/>
                        <a:cs typeface="Times New Roman"/>
                      </a:endParaRPr>
                    </a:p>
                    <a:p>
                      <a:pPr marL="73025" marR="321310">
                        <a:lnSpc>
                          <a:spcPct val="1018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30"/>
                        </a:spcBef>
                      </a:pPr>
                      <a:endParaRPr sz="1150">
                        <a:latin typeface="Times New Roman"/>
                        <a:cs typeface="Times New Roman"/>
                      </a:endParaRPr>
                    </a:p>
                    <a:p>
                      <a:pPr marL="2540" marR="285115">
                        <a:lnSpc>
                          <a:spcPct val="101800"/>
                        </a:lnSpc>
                      </a:pPr>
                      <a:r>
                        <a:rPr sz="1100" spc="-5" dirty="0">
                          <a:latin typeface="Arial"/>
                          <a:cs typeface="Arial"/>
                        </a:rPr>
                        <a:t>Intro to  Step</a:t>
                      </a:r>
                      <a:r>
                        <a:rPr sz="1100" spc="-25" dirty="0">
                          <a:latin typeface="Arial"/>
                          <a:cs typeface="Arial"/>
                        </a:rPr>
                        <a:t> </a:t>
                      </a:r>
                      <a:r>
                        <a:rPr sz="1100" spc="-5" dirty="0">
                          <a:latin typeface="Arial"/>
                          <a:cs typeface="Arial"/>
                        </a:rPr>
                        <a:t>5</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98450" indent="-229870" algn="just">
                        <a:lnSpc>
                          <a:spcPts val="1300"/>
                        </a:lnSpc>
                        <a:spcBef>
                          <a:spcPts val="20"/>
                        </a:spcBef>
                        <a:buChar char="•"/>
                        <a:tabLst>
                          <a:tab pos="299085" algn="l"/>
                        </a:tabLst>
                      </a:pPr>
                      <a:r>
                        <a:rPr sz="1100" spc="-5" dirty="0">
                          <a:latin typeface="Arial"/>
                          <a:cs typeface="Arial"/>
                        </a:rPr>
                        <a:t>The virtual host welcomes participants to Step 5: Steer the</a:t>
                      </a:r>
                      <a:r>
                        <a:rPr sz="1100" spc="85" dirty="0">
                          <a:latin typeface="Arial"/>
                          <a:cs typeface="Arial"/>
                        </a:rPr>
                        <a:t> </a:t>
                      </a:r>
                      <a:r>
                        <a:rPr sz="1100" spc="-5" dirty="0">
                          <a:latin typeface="Arial"/>
                          <a:cs typeface="Arial"/>
                        </a:rPr>
                        <a:t>Power.</a:t>
                      </a:r>
                      <a:endParaRPr sz="1100">
                        <a:latin typeface="Arial"/>
                        <a:cs typeface="Arial"/>
                      </a:endParaRPr>
                    </a:p>
                    <a:p>
                      <a:pPr marL="298450" marR="76200" indent="-228600" algn="just">
                        <a:lnSpc>
                          <a:spcPct val="95700"/>
                        </a:lnSpc>
                        <a:spcBef>
                          <a:spcPts val="40"/>
                        </a:spcBef>
                        <a:buChar char="•"/>
                        <a:tabLst>
                          <a:tab pos="299085" algn="l"/>
                        </a:tabLst>
                      </a:pPr>
                      <a:r>
                        <a:rPr sz="1100" spc="-5" dirty="0">
                          <a:latin typeface="Arial"/>
                          <a:cs typeface="Arial"/>
                        </a:rPr>
                        <a:t>For your review: This step is about steering the power because our  goal is to always be in control of our finances and introduces 3  “power moves” to help participants </a:t>
                      </a:r>
                      <a:r>
                        <a:rPr sz="1100" spc="-10" dirty="0">
                          <a:latin typeface="Arial"/>
                          <a:cs typeface="Arial"/>
                        </a:rPr>
                        <a:t>do</a:t>
                      </a:r>
                      <a:r>
                        <a:rPr sz="1100" spc="5" dirty="0">
                          <a:latin typeface="Arial"/>
                          <a:cs typeface="Arial"/>
                        </a:rPr>
                        <a:t> </a:t>
                      </a:r>
                      <a:r>
                        <a:rPr sz="1100" spc="-5" dirty="0">
                          <a:latin typeface="Arial"/>
                          <a:cs typeface="Arial"/>
                        </a:rPr>
                        <a:t>so.</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863346">
                <a:tc>
                  <a:txBody>
                    <a:bodyPr/>
                    <a:lstStyle/>
                    <a:p>
                      <a:pPr>
                        <a:lnSpc>
                          <a:spcPct val="100000"/>
                        </a:lnSpc>
                        <a:spcBef>
                          <a:spcPts val="5"/>
                        </a:spcBef>
                      </a:pPr>
                      <a:endParaRPr sz="1750">
                        <a:latin typeface="Times New Roman"/>
                        <a:cs typeface="Times New Roman"/>
                      </a:endParaRPr>
                    </a:p>
                    <a:p>
                      <a:pPr marL="73025">
                        <a:lnSpc>
                          <a:spcPct val="100000"/>
                        </a:lnSpc>
                      </a:pPr>
                      <a:r>
                        <a:rPr sz="1100" dirty="0">
                          <a:latin typeface="Arial"/>
                          <a:cs typeface="Arial"/>
                        </a:rPr>
                        <a:t>6</a:t>
                      </a:r>
                      <a:endParaRPr sz="1100">
                        <a:latin typeface="Arial"/>
                        <a:cs typeface="Arial"/>
                      </a:endParaRPr>
                    </a:p>
                  </a:txBody>
                  <a:tcPr marL="0" marR="0" marT="63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5"/>
                        </a:spcBef>
                      </a:pPr>
                      <a:endParaRPr sz="1150">
                        <a:latin typeface="Times New Roman"/>
                        <a:cs typeface="Times New Roman"/>
                      </a:endParaRPr>
                    </a:p>
                    <a:p>
                      <a:pPr marL="21590" marR="372110">
                        <a:lnSpc>
                          <a:spcPct val="100000"/>
                        </a:lnSpc>
                        <a:spcBef>
                          <a:spcPts val="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5"/>
                        </a:spcBef>
                      </a:pPr>
                      <a:endParaRPr sz="1150">
                        <a:latin typeface="Times New Roman"/>
                        <a:cs typeface="Times New Roman"/>
                      </a:endParaRPr>
                    </a:p>
                    <a:p>
                      <a:pPr marL="27305" marR="19685">
                        <a:lnSpc>
                          <a:spcPct val="100000"/>
                        </a:lnSpc>
                        <a:spcBef>
                          <a:spcPts val="5"/>
                        </a:spcBef>
                      </a:pPr>
                      <a:r>
                        <a:rPr sz="1100" spc="-5" dirty="0">
                          <a:latin typeface="Arial"/>
                          <a:cs typeface="Arial"/>
                        </a:rPr>
                        <a:t>dfree®  Rocket</a:t>
                      </a:r>
                      <a:r>
                        <a:rPr sz="1100" spc="-65" dirty="0">
                          <a:latin typeface="Arial"/>
                          <a:cs typeface="Arial"/>
                        </a:rPr>
                        <a:t> </a:t>
                      </a:r>
                      <a:r>
                        <a:rPr sz="1100" spc="-5" dirty="0">
                          <a:latin typeface="Arial"/>
                          <a:cs typeface="Arial"/>
                        </a:rPr>
                        <a:t>Fuel</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321945" marR="189230" indent="-228600" algn="just">
                        <a:lnSpc>
                          <a:spcPct val="101400"/>
                        </a:lnSpc>
                        <a:spcBef>
                          <a:spcPts val="25"/>
                        </a:spcBef>
                        <a:buChar char="•"/>
                        <a:tabLst>
                          <a:tab pos="322580" algn="l"/>
                        </a:tabLst>
                      </a:pPr>
                      <a:r>
                        <a:rPr sz="1100" spc="-5" dirty="0">
                          <a:latin typeface="Arial"/>
                          <a:cs typeface="Arial"/>
                        </a:rPr>
                        <a:t>The virtual host will share 3 “power moves” </a:t>
                      </a:r>
                      <a:r>
                        <a:rPr sz="1100" spc="-10" dirty="0">
                          <a:latin typeface="Arial"/>
                          <a:cs typeface="Arial"/>
                        </a:rPr>
                        <a:t>that </a:t>
                      </a:r>
                      <a:r>
                        <a:rPr sz="1100" spc="-5" dirty="0">
                          <a:latin typeface="Arial"/>
                          <a:cs typeface="Arial"/>
                        </a:rPr>
                        <a:t>when used  individually or collectively, will help Participants steer their power  towards financial freedom by learning about Dfree Rocket Fuel  and other power savings</a:t>
                      </a:r>
                      <a:endParaRPr sz="1100">
                        <a:latin typeface="Arial"/>
                        <a:cs typeface="Arial"/>
                      </a:endParaRPr>
                    </a:p>
                    <a:p>
                      <a:pPr marL="321945">
                        <a:lnSpc>
                          <a:spcPts val="1290"/>
                        </a:lnSpc>
                        <a:spcBef>
                          <a:spcPts val="30"/>
                        </a:spcBef>
                      </a:pPr>
                      <a:r>
                        <a:rPr sz="1100" spc="-5" dirty="0">
                          <a:latin typeface="Arial"/>
                          <a:cs typeface="Arial"/>
                        </a:rPr>
                        <a:t>moves.</a:t>
                      </a:r>
                      <a:endParaRPr sz="1100">
                        <a:latin typeface="Arial"/>
                        <a:cs typeface="Arial"/>
                      </a:endParaRPr>
                    </a:p>
                  </a:txBody>
                  <a:tcPr marL="0" marR="0" marT="317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25</a:t>
            </a:r>
          </a:p>
        </p:txBody>
      </p:sp>
      <p:graphicFrame>
        <p:nvGraphicFramePr>
          <p:cNvPr id="2" name="object 2"/>
          <p:cNvGraphicFramePr>
            <a:graphicFrameLocks noGrp="1"/>
          </p:cNvGraphicFramePr>
          <p:nvPr/>
        </p:nvGraphicFramePr>
        <p:xfrm>
          <a:off x="682751" y="914400"/>
          <a:ext cx="6401435" cy="7497763"/>
        </p:xfrm>
        <a:graphic>
          <a:graphicData uri="http://schemas.openxmlformats.org/drawingml/2006/table">
            <a:tbl>
              <a:tblPr firstRow="1" bandRow="1">
                <a:tableStyleId>{2D5ABB26-0587-4C30-8999-92F81FD0307C}</a:tableStyleId>
              </a:tblPr>
              <a:tblGrid>
                <a:gridCol w="22860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4515485">
                  <a:extLst>
                    <a:ext uri="{9D8B030D-6E8A-4147-A177-3AD203B41FA5}">
                      <a16:colId xmlns:a16="http://schemas.microsoft.com/office/drawing/2014/main" val="20003"/>
                    </a:ext>
                  </a:extLst>
                </a:gridCol>
              </a:tblGrid>
              <a:tr h="201650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650">
                        <a:latin typeface="Times New Roman"/>
                        <a:cs typeface="Times New Roman"/>
                      </a:endParaRPr>
                    </a:p>
                    <a:p>
                      <a:pPr marL="73025">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00">
                        <a:latin typeface="Times New Roman"/>
                        <a:cs typeface="Times New Roman"/>
                      </a:endParaRPr>
                    </a:p>
                    <a:p>
                      <a:pPr marL="2540" marR="240665">
                        <a:lnSpc>
                          <a:spcPct val="1024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650">
                        <a:latin typeface="Times New Roman"/>
                        <a:cs typeface="Times New Roman"/>
                      </a:endParaRPr>
                    </a:p>
                    <a:p>
                      <a:pPr marL="2540" marR="200660">
                        <a:lnSpc>
                          <a:spcPct val="102299"/>
                        </a:lnSpc>
                      </a:pPr>
                      <a:r>
                        <a:rPr sz="1100" spc="-5" dirty="0">
                          <a:solidFill>
                            <a:srgbClr val="EB7B2F"/>
                          </a:solidFill>
                          <a:latin typeface="Arial"/>
                          <a:cs typeface="Arial"/>
                        </a:rPr>
                        <a:t>Steer the  Power  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69215" algn="just">
                        <a:lnSpc>
                          <a:spcPts val="1290"/>
                        </a:lnSpc>
                      </a:pPr>
                      <a:r>
                        <a:rPr sz="1100" spc="-5" dirty="0">
                          <a:latin typeface="Arial"/>
                          <a:cs typeface="Arial"/>
                        </a:rPr>
                        <a:t>Facilitator will lead a “steer the power”</a:t>
                      </a:r>
                      <a:r>
                        <a:rPr sz="1100" spc="45" dirty="0">
                          <a:latin typeface="Arial"/>
                          <a:cs typeface="Arial"/>
                        </a:rPr>
                        <a:t> </a:t>
                      </a:r>
                      <a:r>
                        <a:rPr sz="1100" spc="-5" dirty="0">
                          <a:latin typeface="Arial"/>
                          <a:cs typeface="Arial"/>
                        </a:rPr>
                        <a:t>exercise.</a:t>
                      </a:r>
                      <a:endParaRPr sz="1100">
                        <a:latin typeface="Arial"/>
                        <a:cs typeface="Arial"/>
                      </a:endParaRPr>
                    </a:p>
                    <a:p>
                      <a:pPr marL="287655" marR="119380" indent="-219075" algn="just">
                        <a:lnSpc>
                          <a:spcPct val="100600"/>
                        </a:lnSpc>
                        <a:spcBef>
                          <a:spcPts val="25"/>
                        </a:spcBef>
                        <a:buChar char="•"/>
                        <a:tabLst>
                          <a:tab pos="288290" algn="l"/>
                        </a:tabLst>
                      </a:pPr>
                      <a:r>
                        <a:rPr sz="1100" spc="-5" dirty="0">
                          <a:latin typeface="Arial"/>
                          <a:cs typeface="Arial"/>
                        </a:rPr>
                        <a:t>Suggested verbiage “ Now it's time to steer the power in your  direction. To steer the power and make power changes, you need  to create extra income by selling assets or identifying things you  are good at that people will pay you</a:t>
                      </a:r>
                      <a:r>
                        <a:rPr sz="1100" spc="10" dirty="0">
                          <a:latin typeface="Arial"/>
                          <a:cs typeface="Arial"/>
                        </a:rPr>
                        <a:t> </a:t>
                      </a:r>
                      <a:r>
                        <a:rPr sz="1100" spc="-5" dirty="0">
                          <a:latin typeface="Arial"/>
                          <a:cs typeface="Arial"/>
                        </a:rPr>
                        <a:t>for.”</a:t>
                      </a:r>
                      <a:endParaRPr sz="1100">
                        <a:latin typeface="Arial"/>
                        <a:cs typeface="Arial"/>
                      </a:endParaRPr>
                    </a:p>
                    <a:p>
                      <a:pPr marL="287655" marR="320040" indent="-219075" algn="just">
                        <a:lnSpc>
                          <a:spcPct val="100800"/>
                        </a:lnSpc>
                        <a:spcBef>
                          <a:spcPts val="10"/>
                        </a:spcBef>
                        <a:buChar char="•"/>
                        <a:tabLst>
                          <a:tab pos="288290" algn="l"/>
                        </a:tabLst>
                      </a:pPr>
                      <a:r>
                        <a:rPr sz="1100" spc="-5" dirty="0">
                          <a:latin typeface="Arial"/>
                          <a:cs typeface="Arial"/>
                        </a:rPr>
                        <a:t>Examples: type term papers, write resumes, online tutor,  babysit, sell baked goods, party planning, photography,  decorating, sewing, dog walkers, </a:t>
                      </a:r>
                      <a:r>
                        <a:rPr sz="1100" dirty="0">
                          <a:latin typeface="Arial"/>
                          <a:cs typeface="Arial"/>
                        </a:rPr>
                        <a:t>ride-share </a:t>
                      </a:r>
                      <a:r>
                        <a:rPr sz="1100" spc="-5" dirty="0">
                          <a:latin typeface="Arial"/>
                          <a:cs typeface="Arial"/>
                        </a:rPr>
                        <a:t>driver, deliver  groceries, etc.</a:t>
                      </a:r>
                      <a:endParaRPr sz="1100">
                        <a:latin typeface="Arial"/>
                        <a:cs typeface="Arial"/>
                      </a:endParaRPr>
                    </a:p>
                    <a:p>
                      <a:pPr marL="297815" marR="213360" indent="-228600" algn="just">
                        <a:lnSpc>
                          <a:spcPts val="1270"/>
                        </a:lnSpc>
                        <a:spcBef>
                          <a:spcPts val="90"/>
                        </a:spcBef>
                        <a:buChar char="•"/>
                        <a:tabLst>
                          <a:tab pos="298450" algn="l"/>
                        </a:tabLst>
                      </a:pPr>
                      <a:r>
                        <a:rPr sz="1100" spc="-5" dirty="0">
                          <a:latin typeface="Arial"/>
                          <a:cs typeface="Arial"/>
                        </a:rPr>
                        <a:t>Ask</a:t>
                      </a:r>
                      <a:r>
                        <a:rPr sz="1100" spc="-40" dirty="0">
                          <a:latin typeface="Arial"/>
                          <a:cs typeface="Arial"/>
                        </a:rPr>
                        <a:t> </a:t>
                      </a:r>
                      <a:r>
                        <a:rPr sz="1100" spc="-5" dirty="0">
                          <a:latin typeface="Arial"/>
                          <a:cs typeface="Arial"/>
                        </a:rPr>
                        <a:t>participants</a:t>
                      </a:r>
                      <a:r>
                        <a:rPr sz="1100" spc="-35"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think</a:t>
                      </a:r>
                      <a:r>
                        <a:rPr sz="1100" spc="-35" dirty="0">
                          <a:latin typeface="Arial"/>
                          <a:cs typeface="Arial"/>
                        </a:rPr>
                        <a:t> </a:t>
                      </a:r>
                      <a:r>
                        <a:rPr sz="1100" spc="-5" dirty="0">
                          <a:latin typeface="Arial"/>
                          <a:cs typeface="Arial"/>
                        </a:rPr>
                        <a:t>about</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gifts</a:t>
                      </a:r>
                      <a:r>
                        <a:rPr sz="1100" spc="-35" dirty="0">
                          <a:latin typeface="Arial"/>
                          <a:cs typeface="Arial"/>
                        </a:rPr>
                        <a:t> </a:t>
                      </a:r>
                      <a:r>
                        <a:rPr sz="1100" spc="-5" dirty="0">
                          <a:latin typeface="Arial"/>
                          <a:cs typeface="Arial"/>
                        </a:rPr>
                        <a:t>and</a:t>
                      </a:r>
                      <a:r>
                        <a:rPr sz="1100" spc="-35" dirty="0">
                          <a:latin typeface="Arial"/>
                          <a:cs typeface="Arial"/>
                        </a:rPr>
                        <a:t> </a:t>
                      </a:r>
                      <a:r>
                        <a:rPr sz="1100" spc="-5" dirty="0">
                          <a:latin typeface="Arial"/>
                          <a:cs typeface="Arial"/>
                        </a:rPr>
                        <a:t>talents</a:t>
                      </a:r>
                      <a:r>
                        <a:rPr sz="1100" spc="-35" dirty="0">
                          <a:latin typeface="Arial"/>
                          <a:cs typeface="Arial"/>
                        </a:rPr>
                        <a:t> </a:t>
                      </a:r>
                      <a:r>
                        <a:rPr sz="1100" spc="-5" dirty="0">
                          <a:latin typeface="Arial"/>
                          <a:cs typeface="Arial"/>
                        </a:rPr>
                        <a:t>they</a:t>
                      </a:r>
                      <a:r>
                        <a:rPr sz="1100" spc="-35" dirty="0">
                          <a:latin typeface="Arial"/>
                          <a:cs typeface="Arial"/>
                        </a:rPr>
                        <a:t> </a:t>
                      </a:r>
                      <a:r>
                        <a:rPr sz="1100" spc="-5" dirty="0">
                          <a:latin typeface="Arial"/>
                          <a:cs typeface="Arial"/>
                        </a:rPr>
                        <a:t>may</a:t>
                      </a:r>
                      <a:r>
                        <a:rPr sz="1100" spc="-40" dirty="0">
                          <a:latin typeface="Arial"/>
                          <a:cs typeface="Arial"/>
                        </a:rPr>
                        <a:t> </a:t>
                      </a:r>
                      <a:r>
                        <a:rPr sz="1100" dirty="0">
                          <a:latin typeface="Arial"/>
                          <a:cs typeface="Arial"/>
                        </a:rPr>
                        <a:t>have  </a:t>
                      </a:r>
                      <a:r>
                        <a:rPr sz="1100" spc="-5" dirty="0">
                          <a:latin typeface="Arial"/>
                          <a:cs typeface="Arial"/>
                        </a:rPr>
                        <a:t>that can generate income. Ask </a:t>
                      </a:r>
                      <a:r>
                        <a:rPr sz="1100" dirty="0">
                          <a:latin typeface="Arial"/>
                          <a:cs typeface="Arial"/>
                        </a:rPr>
                        <a:t>participants </a:t>
                      </a:r>
                      <a:r>
                        <a:rPr sz="1100" spc="-5" dirty="0">
                          <a:latin typeface="Arial"/>
                          <a:cs typeface="Arial"/>
                        </a:rPr>
                        <a:t>to share some  examples.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862583">
                <a:tc>
                  <a:txBody>
                    <a:bodyPr/>
                    <a:lstStyle/>
                    <a:p>
                      <a:pPr>
                        <a:lnSpc>
                          <a:spcPct val="100000"/>
                        </a:lnSpc>
                        <a:spcBef>
                          <a:spcPts val="5"/>
                        </a:spcBef>
                      </a:pPr>
                      <a:endParaRPr sz="1750">
                        <a:latin typeface="Times New Roman"/>
                        <a:cs typeface="Times New Roman"/>
                      </a:endParaRPr>
                    </a:p>
                    <a:p>
                      <a:pPr marL="9525">
                        <a:lnSpc>
                          <a:spcPct val="100000"/>
                        </a:lnSpc>
                      </a:pPr>
                      <a:r>
                        <a:rPr sz="1100" dirty="0">
                          <a:latin typeface="Arial"/>
                          <a:cs typeface="Arial"/>
                        </a:rPr>
                        <a:t>8</a:t>
                      </a:r>
                      <a:endParaRPr sz="1100">
                        <a:latin typeface="Arial"/>
                        <a:cs typeface="Arial"/>
                      </a:endParaRPr>
                    </a:p>
                  </a:txBody>
                  <a:tcPr marL="0" marR="0" marT="63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0"/>
                        </a:spcBef>
                      </a:pPr>
                      <a:endParaRPr sz="1150">
                        <a:latin typeface="Times New Roman"/>
                        <a:cs typeface="Times New Roman"/>
                      </a:endParaRPr>
                    </a:p>
                    <a:p>
                      <a:pPr marL="2540" marR="396875">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508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0"/>
                        </a:spcBef>
                      </a:pPr>
                      <a:endParaRPr sz="1150">
                        <a:latin typeface="Times New Roman"/>
                        <a:cs typeface="Times New Roman"/>
                      </a:endParaRPr>
                    </a:p>
                    <a:p>
                      <a:pPr marL="81280" marR="12065">
                        <a:lnSpc>
                          <a:spcPct val="102299"/>
                        </a:lnSpc>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508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78765" marR="391160" indent="-229870">
                        <a:lnSpc>
                          <a:spcPct val="102299"/>
                        </a:lnSpc>
                        <a:spcBef>
                          <a:spcPts val="15"/>
                        </a:spcBef>
                        <a:buChar char="•"/>
                        <a:tabLst>
                          <a:tab pos="278765" algn="l"/>
                          <a:tab pos="279400" algn="l"/>
                          <a:tab pos="656590" algn="l"/>
                          <a:tab pos="1469390" algn="l"/>
                          <a:tab pos="2165350" algn="l"/>
                          <a:tab pos="2744470" algn="l"/>
                          <a:tab pos="3471545" algn="l"/>
                        </a:tabLst>
                      </a:pPr>
                      <a:r>
                        <a:rPr sz="1100" dirty="0">
                          <a:latin typeface="Arial"/>
                          <a:cs typeface="Arial"/>
                        </a:rPr>
                        <a:t>The	statist</a:t>
                      </a:r>
                      <a:r>
                        <a:rPr sz="1100" spc="-5" dirty="0">
                          <a:latin typeface="Arial"/>
                          <a:cs typeface="Arial"/>
                        </a:rPr>
                        <a:t>i</a:t>
                      </a:r>
                      <a:r>
                        <a:rPr sz="1100" dirty="0">
                          <a:latin typeface="Arial"/>
                          <a:cs typeface="Arial"/>
                        </a:rPr>
                        <a:t>cally	speaking	section	highligh</a:t>
                      </a:r>
                      <a:r>
                        <a:rPr sz="1100" spc="-5" dirty="0">
                          <a:latin typeface="Arial"/>
                          <a:cs typeface="Arial"/>
                        </a:rPr>
                        <a:t>t</a:t>
                      </a:r>
                      <a:r>
                        <a:rPr sz="1100" dirty="0">
                          <a:latin typeface="Arial"/>
                          <a:cs typeface="Arial"/>
                        </a:rPr>
                        <a:t>s	interesting  </a:t>
                      </a:r>
                      <a:r>
                        <a:rPr sz="1100" spc="-5" dirty="0">
                          <a:latin typeface="Arial"/>
                          <a:cs typeface="Arial"/>
                        </a:rPr>
                        <a:t>statistics. The virtual host video will talk about the</a:t>
                      </a:r>
                      <a:r>
                        <a:rPr sz="1100" spc="85" dirty="0">
                          <a:latin typeface="Arial"/>
                          <a:cs typeface="Arial"/>
                        </a:rPr>
                        <a:t> </a:t>
                      </a:r>
                      <a:r>
                        <a:rPr sz="1100" spc="-5" dirty="0">
                          <a:latin typeface="Arial"/>
                          <a:cs typeface="Arial"/>
                        </a:rPr>
                        <a:t>statistics.</a:t>
                      </a:r>
                      <a:endParaRPr sz="1100">
                        <a:latin typeface="Arial"/>
                        <a:cs typeface="Arial"/>
                      </a:endParaRPr>
                    </a:p>
                    <a:p>
                      <a:pPr marL="278765" indent="-229870">
                        <a:lnSpc>
                          <a:spcPts val="1270"/>
                        </a:lnSpc>
                        <a:spcBef>
                          <a:spcPts val="155"/>
                        </a:spcBef>
                        <a:buChar char="•"/>
                        <a:tabLst>
                          <a:tab pos="278765" algn="l"/>
                          <a:tab pos="279400" algn="l"/>
                        </a:tabLst>
                      </a:pPr>
                      <a:r>
                        <a:rPr sz="1100" spc="-5" dirty="0">
                          <a:latin typeface="Arial"/>
                          <a:cs typeface="Arial"/>
                        </a:rPr>
                        <a:t>The Statistically speaking segment for Step 5, provides information  about</a:t>
                      </a:r>
                      <a:endParaRPr sz="1100">
                        <a:latin typeface="Arial"/>
                        <a:cs typeface="Arial"/>
                      </a:endParaRPr>
                    </a:p>
                    <a:p>
                      <a:pPr marL="278765">
                        <a:lnSpc>
                          <a:spcPts val="1280"/>
                        </a:lnSpc>
                      </a:pPr>
                      <a:r>
                        <a:rPr sz="1100" spc="-5" dirty="0">
                          <a:latin typeface="Arial"/>
                          <a:cs typeface="Arial"/>
                        </a:rPr>
                        <a:t>cybercriminals and</a:t>
                      </a:r>
                      <a:r>
                        <a:rPr sz="1100" dirty="0">
                          <a:latin typeface="Arial"/>
                          <a:cs typeface="Arial"/>
                        </a:rPr>
                        <a:t> </a:t>
                      </a:r>
                      <a:r>
                        <a:rPr sz="1100" spc="-5" dirty="0">
                          <a:latin typeface="Arial"/>
                          <a:cs typeface="Arial"/>
                        </a:rPr>
                        <a:t>prevention.</a:t>
                      </a:r>
                      <a:endParaRPr sz="1100">
                        <a:latin typeface="Arial"/>
                        <a:cs typeface="Arial"/>
                      </a:endParaRPr>
                    </a:p>
                  </a:txBody>
                  <a:tcPr marL="0" marR="0" marT="190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517398">
                <a:tc>
                  <a:txBody>
                    <a:bodyPr/>
                    <a:lstStyle/>
                    <a:p>
                      <a:pPr>
                        <a:lnSpc>
                          <a:spcPct val="100000"/>
                        </a:lnSpc>
                        <a:spcBef>
                          <a:spcPts val="10"/>
                        </a:spcBef>
                      </a:pPr>
                      <a:endParaRPr sz="1100">
                        <a:latin typeface="Times New Roman"/>
                        <a:cs typeface="Times New Roman"/>
                      </a:endParaRPr>
                    </a:p>
                    <a:p>
                      <a:pPr marL="9525">
                        <a:lnSpc>
                          <a:spcPct val="100000"/>
                        </a:lnSpc>
                      </a:pPr>
                      <a:r>
                        <a:rPr sz="1100" dirty="0">
                          <a:latin typeface="Arial"/>
                          <a:cs typeface="Arial"/>
                        </a:rPr>
                        <a:t>9</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100">
                        <a:latin typeface="Times New Roman"/>
                        <a:cs typeface="Times New Roman"/>
                      </a:endParaRPr>
                    </a:p>
                    <a:p>
                      <a:pPr marL="2540">
                        <a:lnSpc>
                          <a:spcPct val="100000"/>
                        </a:lnSpc>
                      </a:pPr>
                      <a:r>
                        <a:rPr sz="1100" spc="-5" dirty="0">
                          <a:latin typeface="Arial"/>
                          <a:cs typeface="Arial"/>
                        </a:rPr>
                        <a:t>Host</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67665">
                        <a:lnSpc>
                          <a:spcPts val="1330"/>
                        </a:lnSpc>
                        <a:spcBef>
                          <a:spcPts val="10"/>
                        </a:spcBef>
                      </a:pPr>
                      <a:r>
                        <a:rPr sz="1100" dirty="0">
                          <a:latin typeface="Arial"/>
                          <a:cs typeface="Arial"/>
                        </a:rPr>
                        <a:t>dfree®  Money</a:t>
                      </a:r>
                      <a:endParaRPr sz="1100">
                        <a:latin typeface="Arial"/>
                        <a:cs typeface="Arial"/>
                      </a:endParaRPr>
                    </a:p>
                    <a:p>
                      <a:pPr marL="2540">
                        <a:lnSpc>
                          <a:spcPts val="1280"/>
                        </a:lnSpc>
                      </a:pPr>
                      <a:r>
                        <a:rPr sz="1100" spc="-5" dirty="0">
                          <a:latin typeface="Arial"/>
                          <a:cs typeface="Arial"/>
                        </a:rPr>
                        <a:t>Tip</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8765" marR="483234" indent="-229870">
                        <a:lnSpc>
                          <a:spcPct val="100000"/>
                        </a:lnSpc>
                        <a:spcBef>
                          <a:spcPts val="680"/>
                        </a:spcBef>
                        <a:buChar char="•"/>
                        <a:tabLst>
                          <a:tab pos="278765" algn="l"/>
                          <a:tab pos="279400" algn="l"/>
                        </a:tabLst>
                      </a:pPr>
                      <a:r>
                        <a:rPr sz="1100" spc="-5" dirty="0">
                          <a:latin typeface="Arial"/>
                          <a:cs typeface="Arial"/>
                        </a:rPr>
                        <a:t>The Dfree money tip for Step 5 discusses automatic  payments and subscriptions.</a:t>
                      </a:r>
                      <a:endParaRPr sz="1100">
                        <a:latin typeface="Arial"/>
                        <a:cs typeface="Arial"/>
                      </a:endParaRPr>
                    </a:p>
                  </a:txBody>
                  <a:tcPr marL="0" marR="0" marT="863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404723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500">
                        <a:latin typeface="Times New Roman"/>
                        <a:cs typeface="Times New Roman"/>
                      </a:endParaRPr>
                    </a:p>
                    <a:p>
                      <a:pPr marL="51435">
                        <a:lnSpc>
                          <a:spcPts val="1295"/>
                        </a:lnSpc>
                      </a:pPr>
                      <a:r>
                        <a:rPr sz="1100" dirty="0">
                          <a:latin typeface="Arial"/>
                          <a:cs typeface="Arial"/>
                        </a:rPr>
                        <a:t>1</a:t>
                      </a:r>
                      <a:endParaRPr sz="1100">
                        <a:latin typeface="Arial"/>
                        <a:cs typeface="Arial"/>
                      </a:endParaRPr>
                    </a:p>
                    <a:p>
                      <a:pPr marL="51435">
                        <a:lnSpc>
                          <a:spcPts val="1295"/>
                        </a:lnSpc>
                      </a:pPr>
                      <a:r>
                        <a:rPr sz="1100" dirty="0">
                          <a:latin typeface="Arial"/>
                          <a:cs typeface="Arial"/>
                        </a:rPr>
                        <a:t>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2540" marR="396875">
                        <a:lnSpc>
                          <a:spcPct val="1008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500">
                        <a:latin typeface="Times New Roman"/>
                        <a:cs typeface="Times New Roman"/>
                      </a:endParaRPr>
                    </a:p>
                    <a:p>
                      <a:pPr marL="2540">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marR="211454" indent="-229870" algn="just">
                        <a:lnSpc>
                          <a:spcPct val="102000"/>
                        </a:lnSpc>
                        <a:buChar char="•"/>
                        <a:tabLst>
                          <a:tab pos="298450" algn="l"/>
                        </a:tabLst>
                      </a:pPr>
                      <a:r>
                        <a:rPr sz="1100" spc="-5" dirty="0">
                          <a:latin typeface="Arial"/>
                          <a:cs typeface="Arial"/>
                        </a:rPr>
                        <a:t>Commitments are exercises from the workbook that they should  complete before the next class. The virtual host will walk them  through the Self-Study exercises for Step</a:t>
                      </a:r>
                      <a:r>
                        <a:rPr sz="1100" spc="15" dirty="0">
                          <a:latin typeface="Arial"/>
                          <a:cs typeface="Arial"/>
                        </a:rPr>
                        <a:t> </a:t>
                      </a:r>
                      <a:r>
                        <a:rPr sz="1100" spc="-5" dirty="0">
                          <a:latin typeface="Arial"/>
                          <a:cs typeface="Arial"/>
                        </a:rPr>
                        <a:t>5.</a:t>
                      </a:r>
                      <a:endParaRPr sz="1100">
                        <a:latin typeface="Arial"/>
                        <a:cs typeface="Arial"/>
                      </a:endParaRPr>
                    </a:p>
                    <a:p>
                      <a:pPr marL="297815" indent="-229870" algn="just">
                        <a:lnSpc>
                          <a:spcPct val="100899"/>
                        </a:lnSpc>
                        <a:spcBef>
                          <a:spcPts val="55"/>
                        </a:spcBef>
                        <a:buChar char="•"/>
                        <a:tabLst>
                          <a:tab pos="298450" algn="l"/>
                        </a:tabLst>
                      </a:pPr>
                      <a:r>
                        <a:rPr sz="1100" spc="-5" dirty="0">
                          <a:latin typeface="Arial"/>
                          <a:cs typeface="Arial"/>
                        </a:rPr>
                        <a:t>Commitments</a:t>
                      </a:r>
                      <a:r>
                        <a:rPr sz="1100" spc="-65" dirty="0">
                          <a:latin typeface="Arial"/>
                          <a:cs typeface="Arial"/>
                        </a:rPr>
                        <a:t> </a:t>
                      </a:r>
                      <a:r>
                        <a:rPr sz="1100" spc="-5" dirty="0">
                          <a:latin typeface="Arial"/>
                          <a:cs typeface="Arial"/>
                        </a:rPr>
                        <a:t>can</a:t>
                      </a:r>
                      <a:r>
                        <a:rPr sz="1100" spc="-70" dirty="0">
                          <a:latin typeface="Arial"/>
                          <a:cs typeface="Arial"/>
                        </a:rPr>
                        <a:t> </a:t>
                      </a:r>
                      <a:r>
                        <a:rPr sz="1100" spc="-5" dirty="0">
                          <a:latin typeface="Arial"/>
                          <a:cs typeface="Arial"/>
                        </a:rPr>
                        <a:t>also</a:t>
                      </a:r>
                      <a:r>
                        <a:rPr sz="1100" spc="-65" dirty="0">
                          <a:latin typeface="Arial"/>
                          <a:cs typeface="Arial"/>
                        </a:rPr>
                        <a:t> </a:t>
                      </a:r>
                      <a:r>
                        <a:rPr sz="1100" spc="-5" dirty="0">
                          <a:latin typeface="Arial"/>
                          <a:cs typeface="Arial"/>
                        </a:rPr>
                        <a:t>be</a:t>
                      </a:r>
                      <a:r>
                        <a:rPr sz="1100" spc="-65" dirty="0">
                          <a:latin typeface="Arial"/>
                          <a:cs typeface="Arial"/>
                        </a:rPr>
                        <a:t> </a:t>
                      </a:r>
                      <a:r>
                        <a:rPr sz="1100" spc="-5" dirty="0">
                          <a:latin typeface="Arial"/>
                          <a:cs typeface="Arial"/>
                        </a:rPr>
                        <a:t>found</a:t>
                      </a:r>
                      <a:r>
                        <a:rPr sz="1100" spc="-60" dirty="0">
                          <a:latin typeface="Arial"/>
                          <a:cs typeface="Arial"/>
                        </a:rPr>
                        <a:t> </a:t>
                      </a:r>
                      <a:r>
                        <a:rPr sz="1100" spc="-5" dirty="0">
                          <a:latin typeface="Arial"/>
                          <a:cs typeface="Arial"/>
                        </a:rPr>
                        <a:t>in</a:t>
                      </a:r>
                      <a:r>
                        <a:rPr sz="1100" spc="-65"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Lifestyle:</a:t>
                      </a:r>
                      <a:r>
                        <a:rPr sz="1100" spc="-60" dirty="0">
                          <a:latin typeface="Arial"/>
                          <a:cs typeface="Arial"/>
                        </a:rPr>
                        <a:t> </a:t>
                      </a:r>
                      <a:r>
                        <a:rPr sz="1100" spc="-5" dirty="0">
                          <a:latin typeface="Arial"/>
                          <a:cs typeface="Arial"/>
                        </a:rPr>
                        <a:t>12</a:t>
                      </a:r>
                      <a:r>
                        <a:rPr sz="1100" spc="-65" dirty="0">
                          <a:latin typeface="Arial"/>
                          <a:cs typeface="Arial"/>
                        </a:rPr>
                        <a:t> </a:t>
                      </a:r>
                      <a:r>
                        <a:rPr sz="1100" spc="-5" dirty="0">
                          <a:latin typeface="Arial"/>
                          <a:cs typeface="Arial"/>
                        </a:rPr>
                        <a:t>Steps</a:t>
                      </a:r>
                      <a:r>
                        <a:rPr sz="1100" spc="-60" dirty="0">
                          <a:latin typeface="Arial"/>
                          <a:cs typeface="Arial"/>
                        </a:rPr>
                        <a:t> </a:t>
                      </a:r>
                      <a:r>
                        <a:rPr sz="1100" spc="-5" dirty="0">
                          <a:latin typeface="Arial"/>
                          <a:cs typeface="Arial"/>
                        </a:rPr>
                        <a:t>to</a:t>
                      </a:r>
                      <a:r>
                        <a:rPr sz="1100" spc="-65" dirty="0">
                          <a:latin typeface="Arial"/>
                          <a:cs typeface="Arial"/>
                        </a:rPr>
                        <a:t> </a:t>
                      </a:r>
                      <a:r>
                        <a:rPr sz="1100" spc="-5" dirty="0">
                          <a:latin typeface="Arial"/>
                          <a:cs typeface="Arial"/>
                        </a:rPr>
                        <a:t>Financial  Freedom workbook on pages</a:t>
                      </a:r>
                      <a:r>
                        <a:rPr sz="1100" spc="20" dirty="0">
                          <a:latin typeface="Arial"/>
                          <a:cs typeface="Arial"/>
                        </a:rPr>
                        <a:t> </a:t>
                      </a:r>
                      <a:r>
                        <a:rPr sz="1100" spc="-5" dirty="0">
                          <a:latin typeface="Arial"/>
                          <a:cs typeface="Arial"/>
                        </a:rPr>
                        <a:t>43-46</a:t>
                      </a:r>
                      <a:endParaRPr sz="1100">
                        <a:latin typeface="Arial"/>
                        <a:cs typeface="Arial"/>
                      </a:endParaRPr>
                    </a:p>
                    <a:p>
                      <a:pPr>
                        <a:lnSpc>
                          <a:spcPct val="100000"/>
                        </a:lnSpc>
                        <a:spcBef>
                          <a:spcPts val="20"/>
                        </a:spcBef>
                        <a:buFont typeface="Arial"/>
                        <a:buChar char="•"/>
                      </a:pPr>
                      <a:endParaRPr sz="1200">
                        <a:latin typeface="Times New Roman"/>
                        <a:cs typeface="Times New Roman"/>
                      </a:endParaRPr>
                    </a:p>
                    <a:p>
                      <a:pPr marL="297815" marR="265430" indent="-229870" algn="just">
                        <a:lnSpc>
                          <a:spcPct val="102299"/>
                        </a:lnSpc>
                        <a:buChar char="•"/>
                        <a:tabLst>
                          <a:tab pos="298450" algn="l"/>
                        </a:tabLst>
                      </a:pPr>
                      <a:r>
                        <a:rPr sz="1100" spc="-5" dirty="0">
                          <a:latin typeface="Arial"/>
                          <a:cs typeface="Arial"/>
                        </a:rPr>
                        <a:t>Our self-study assignments for Commitments are exercises</a:t>
                      </a:r>
                      <a:r>
                        <a:rPr sz="1100" spc="-170" dirty="0">
                          <a:latin typeface="Arial"/>
                          <a:cs typeface="Arial"/>
                        </a:rPr>
                        <a:t> </a:t>
                      </a:r>
                      <a:r>
                        <a:rPr sz="1100" spc="-5" dirty="0">
                          <a:latin typeface="Arial"/>
                          <a:cs typeface="Arial"/>
                        </a:rPr>
                        <a:t>from  the workbook that they should complete before the next class.  The virtual host will walk them through the </a:t>
                      </a:r>
                      <a:r>
                        <a:rPr sz="1100" dirty="0">
                          <a:latin typeface="Arial"/>
                          <a:cs typeface="Arial"/>
                        </a:rPr>
                        <a:t>Self-Study </a:t>
                      </a:r>
                      <a:r>
                        <a:rPr sz="1100" spc="-5" dirty="0">
                          <a:latin typeface="Arial"/>
                          <a:cs typeface="Arial"/>
                        </a:rPr>
                        <a:t>exercises  for Step</a:t>
                      </a:r>
                      <a:r>
                        <a:rPr sz="1100" dirty="0">
                          <a:latin typeface="Arial"/>
                          <a:cs typeface="Arial"/>
                        </a:rPr>
                        <a:t> </a:t>
                      </a:r>
                      <a:r>
                        <a:rPr sz="1100" spc="-5" dirty="0">
                          <a:latin typeface="Arial"/>
                          <a:cs typeface="Arial"/>
                        </a:rPr>
                        <a:t>5.</a:t>
                      </a:r>
                      <a:endParaRPr sz="1100">
                        <a:latin typeface="Arial"/>
                        <a:cs typeface="Arial"/>
                      </a:endParaRPr>
                    </a:p>
                    <a:p>
                      <a:pPr>
                        <a:lnSpc>
                          <a:spcPct val="100000"/>
                        </a:lnSpc>
                        <a:spcBef>
                          <a:spcPts val="15"/>
                        </a:spcBef>
                        <a:buFont typeface="Arial"/>
                        <a:buChar char="•"/>
                      </a:pPr>
                      <a:endParaRPr sz="1200">
                        <a:latin typeface="Times New Roman"/>
                        <a:cs typeface="Times New Roman"/>
                      </a:endParaRPr>
                    </a:p>
                    <a:p>
                      <a:pPr marL="297815" indent="-229870">
                        <a:lnSpc>
                          <a:spcPct val="100000"/>
                        </a:lnSpc>
                        <a:buChar char="•"/>
                        <a:tabLst>
                          <a:tab pos="297815" algn="l"/>
                          <a:tab pos="298450" algn="l"/>
                        </a:tabLst>
                      </a:pPr>
                      <a:r>
                        <a:rPr sz="1100" spc="-5" dirty="0">
                          <a:latin typeface="Arial"/>
                          <a:cs typeface="Arial"/>
                        </a:rPr>
                        <a:t>Step 5 self-study is to</a:t>
                      </a:r>
                      <a:r>
                        <a:rPr sz="1100" spc="10" dirty="0">
                          <a:latin typeface="Arial"/>
                          <a:cs typeface="Arial"/>
                        </a:rPr>
                        <a:t> </a:t>
                      </a:r>
                      <a:r>
                        <a:rPr sz="1100" spc="-5" dirty="0">
                          <a:latin typeface="Arial"/>
                          <a:cs typeface="Arial"/>
                        </a:rPr>
                        <a:t>complete</a:t>
                      </a:r>
                      <a:endParaRPr sz="1100">
                        <a:latin typeface="Arial"/>
                        <a:cs typeface="Arial"/>
                      </a:endParaRPr>
                    </a:p>
                    <a:p>
                      <a:pPr marL="526415" marR="300990" lvl="1" indent="-228600">
                        <a:lnSpc>
                          <a:spcPts val="1200"/>
                        </a:lnSpc>
                        <a:spcBef>
                          <a:spcPts val="165"/>
                        </a:spcBef>
                        <a:buFont typeface="Courier New"/>
                        <a:buChar char="o"/>
                        <a:tabLst>
                          <a:tab pos="526415" algn="l"/>
                          <a:tab pos="527050" algn="l"/>
                        </a:tabLst>
                      </a:pPr>
                      <a:r>
                        <a:rPr sz="1100" b="1" spc="-5" dirty="0">
                          <a:latin typeface="Arial"/>
                          <a:cs typeface="Arial"/>
                        </a:rPr>
                        <a:t>Commitment </a:t>
                      </a:r>
                      <a:r>
                        <a:rPr sz="1100" b="1" dirty="0">
                          <a:latin typeface="Arial"/>
                          <a:cs typeface="Arial"/>
                        </a:rPr>
                        <a:t>#1</a:t>
                      </a:r>
                      <a:r>
                        <a:rPr sz="1100" dirty="0">
                          <a:latin typeface="Arial"/>
                          <a:cs typeface="Arial"/>
                        </a:rPr>
                        <a:t>: </a:t>
                      </a:r>
                      <a:r>
                        <a:rPr sz="1100" spc="-5" dirty="0">
                          <a:latin typeface="Arial"/>
                          <a:cs typeface="Arial"/>
                        </a:rPr>
                        <a:t>I will complete the debt snowball and  reduction activity</a:t>
                      </a:r>
                      <a:r>
                        <a:rPr sz="1100" spc="-10" dirty="0">
                          <a:latin typeface="Arial"/>
                          <a:cs typeface="Arial"/>
                        </a:rPr>
                        <a:t> </a:t>
                      </a:r>
                      <a:r>
                        <a:rPr sz="1100" spc="-5" dirty="0">
                          <a:latin typeface="Arial"/>
                          <a:cs typeface="Arial"/>
                        </a:rPr>
                        <a:t>chart</a:t>
                      </a:r>
                      <a:endParaRPr sz="1100">
                        <a:latin typeface="Arial"/>
                        <a:cs typeface="Arial"/>
                      </a:endParaRPr>
                    </a:p>
                    <a:p>
                      <a:pPr marL="526415" marR="68580" lvl="1" indent="-228600">
                        <a:lnSpc>
                          <a:spcPts val="1200"/>
                        </a:lnSpc>
                        <a:spcBef>
                          <a:spcPts val="125"/>
                        </a:spcBef>
                        <a:buFont typeface="Courier New"/>
                        <a:buChar char="o"/>
                        <a:tabLst>
                          <a:tab pos="526415" algn="l"/>
                          <a:tab pos="527050" algn="l"/>
                        </a:tabLst>
                      </a:pPr>
                      <a:r>
                        <a:rPr sz="1100" b="1" spc="-5" dirty="0">
                          <a:latin typeface="Arial"/>
                          <a:cs typeface="Arial"/>
                        </a:rPr>
                        <a:t>Commitment #2: </a:t>
                      </a:r>
                      <a:r>
                        <a:rPr sz="1100" spc="-5" dirty="0">
                          <a:latin typeface="Arial"/>
                          <a:cs typeface="Arial"/>
                        </a:rPr>
                        <a:t>I will calculate the cost I actually pay on my  debts using the</a:t>
                      </a:r>
                      <a:r>
                        <a:rPr sz="1100" dirty="0">
                          <a:latin typeface="Arial"/>
                          <a:cs typeface="Arial"/>
                        </a:rPr>
                        <a:t> </a:t>
                      </a:r>
                      <a:r>
                        <a:rPr sz="1100" spc="-5" dirty="0">
                          <a:latin typeface="Arial"/>
                          <a:cs typeface="Arial"/>
                        </a:rPr>
                        <a:t>chart</a:t>
                      </a:r>
                      <a:endParaRPr sz="1100">
                        <a:latin typeface="Arial"/>
                        <a:cs typeface="Arial"/>
                      </a:endParaRPr>
                    </a:p>
                    <a:p>
                      <a:pPr marL="526415" marR="151130" lvl="1" indent="-228600">
                        <a:lnSpc>
                          <a:spcPts val="1200"/>
                        </a:lnSpc>
                        <a:spcBef>
                          <a:spcPts val="160"/>
                        </a:spcBef>
                        <a:buFont typeface="Courier New"/>
                        <a:buChar char="o"/>
                        <a:tabLst>
                          <a:tab pos="526415" algn="l"/>
                          <a:tab pos="527050" algn="l"/>
                        </a:tabLst>
                      </a:pPr>
                      <a:r>
                        <a:rPr sz="1100" b="1" spc="-5" dirty="0">
                          <a:latin typeface="Arial"/>
                          <a:cs typeface="Arial"/>
                        </a:rPr>
                        <a:t>Commitment #3: </a:t>
                      </a:r>
                      <a:r>
                        <a:rPr sz="1100" spc="-5" dirty="0">
                          <a:latin typeface="Arial"/>
                          <a:cs typeface="Arial"/>
                        </a:rPr>
                        <a:t>As I make payments on my debt, I will log  them on the Billion Dollar Challenge</a:t>
                      </a:r>
                      <a:r>
                        <a:rPr sz="1100" spc="10" dirty="0">
                          <a:latin typeface="Arial"/>
                          <a:cs typeface="Arial"/>
                        </a:rPr>
                        <a:t> </a:t>
                      </a:r>
                      <a:r>
                        <a:rPr sz="1100" spc="-5" dirty="0">
                          <a:latin typeface="Arial"/>
                          <a:cs typeface="Arial"/>
                        </a:rPr>
                        <a:t>website</a:t>
                      </a:r>
                      <a:endParaRPr sz="1100">
                        <a:latin typeface="Arial"/>
                        <a:cs typeface="Arial"/>
                      </a:endParaRPr>
                    </a:p>
                    <a:p>
                      <a:pPr marL="526415" marR="59055" lvl="1" indent="-228600" algn="just">
                        <a:lnSpc>
                          <a:spcPts val="1270"/>
                        </a:lnSpc>
                        <a:spcBef>
                          <a:spcPts val="80"/>
                        </a:spcBef>
                        <a:buFont typeface="Courier New"/>
                        <a:buChar char="o"/>
                        <a:tabLst>
                          <a:tab pos="527050" algn="l"/>
                        </a:tabLst>
                      </a:pPr>
                      <a:r>
                        <a:rPr sz="1100" b="1" spc="-5" dirty="0">
                          <a:latin typeface="Arial"/>
                          <a:cs typeface="Arial"/>
                        </a:rPr>
                        <a:t>Commitment #4: </a:t>
                      </a:r>
                      <a:r>
                        <a:rPr sz="1100" spc="-5" dirty="0">
                          <a:latin typeface="Arial"/>
                          <a:cs typeface="Arial"/>
                        </a:rPr>
                        <a:t>I will identify some things I can do to increase  my income and use the increased income </a:t>
                      </a:r>
                      <a:r>
                        <a:rPr sz="1100" spc="-10" dirty="0">
                          <a:latin typeface="Arial"/>
                          <a:cs typeface="Arial"/>
                        </a:rPr>
                        <a:t>to </a:t>
                      </a:r>
                      <a:r>
                        <a:rPr sz="1100" spc="-5" dirty="0">
                          <a:latin typeface="Arial"/>
                          <a:cs typeface="Arial"/>
                        </a:rPr>
                        <a:t>make power  payments on</a:t>
                      </a:r>
                      <a:r>
                        <a:rPr sz="1100" dirty="0">
                          <a:latin typeface="Arial"/>
                          <a:cs typeface="Arial"/>
                        </a:rPr>
                        <a:t> </a:t>
                      </a:r>
                      <a:r>
                        <a:rPr sz="1100" spc="-5" dirty="0">
                          <a:latin typeface="Arial"/>
                          <a:cs typeface="Arial"/>
                        </a:rPr>
                        <a:t>debt</a:t>
                      </a:r>
                      <a:endParaRPr sz="1100">
                        <a:latin typeface="Arial"/>
                        <a:cs typeface="Arial"/>
                      </a:endParaRPr>
                    </a:p>
                    <a:p>
                      <a:pPr marL="526415" lvl="1" indent="-229870" algn="just">
                        <a:lnSpc>
                          <a:spcPts val="1290"/>
                        </a:lnSpc>
                        <a:buFont typeface="Courier New"/>
                        <a:buChar char="o"/>
                        <a:tabLst>
                          <a:tab pos="527050" algn="l"/>
                        </a:tabLst>
                      </a:pPr>
                      <a:r>
                        <a:rPr sz="1100" b="1" spc="-5" dirty="0">
                          <a:latin typeface="Arial"/>
                          <a:cs typeface="Arial"/>
                        </a:rPr>
                        <a:t>Commitment #5: </a:t>
                      </a:r>
                      <a:r>
                        <a:rPr sz="1100" spc="-5" dirty="0">
                          <a:latin typeface="Arial"/>
                          <a:cs typeface="Arial"/>
                        </a:rPr>
                        <a:t>I will reduce my spending in 3</a:t>
                      </a:r>
                      <a:r>
                        <a:rPr sz="1100" spc="40" dirty="0">
                          <a:latin typeface="Arial"/>
                          <a:cs typeface="Arial"/>
                        </a:rPr>
                        <a:t> </a:t>
                      </a:r>
                      <a:r>
                        <a:rPr sz="1100" spc="-5" dirty="0">
                          <a:latin typeface="Arial"/>
                          <a:cs typeface="Arial"/>
                        </a:rPr>
                        <a:t>areas.</a:t>
                      </a:r>
                      <a:endParaRPr sz="1100">
                        <a:latin typeface="Arial"/>
                        <a:cs typeface="Arial"/>
                      </a:endParaRPr>
                    </a:p>
                    <a:p>
                      <a:pPr marL="526415" lvl="1" indent="-229870" algn="just">
                        <a:lnSpc>
                          <a:spcPts val="1260"/>
                        </a:lnSpc>
                        <a:spcBef>
                          <a:spcPts val="229"/>
                        </a:spcBef>
                        <a:buFont typeface="Courier New"/>
                        <a:buChar char="o"/>
                        <a:tabLst>
                          <a:tab pos="527050" algn="l"/>
                        </a:tabLst>
                      </a:pPr>
                      <a:r>
                        <a:rPr sz="1100" spc="-5" dirty="0">
                          <a:latin typeface="Arial"/>
                          <a:cs typeface="Arial"/>
                        </a:rPr>
                        <a:t>Read Chapter 6 "Set the Timer" in the Say Yes to No Debt  workbook</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26</a:t>
            </a:r>
          </a:p>
        </p:txBody>
      </p:sp>
      <p:graphicFrame>
        <p:nvGraphicFramePr>
          <p:cNvPr id="2" name="object 2"/>
          <p:cNvGraphicFramePr>
            <a:graphicFrameLocks noGrp="1"/>
          </p:cNvGraphicFramePr>
          <p:nvPr/>
        </p:nvGraphicFramePr>
        <p:xfrm>
          <a:off x="682751" y="914400"/>
          <a:ext cx="6401435" cy="1567180"/>
        </p:xfrm>
        <a:graphic>
          <a:graphicData uri="http://schemas.openxmlformats.org/drawingml/2006/table">
            <a:tbl>
              <a:tblPr firstRow="1" bandRow="1">
                <a:tableStyleId>{2D5ABB26-0587-4C30-8999-92F81FD0307C}</a:tableStyleId>
              </a:tblPr>
              <a:tblGrid>
                <a:gridCol w="22860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4515485">
                  <a:extLst>
                    <a:ext uri="{9D8B030D-6E8A-4147-A177-3AD203B41FA5}">
                      <a16:colId xmlns:a16="http://schemas.microsoft.com/office/drawing/2014/main" val="20003"/>
                    </a:ext>
                  </a:extLst>
                </a:gridCol>
              </a:tblGrid>
              <a:tr h="1531874">
                <a:tc>
                  <a:txBody>
                    <a:bodyPr/>
                    <a:lstStyle/>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L="51435">
                        <a:lnSpc>
                          <a:spcPts val="1295"/>
                        </a:lnSpc>
                      </a:pPr>
                      <a:r>
                        <a:rPr sz="1100" dirty="0">
                          <a:latin typeface="Arial"/>
                          <a:cs typeface="Arial"/>
                        </a:rPr>
                        <a:t>1</a:t>
                      </a:r>
                      <a:endParaRPr sz="1100">
                        <a:latin typeface="Arial"/>
                        <a:cs typeface="Arial"/>
                      </a:endParaRPr>
                    </a:p>
                    <a:p>
                      <a:pPr marL="51435">
                        <a:lnSpc>
                          <a:spcPts val="1295"/>
                        </a:lnSpc>
                      </a:pPr>
                      <a:r>
                        <a:rPr sz="1100" dirty="0">
                          <a:latin typeface="Arial"/>
                          <a:cs typeface="Arial"/>
                        </a:rPr>
                        <a:t>1</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240665">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323215">
                        <a:lnSpc>
                          <a:spcPct val="100000"/>
                        </a:lnSpc>
                        <a:spcBef>
                          <a:spcPts val="5"/>
                        </a:spcBef>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2580" marR="179070" indent="-254635" algn="just">
                        <a:lnSpc>
                          <a:spcPts val="1350"/>
                        </a:lnSpc>
                        <a:spcBef>
                          <a:spcPts val="40"/>
                        </a:spcBef>
                        <a:buChar char="•"/>
                        <a:tabLst>
                          <a:tab pos="323215" algn="l"/>
                        </a:tabLst>
                      </a:pPr>
                      <a:r>
                        <a:rPr sz="1100" spc="-5" dirty="0">
                          <a:latin typeface="Arial"/>
                          <a:cs typeface="Arial"/>
                        </a:rPr>
                        <a:t>The Facilitator may choose a volunteer to end the class in prayer  or 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46)</a:t>
                      </a:r>
                      <a:endParaRPr sz="1100">
                        <a:latin typeface="Arial"/>
                        <a:cs typeface="Arial"/>
                      </a:endParaRPr>
                    </a:p>
                    <a:p>
                      <a:pPr marL="284480" indent="-216535" algn="just">
                        <a:lnSpc>
                          <a:spcPts val="1270"/>
                        </a:lnSpc>
                        <a:spcBef>
                          <a:spcPts val="100"/>
                        </a:spcBef>
                        <a:buChar char="•"/>
                        <a:tabLst>
                          <a:tab pos="285115" algn="l"/>
                        </a:tabLst>
                      </a:pPr>
                      <a:r>
                        <a:rPr sz="1100" spc="-5" dirty="0">
                          <a:latin typeface="Arial"/>
                          <a:cs typeface="Arial"/>
                        </a:rPr>
                        <a:t>“God, in Your Word, You challenged me to be prepared. I am asking  You</a:t>
                      </a:r>
                      <a:endParaRPr sz="1100">
                        <a:latin typeface="Arial"/>
                        <a:cs typeface="Arial"/>
                      </a:endParaRPr>
                    </a:p>
                    <a:p>
                      <a:pPr marL="284480">
                        <a:lnSpc>
                          <a:spcPts val="1270"/>
                        </a:lnSpc>
                        <a:spcBef>
                          <a:spcPts val="55"/>
                        </a:spcBef>
                      </a:pPr>
                      <a:r>
                        <a:rPr sz="1100" spc="-5" dirty="0">
                          <a:latin typeface="Arial"/>
                          <a:cs typeface="Arial"/>
                        </a:rPr>
                        <a:t>to give me a humble spirit that can guide me to accept the changes I  need</a:t>
                      </a:r>
                      <a:endParaRPr sz="1100">
                        <a:latin typeface="Arial"/>
                        <a:cs typeface="Arial"/>
                      </a:endParaRPr>
                    </a:p>
                    <a:p>
                      <a:pPr marL="284480">
                        <a:lnSpc>
                          <a:spcPts val="1285"/>
                        </a:lnSpc>
                      </a:pPr>
                      <a:r>
                        <a:rPr sz="1100" spc="-5" dirty="0">
                          <a:latin typeface="Arial"/>
                          <a:cs typeface="Arial"/>
                        </a:rPr>
                        <a:t>to make to be prepared.</a:t>
                      </a:r>
                      <a:r>
                        <a:rPr sz="1100" spc="10" dirty="0">
                          <a:latin typeface="Arial"/>
                          <a:cs typeface="Arial"/>
                        </a:rPr>
                        <a:t> </a:t>
                      </a:r>
                      <a:r>
                        <a:rPr sz="1100" spc="-5" dirty="0">
                          <a:latin typeface="Arial"/>
                          <a:cs typeface="Arial"/>
                        </a:rPr>
                        <a:t>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27</a:t>
            </a:r>
          </a:p>
        </p:txBody>
      </p:sp>
      <p:sp>
        <p:nvSpPr>
          <p:cNvPr id="2" name="object 2"/>
          <p:cNvSpPr txBox="1"/>
          <p:nvPr/>
        </p:nvSpPr>
        <p:spPr>
          <a:xfrm>
            <a:off x="673100" y="908557"/>
            <a:ext cx="15417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6: Set </a:t>
            </a:r>
            <a:r>
              <a:rPr sz="1200" b="1" dirty="0">
                <a:solidFill>
                  <a:srgbClr val="6BA342"/>
                </a:solidFill>
                <a:latin typeface="Arial"/>
                <a:cs typeface="Arial"/>
              </a:rPr>
              <a:t>the</a:t>
            </a:r>
            <a:r>
              <a:rPr sz="1200" b="1" spc="-70" dirty="0">
                <a:solidFill>
                  <a:srgbClr val="6BA342"/>
                </a:solidFill>
                <a:latin typeface="Arial"/>
                <a:cs typeface="Arial"/>
              </a:rPr>
              <a:t> </a:t>
            </a:r>
            <a:r>
              <a:rPr sz="1200" b="1" dirty="0">
                <a:solidFill>
                  <a:srgbClr val="6BA342"/>
                </a:solidFill>
                <a:latin typeface="Arial"/>
                <a:cs typeface="Arial"/>
              </a:rPr>
              <a:t>Timer</a:t>
            </a:r>
            <a:endParaRPr sz="1200">
              <a:latin typeface="Arial"/>
              <a:cs typeface="Arial"/>
            </a:endParaRPr>
          </a:p>
        </p:txBody>
      </p:sp>
      <p:graphicFrame>
        <p:nvGraphicFramePr>
          <p:cNvPr id="3" name="object 3"/>
          <p:cNvGraphicFramePr>
            <a:graphicFrameLocks noGrp="1"/>
          </p:cNvGraphicFramePr>
          <p:nvPr/>
        </p:nvGraphicFramePr>
        <p:xfrm>
          <a:off x="568451" y="1114805"/>
          <a:ext cx="6403338" cy="7321675"/>
        </p:xfrm>
        <a:graphic>
          <a:graphicData uri="http://schemas.openxmlformats.org/drawingml/2006/table">
            <a:tbl>
              <a:tblPr firstRow="1" bandRow="1">
                <a:tableStyleId>{2D5ABB26-0587-4C30-8999-92F81FD0307C}</a:tableStyleId>
              </a:tblPr>
              <a:tblGrid>
                <a:gridCol w="292100">
                  <a:extLst>
                    <a:ext uri="{9D8B030D-6E8A-4147-A177-3AD203B41FA5}">
                      <a16:colId xmlns:a16="http://schemas.microsoft.com/office/drawing/2014/main" val="20000"/>
                    </a:ext>
                  </a:extLst>
                </a:gridCol>
                <a:gridCol w="896619">
                  <a:extLst>
                    <a:ext uri="{9D8B030D-6E8A-4147-A177-3AD203B41FA5}">
                      <a16:colId xmlns:a16="http://schemas.microsoft.com/office/drawing/2014/main" val="20001"/>
                    </a:ext>
                  </a:extLst>
                </a:gridCol>
                <a:gridCol w="896619">
                  <a:extLst>
                    <a:ext uri="{9D8B030D-6E8A-4147-A177-3AD203B41FA5}">
                      <a16:colId xmlns:a16="http://schemas.microsoft.com/office/drawing/2014/main" val="20002"/>
                    </a:ext>
                  </a:extLst>
                </a:gridCol>
                <a:gridCol w="4318000">
                  <a:extLst>
                    <a:ext uri="{9D8B030D-6E8A-4147-A177-3AD203B41FA5}">
                      <a16:colId xmlns:a16="http://schemas.microsoft.com/office/drawing/2014/main" val="20003"/>
                    </a:ext>
                  </a:extLst>
                </a:gridCol>
              </a:tblGrid>
              <a:tr h="342900">
                <a:tc gridSpan="4">
                  <a:txBody>
                    <a:bodyPr/>
                    <a:lstStyle/>
                    <a:p>
                      <a:pPr marR="264160" algn="ctr">
                        <a:lnSpc>
                          <a:spcPct val="100000"/>
                        </a:lnSpc>
                        <a:spcBef>
                          <a:spcPts val="595"/>
                        </a:spcBef>
                      </a:pPr>
                      <a:r>
                        <a:rPr sz="1100" b="1" spc="-5" dirty="0">
                          <a:solidFill>
                            <a:srgbClr val="FFFFFF"/>
                          </a:solidFill>
                          <a:latin typeface="Arial"/>
                          <a:cs typeface="Arial"/>
                        </a:rPr>
                        <a:t>Step 6: Set the</a:t>
                      </a:r>
                      <a:r>
                        <a:rPr sz="1100" b="1" spc="5" dirty="0">
                          <a:solidFill>
                            <a:srgbClr val="FFFFFF"/>
                          </a:solidFill>
                          <a:latin typeface="Arial"/>
                          <a:cs typeface="Arial"/>
                        </a:rPr>
                        <a:t> </a:t>
                      </a:r>
                      <a:r>
                        <a:rPr sz="1100" b="1" spc="-5" dirty="0">
                          <a:solidFill>
                            <a:srgbClr val="FFFFFF"/>
                          </a:solidFill>
                          <a:latin typeface="Arial"/>
                          <a:cs typeface="Arial"/>
                        </a:rPr>
                        <a:t>Timer</a:t>
                      </a:r>
                      <a:endParaRPr sz="1100">
                        <a:latin typeface="Arial"/>
                        <a:cs typeface="Arial"/>
                      </a:endParaRPr>
                    </a:p>
                  </a:txBody>
                  <a:tcPr marL="0" marR="0" marT="755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0774">
                <a:tc>
                  <a:txBody>
                    <a:bodyPr/>
                    <a:lstStyle/>
                    <a:p>
                      <a:pPr marL="8255">
                        <a:lnSpc>
                          <a:spcPct val="100000"/>
                        </a:lnSpc>
                        <a:spcBef>
                          <a:spcPts val="625"/>
                        </a:spcBef>
                      </a:pPr>
                      <a:r>
                        <a:rPr sz="1100" b="1" dirty="0">
                          <a:solidFill>
                            <a:srgbClr val="FFFFFF"/>
                          </a:solidFill>
                          <a:latin typeface="Arial"/>
                          <a:cs typeface="Arial"/>
                        </a:rPr>
                        <a:t>#</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3810">
                        <a:lnSpc>
                          <a:spcPct val="100000"/>
                        </a:lnSpc>
                        <a:spcBef>
                          <a:spcPts val="625"/>
                        </a:spcBef>
                      </a:pPr>
                      <a:r>
                        <a:rPr sz="1100" b="1" spc="-5" dirty="0">
                          <a:solidFill>
                            <a:srgbClr val="FFFFFF"/>
                          </a:solidFill>
                          <a:latin typeface="Arial"/>
                          <a:cs typeface="Arial"/>
                        </a:rPr>
                        <a:t>Person</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8915">
                        <a:lnSpc>
                          <a:spcPts val="1280"/>
                        </a:lnSpc>
                      </a:pPr>
                      <a:r>
                        <a:rPr sz="1100" b="1" spc="-5" dirty="0">
                          <a:solidFill>
                            <a:srgbClr val="FFFFFF"/>
                          </a:solidFill>
                          <a:latin typeface="Arial"/>
                          <a:cs typeface="Arial"/>
                        </a:rPr>
                        <a:t>Content</a:t>
                      </a:r>
                      <a:endParaRPr sz="1100">
                        <a:latin typeface="Arial"/>
                        <a:cs typeface="Arial"/>
                      </a:endParaRPr>
                    </a:p>
                    <a:p>
                      <a:pPr marL="149225">
                        <a:lnSpc>
                          <a:spcPts val="1290"/>
                        </a:lnSpc>
                        <a:spcBef>
                          <a:spcPts val="9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702945">
                        <a:lnSpc>
                          <a:spcPct val="100000"/>
                        </a:lnSpc>
                        <a:spcBef>
                          <a:spcPts val="62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368045">
                <a:tc>
                  <a:txBody>
                    <a:bodyPr/>
                    <a:lstStyle/>
                    <a:p>
                      <a:pPr marL="9525">
                        <a:lnSpc>
                          <a:spcPct val="100000"/>
                        </a:lnSpc>
                        <a:spcBef>
                          <a:spcPts val="675"/>
                        </a:spcBef>
                      </a:pPr>
                      <a:r>
                        <a:rPr sz="1100" dirty="0">
                          <a:latin typeface="Arial"/>
                          <a:cs typeface="Arial"/>
                        </a:rPr>
                        <a:t>1</a:t>
                      </a:r>
                      <a:endParaRPr sz="1100">
                        <a:latin typeface="Arial"/>
                        <a:cs typeface="Arial"/>
                      </a:endParaRPr>
                    </a:p>
                  </a:txBody>
                  <a:tcPr marL="0" marR="0" marT="857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1435" marR="278765" indent="-48260">
                        <a:lnSpc>
                          <a:spcPts val="1350"/>
                        </a:lnSpc>
                        <a:spcBef>
                          <a:spcPts val="1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marR="147955" indent="-48260">
                        <a:lnSpc>
                          <a:spcPts val="1350"/>
                        </a:lnSpc>
                        <a:spcBef>
                          <a:spcPts val="15"/>
                        </a:spcBef>
                      </a:pPr>
                      <a:r>
                        <a:rPr sz="1100" spc="-5" dirty="0">
                          <a:solidFill>
                            <a:srgbClr val="EB7B2F"/>
                          </a:solidFill>
                          <a:latin typeface="Arial"/>
                          <a:cs typeface="Arial"/>
                        </a:rPr>
                        <a:t>Welcome</a:t>
                      </a:r>
                      <a:r>
                        <a:rPr sz="1100" spc="-65" dirty="0">
                          <a:solidFill>
                            <a:srgbClr val="EB7B2F"/>
                          </a:solidFill>
                          <a:latin typeface="Arial"/>
                          <a:cs typeface="Arial"/>
                        </a:rPr>
                        <a:t> </a:t>
                      </a:r>
                      <a:r>
                        <a:rPr sz="1100" spc="-5" dirty="0">
                          <a:solidFill>
                            <a:srgbClr val="EB7B2F"/>
                          </a:solidFill>
                          <a:latin typeface="Arial"/>
                          <a:cs typeface="Arial"/>
                        </a:rPr>
                        <a:t>to  Step</a:t>
                      </a:r>
                      <a:r>
                        <a:rPr sz="1100" spc="-10" dirty="0">
                          <a:solidFill>
                            <a:srgbClr val="EB7B2F"/>
                          </a:solidFill>
                          <a:latin typeface="Arial"/>
                          <a:cs typeface="Arial"/>
                        </a:rPr>
                        <a:t> </a:t>
                      </a:r>
                      <a:r>
                        <a:rPr sz="1100" spc="-5" dirty="0">
                          <a:solidFill>
                            <a:srgbClr val="EB7B2F"/>
                          </a:solidFill>
                          <a:latin typeface="Arial"/>
                          <a:cs typeface="Arial"/>
                        </a:rPr>
                        <a:t>6</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890" indent="-193675">
                        <a:lnSpc>
                          <a:spcPts val="1280"/>
                        </a:lnSpc>
                        <a:buChar char="•"/>
                        <a:tabLst>
                          <a:tab pos="262255" algn="l"/>
                          <a:tab pos="262890" algn="l"/>
                        </a:tabLst>
                      </a:pPr>
                      <a:r>
                        <a:rPr sz="1100" spc="-5" dirty="0">
                          <a:latin typeface="Arial"/>
                          <a:cs typeface="Arial"/>
                        </a:rPr>
                        <a:t>Welcome</a:t>
                      </a:r>
                      <a:r>
                        <a:rPr sz="1100" spc="60" dirty="0">
                          <a:latin typeface="Arial"/>
                          <a:cs typeface="Arial"/>
                        </a:rPr>
                        <a:t> </a:t>
                      </a:r>
                      <a:r>
                        <a:rPr sz="1100" spc="-5" dirty="0">
                          <a:latin typeface="Arial"/>
                          <a:cs typeface="Arial"/>
                        </a:rPr>
                        <a:t>Participants</a:t>
                      </a:r>
                      <a:r>
                        <a:rPr sz="1100" spc="65" dirty="0">
                          <a:latin typeface="Arial"/>
                          <a:cs typeface="Arial"/>
                        </a:rPr>
                        <a:t> </a:t>
                      </a:r>
                      <a:r>
                        <a:rPr sz="1100" spc="-10" dirty="0">
                          <a:latin typeface="Arial"/>
                          <a:cs typeface="Arial"/>
                        </a:rPr>
                        <a:t>to</a:t>
                      </a:r>
                      <a:r>
                        <a:rPr sz="1100" spc="65" dirty="0">
                          <a:latin typeface="Arial"/>
                          <a:cs typeface="Arial"/>
                        </a:rPr>
                        <a:t> </a:t>
                      </a:r>
                      <a:r>
                        <a:rPr sz="1100" spc="-5" dirty="0">
                          <a:latin typeface="Arial"/>
                          <a:cs typeface="Arial"/>
                        </a:rPr>
                        <a:t>LEVEL</a:t>
                      </a:r>
                      <a:r>
                        <a:rPr sz="1100" spc="65" dirty="0">
                          <a:latin typeface="Arial"/>
                          <a:cs typeface="Arial"/>
                        </a:rPr>
                        <a:t> </a:t>
                      </a:r>
                      <a:r>
                        <a:rPr sz="1100" spc="-5" dirty="0">
                          <a:latin typeface="Arial"/>
                          <a:cs typeface="Arial"/>
                        </a:rPr>
                        <a:t>2,</a:t>
                      </a:r>
                      <a:r>
                        <a:rPr sz="1100" spc="75" dirty="0">
                          <a:latin typeface="Arial"/>
                          <a:cs typeface="Arial"/>
                        </a:rPr>
                        <a:t> </a:t>
                      </a:r>
                      <a:r>
                        <a:rPr sz="1100" spc="-5" dirty="0">
                          <a:latin typeface="Arial"/>
                          <a:cs typeface="Arial"/>
                        </a:rPr>
                        <a:t>Step</a:t>
                      </a:r>
                      <a:r>
                        <a:rPr sz="1100" spc="65" dirty="0">
                          <a:latin typeface="Arial"/>
                          <a:cs typeface="Arial"/>
                        </a:rPr>
                        <a:t> </a:t>
                      </a:r>
                      <a:r>
                        <a:rPr sz="1100" spc="-5" dirty="0">
                          <a:latin typeface="Arial"/>
                          <a:cs typeface="Arial"/>
                        </a:rPr>
                        <a:t>6:</a:t>
                      </a:r>
                      <a:r>
                        <a:rPr sz="1100" spc="70" dirty="0">
                          <a:latin typeface="Arial"/>
                          <a:cs typeface="Arial"/>
                        </a:rPr>
                        <a:t> </a:t>
                      </a:r>
                      <a:r>
                        <a:rPr sz="1100" spc="-5" dirty="0">
                          <a:latin typeface="Arial"/>
                          <a:cs typeface="Arial"/>
                        </a:rPr>
                        <a:t>Set</a:t>
                      </a:r>
                      <a:r>
                        <a:rPr sz="1100" spc="7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Timer,</a:t>
                      </a:r>
                      <a:r>
                        <a:rPr sz="1100" spc="60" dirty="0">
                          <a:latin typeface="Arial"/>
                          <a:cs typeface="Arial"/>
                        </a:rPr>
                        <a:t> </a:t>
                      </a:r>
                      <a:r>
                        <a:rPr sz="1100" dirty="0">
                          <a:latin typeface="Arial"/>
                          <a:cs typeface="Arial"/>
                        </a:rPr>
                        <a:t>the</a:t>
                      </a:r>
                      <a:endParaRPr sz="1100">
                        <a:latin typeface="Arial"/>
                        <a:cs typeface="Arial"/>
                      </a:endParaRPr>
                    </a:p>
                    <a:p>
                      <a:pPr marL="262255">
                        <a:lnSpc>
                          <a:spcPct val="100000"/>
                        </a:lnSpc>
                        <a:spcBef>
                          <a:spcPts val="100"/>
                        </a:spcBef>
                      </a:pPr>
                      <a:r>
                        <a:rPr sz="1100" spc="-5" dirty="0">
                          <a:latin typeface="Arial"/>
                          <a:cs typeface="Arial"/>
                        </a:rPr>
                        <a:t>last step in Level 2 – Get</a:t>
                      </a:r>
                      <a:r>
                        <a:rPr sz="1100" spc="30" dirty="0">
                          <a:latin typeface="Arial"/>
                          <a:cs typeface="Arial"/>
                        </a:rPr>
                        <a:t> </a:t>
                      </a:r>
                      <a:r>
                        <a:rPr sz="1100" spc="-5" dirty="0">
                          <a:latin typeface="Arial"/>
                          <a:cs typeface="Arial"/>
                        </a:rPr>
                        <a:t>Control</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207770">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952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700">
                        <a:latin typeface="Times New Roman"/>
                        <a:cs typeface="Times New Roman"/>
                      </a:endParaRPr>
                    </a:p>
                    <a:p>
                      <a:pPr marL="3810" marR="27876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700">
                        <a:latin typeface="Times New Roman"/>
                        <a:cs typeface="Times New Roman"/>
                      </a:endParaRPr>
                    </a:p>
                    <a:p>
                      <a:pPr marL="2540" marR="357505">
                        <a:lnSpc>
                          <a:spcPct val="102299"/>
                        </a:lnSpc>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346710" indent="-193675" algn="just">
                        <a:lnSpc>
                          <a:spcPts val="1350"/>
                        </a:lnSpc>
                        <a:spcBef>
                          <a:spcPts val="40"/>
                        </a:spcBef>
                        <a:buChar char="•"/>
                        <a:tabLst>
                          <a:tab pos="262890" algn="l"/>
                        </a:tabLst>
                      </a:pPr>
                      <a:r>
                        <a:rPr sz="1100" spc="-5" dirty="0">
                          <a:latin typeface="Arial"/>
                          <a:cs typeface="Arial"/>
                        </a:rPr>
                        <a:t>The facilitator can pray, assign someone to pray or have  participants read the opening prayer from the workbook on  page 47.</a:t>
                      </a:r>
                      <a:endParaRPr sz="1100">
                        <a:latin typeface="Arial"/>
                        <a:cs typeface="Arial"/>
                      </a:endParaRPr>
                    </a:p>
                    <a:p>
                      <a:pPr marL="271780" marR="84455" indent="-203200" algn="just">
                        <a:lnSpc>
                          <a:spcPct val="100699"/>
                        </a:lnSpc>
                        <a:spcBef>
                          <a:spcPts val="20"/>
                        </a:spcBef>
                        <a:buChar char="•"/>
                        <a:tabLst>
                          <a:tab pos="272415" algn="l"/>
                        </a:tabLst>
                      </a:pPr>
                      <a:r>
                        <a:rPr sz="1100" spc="-5" dirty="0">
                          <a:latin typeface="Arial"/>
                          <a:cs typeface="Arial"/>
                        </a:rPr>
                        <a:t>The opening prayer for Step 6 is: </a:t>
                      </a:r>
                      <a:r>
                        <a:rPr sz="1100" spc="-10" dirty="0">
                          <a:latin typeface="Arial"/>
                          <a:cs typeface="Arial"/>
                        </a:rPr>
                        <a:t>“Dear </a:t>
                      </a:r>
                      <a:r>
                        <a:rPr sz="1100" spc="-5" dirty="0">
                          <a:latin typeface="Arial"/>
                          <a:cs typeface="Arial"/>
                        </a:rPr>
                        <a:t>God, You gave us the  gift of time. Help me </a:t>
                      </a:r>
                      <a:r>
                        <a:rPr sz="1100" dirty="0">
                          <a:latin typeface="Arial"/>
                          <a:cs typeface="Arial"/>
                        </a:rPr>
                        <a:t>use </a:t>
                      </a:r>
                      <a:r>
                        <a:rPr sz="1100" spc="-5" dirty="0">
                          <a:latin typeface="Arial"/>
                          <a:cs typeface="Arial"/>
                        </a:rPr>
                        <a:t>time in a meaningful way by assigning  deadlines to my</a:t>
                      </a:r>
                      <a:endParaRPr sz="1100">
                        <a:latin typeface="Arial"/>
                        <a:cs typeface="Arial"/>
                      </a:endParaRPr>
                    </a:p>
                    <a:p>
                      <a:pPr marL="271780" algn="just">
                        <a:lnSpc>
                          <a:spcPts val="1290"/>
                        </a:lnSpc>
                        <a:spcBef>
                          <a:spcPts val="25"/>
                        </a:spcBef>
                      </a:pPr>
                      <a:r>
                        <a:rPr sz="1100" spc="-5" dirty="0">
                          <a:latin typeface="Arial"/>
                          <a:cs typeface="Arial"/>
                        </a:rPr>
                        <a:t>goals. 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859536">
                <a:tc>
                  <a:txBody>
                    <a:bodyPr/>
                    <a:lstStyle/>
                    <a:p>
                      <a:pPr>
                        <a:lnSpc>
                          <a:spcPct val="100000"/>
                        </a:lnSpc>
                        <a:spcBef>
                          <a:spcPts val="30"/>
                        </a:spcBef>
                      </a:pPr>
                      <a:endParaRPr sz="1750">
                        <a:latin typeface="Times New Roman"/>
                        <a:cs typeface="Times New Roman"/>
                      </a:endParaRPr>
                    </a:p>
                    <a:p>
                      <a:pPr marL="9525">
                        <a:lnSpc>
                          <a:spcPct val="100000"/>
                        </a:lnSpc>
                      </a:pPr>
                      <a:r>
                        <a:rPr sz="1100" dirty="0">
                          <a:latin typeface="Arial"/>
                          <a:cs typeface="Arial"/>
                        </a:rPr>
                        <a:t>3</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1150">
                        <a:latin typeface="Times New Roman"/>
                        <a:cs typeface="Times New Roman"/>
                      </a:endParaRPr>
                    </a:p>
                    <a:p>
                      <a:pPr marL="3810" marR="278765">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1150">
                        <a:latin typeface="Times New Roman"/>
                        <a:cs typeface="Times New Roman"/>
                      </a:endParaRPr>
                    </a:p>
                    <a:p>
                      <a:pPr marL="2540" marR="382270">
                        <a:lnSpc>
                          <a:spcPct val="100000"/>
                        </a:lnSpc>
                        <a:spcBef>
                          <a:spcPts val="5"/>
                        </a:spcBef>
                      </a:pPr>
                      <a:r>
                        <a:rPr sz="1100" dirty="0">
                          <a:solidFill>
                            <a:srgbClr val="EB7B2F"/>
                          </a:solidFill>
                          <a:latin typeface="Arial"/>
                          <a:cs typeface="Arial"/>
                        </a:rPr>
                        <a:t>Me</a:t>
                      </a:r>
                      <a:r>
                        <a:rPr sz="1100" spc="-5" dirty="0">
                          <a:solidFill>
                            <a:srgbClr val="EB7B2F"/>
                          </a:solidFill>
                          <a:latin typeface="Arial"/>
                          <a:cs typeface="Arial"/>
                        </a:rPr>
                        <a:t>m</a:t>
                      </a:r>
                      <a:r>
                        <a:rPr sz="1100" dirty="0">
                          <a:solidFill>
                            <a:srgbClr val="EB7B2F"/>
                          </a:solidFill>
                          <a:latin typeface="Arial"/>
                          <a:cs typeface="Arial"/>
                        </a:rPr>
                        <a:t>ory  </a:t>
                      </a:r>
                      <a:r>
                        <a:rPr sz="1100" spc="-5" dirty="0">
                          <a:solidFill>
                            <a:srgbClr val="EB7B2F"/>
                          </a:solidFill>
                          <a:latin typeface="Arial"/>
                          <a:cs typeface="Arial"/>
                        </a:rPr>
                        <a:t>Verse</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97155" indent="-193675">
                        <a:lnSpc>
                          <a:spcPts val="1350"/>
                        </a:lnSpc>
                        <a:spcBef>
                          <a:spcPts val="40"/>
                        </a:spcBef>
                        <a:buChar char="•"/>
                        <a:tabLst>
                          <a:tab pos="262255" algn="l"/>
                          <a:tab pos="262890" algn="l"/>
                        </a:tabLst>
                      </a:pPr>
                      <a:r>
                        <a:rPr sz="1100" spc="-5" dirty="0">
                          <a:latin typeface="Arial"/>
                          <a:cs typeface="Arial"/>
                        </a:rPr>
                        <a:t>The facilitator can read in unison or assign someone to read the  memory verse on the</a:t>
                      </a:r>
                      <a:r>
                        <a:rPr sz="1100" spc="10" dirty="0">
                          <a:latin typeface="Arial"/>
                          <a:cs typeface="Arial"/>
                        </a:rPr>
                        <a:t> </a:t>
                      </a:r>
                      <a:r>
                        <a:rPr sz="1100" spc="-5" dirty="0">
                          <a:latin typeface="Arial"/>
                          <a:cs typeface="Arial"/>
                        </a:rPr>
                        <a:t>screen.</a:t>
                      </a:r>
                      <a:endParaRPr sz="1100">
                        <a:latin typeface="Arial"/>
                        <a:cs typeface="Arial"/>
                      </a:endParaRPr>
                    </a:p>
                    <a:p>
                      <a:pPr marL="262255" indent="-194310">
                        <a:lnSpc>
                          <a:spcPts val="1270"/>
                        </a:lnSpc>
                        <a:spcBef>
                          <a:spcPts val="105"/>
                        </a:spcBef>
                        <a:buChar char="•"/>
                        <a:tabLst>
                          <a:tab pos="262255" algn="l"/>
                          <a:tab pos="262890" algn="l"/>
                        </a:tabLst>
                      </a:pPr>
                      <a:r>
                        <a:rPr sz="1100" spc="-5" dirty="0">
                          <a:latin typeface="Arial"/>
                          <a:cs typeface="Arial"/>
                        </a:rPr>
                        <a:t>The memory verse for Step 6 is “Teach us to number our days,  that</a:t>
                      </a:r>
                      <a:r>
                        <a:rPr sz="1100" spc="-10" dirty="0">
                          <a:latin typeface="Arial"/>
                          <a:cs typeface="Arial"/>
                        </a:rPr>
                        <a:t> </a:t>
                      </a:r>
                      <a:r>
                        <a:rPr sz="1100" spc="-5" dirty="0">
                          <a:latin typeface="Arial"/>
                          <a:cs typeface="Arial"/>
                        </a:rPr>
                        <a:t>we</a:t>
                      </a:r>
                      <a:endParaRPr sz="1100">
                        <a:latin typeface="Arial"/>
                        <a:cs typeface="Arial"/>
                      </a:endParaRPr>
                    </a:p>
                    <a:p>
                      <a:pPr marL="262255">
                        <a:lnSpc>
                          <a:spcPts val="1280"/>
                        </a:lnSpc>
                      </a:pPr>
                      <a:r>
                        <a:rPr sz="1100" spc="-5" dirty="0">
                          <a:latin typeface="Arial"/>
                          <a:cs typeface="Arial"/>
                        </a:rPr>
                        <a:t>may gain a heart of wisdom” Psalm</a:t>
                      </a:r>
                      <a:r>
                        <a:rPr sz="1100" spc="15" dirty="0">
                          <a:latin typeface="Arial"/>
                          <a:cs typeface="Arial"/>
                        </a:rPr>
                        <a:t> </a:t>
                      </a:r>
                      <a:r>
                        <a:rPr sz="1100" spc="-5" dirty="0">
                          <a:latin typeface="Arial"/>
                          <a:cs typeface="Arial"/>
                        </a:rPr>
                        <a:t>90:12</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917952">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650">
                        <a:latin typeface="Times New Roman"/>
                        <a:cs typeface="Times New Roman"/>
                      </a:endParaRPr>
                    </a:p>
                    <a:p>
                      <a:pPr marL="952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00">
                        <a:latin typeface="Times New Roman"/>
                        <a:cs typeface="Times New Roman"/>
                      </a:endParaRPr>
                    </a:p>
                    <a:p>
                      <a:pPr marL="3810" marR="27876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00">
                        <a:latin typeface="Times New Roman"/>
                        <a:cs typeface="Times New Roman"/>
                      </a:endParaRPr>
                    </a:p>
                    <a:p>
                      <a:pPr marL="2540" marR="179070">
                        <a:lnSpc>
                          <a:spcPct val="102299"/>
                        </a:lnSpc>
                      </a:pPr>
                      <a:r>
                        <a:rPr sz="1100" dirty="0">
                          <a:solidFill>
                            <a:srgbClr val="EB7B2F"/>
                          </a:solidFill>
                          <a:latin typeface="Arial"/>
                          <a:cs typeface="Arial"/>
                        </a:rPr>
                        <a:t>Uncovering  </a:t>
                      </a:r>
                      <a:r>
                        <a:rPr sz="1100" spc="-5" dirty="0">
                          <a:solidFill>
                            <a:srgbClr val="EB7B2F"/>
                          </a:solidFill>
                          <a:latin typeface="Arial"/>
                          <a:cs typeface="Arial"/>
                        </a:rPr>
                        <a:t>the</a:t>
                      </a:r>
                      <a:r>
                        <a:rPr sz="1100" spc="-35" dirty="0">
                          <a:solidFill>
                            <a:srgbClr val="EB7B2F"/>
                          </a:solidFill>
                          <a:latin typeface="Arial"/>
                          <a:cs typeface="Arial"/>
                        </a:rPr>
                        <a:t> </a:t>
                      </a:r>
                      <a:r>
                        <a:rPr sz="1100" spc="-5" dirty="0">
                          <a:solidFill>
                            <a:srgbClr val="EB7B2F"/>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407034" indent="-193675" algn="just">
                        <a:lnSpc>
                          <a:spcPct val="100899"/>
                        </a:lnSpc>
                        <a:spcBef>
                          <a:spcPts val="10"/>
                        </a:spcBef>
                        <a:buClr>
                          <a:srgbClr val="000000"/>
                        </a:buClr>
                        <a:buChar char="•"/>
                        <a:tabLst>
                          <a:tab pos="262890" algn="l"/>
                        </a:tabLst>
                      </a:pPr>
                      <a:r>
                        <a:rPr sz="1100" spc="-5" dirty="0">
                          <a:solidFill>
                            <a:srgbClr val="1F1D1E"/>
                          </a:solidFill>
                          <a:latin typeface="Arial"/>
                          <a:cs typeface="Arial"/>
                        </a:rPr>
                        <a:t>The Uncovering the Chains segment is designed to  promote biblical discussion around the memory</a:t>
                      </a:r>
                      <a:r>
                        <a:rPr sz="1100" spc="35"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97815" marR="80645" indent="-228600" algn="just">
                        <a:lnSpc>
                          <a:spcPct val="102000"/>
                        </a:lnSpc>
                        <a:spcBef>
                          <a:spcPts val="50"/>
                        </a:spcBef>
                        <a:buChar char="•"/>
                        <a:tabLst>
                          <a:tab pos="298450" algn="l"/>
                        </a:tabLst>
                      </a:pPr>
                      <a:r>
                        <a:rPr sz="1100" spc="-5" dirty="0">
                          <a:latin typeface="Arial"/>
                          <a:cs typeface="Arial"/>
                        </a:rPr>
                        <a:t>The course will display the memory verse with a question about  why the author of the bible verse said it and if remains true in  their live</a:t>
                      </a:r>
                      <a:r>
                        <a:rPr sz="1100" dirty="0">
                          <a:latin typeface="Arial"/>
                          <a:cs typeface="Arial"/>
                        </a:rPr>
                        <a:t> </a:t>
                      </a:r>
                      <a:r>
                        <a:rPr sz="1100" spc="-5" dirty="0">
                          <a:latin typeface="Arial"/>
                          <a:cs typeface="Arial"/>
                        </a:rPr>
                        <a:t>today.</a:t>
                      </a:r>
                      <a:endParaRPr sz="1100">
                        <a:latin typeface="Arial"/>
                        <a:cs typeface="Arial"/>
                      </a:endParaRPr>
                    </a:p>
                    <a:p>
                      <a:pPr marL="297815" marR="189230" indent="-228600">
                        <a:lnSpc>
                          <a:spcPct val="102899"/>
                        </a:lnSpc>
                        <a:spcBef>
                          <a:spcPts val="35"/>
                        </a:spcBef>
                        <a:buChar char="•"/>
                        <a:tabLst>
                          <a:tab pos="297815" algn="l"/>
                          <a:tab pos="298450" algn="l"/>
                        </a:tabLst>
                      </a:pPr>
                      <a:r>
                        <a:rPr sz="1100" spc="-5" dirty="0">
                          <a:latin typeface="Arial"/>
                          <a:cs typeface="Arial"/>
                        </a:rPr>
                        <a:t>The</a:t>
                      </a:r>
                      <a:r>
                        <a:rPr sz="1100" spc="-40" dirty="0">
                          <a:latin typeface="Arial"/>
                          <a:cs typeface="Arial"/>
                        </a:rPr>
                        <a:t> </a:t>
                      </a:r>
                      <a:r>
                        <a:rPr sz="1100" spc="-5" dirty="0">
                          <a:latin typeface="Arial"/>
                          <a:cs typeface="Arial"/>
                        </a:rPr>
                        <a:t>memory</a:t>
                      </a:r>
                      <a:r>
                        <a:rPr sz="1100" spc="-30" dirty="0">
                          <a:latin typeface="Arial"/>
                          <a:cs typeface="Arial"/>
                        </a:rPr>
                        <a:t> </a:t>
                      </a:r>
                      <a:r>
                        <a:rPr sz="1100" spc="-5" dirty="0">
                          <a:latin typeface="Arial"/>
                          <a:cs typeface="Arial"/>
                        </a:rPr>
                        <a:t>verse</a:t>
                      </a:r>
                      <a:r>
                        <a:rPr sz="1100" spc="-40"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Step</a:t>
                      </a:r>
                      <a:r>
                        <a:rPr sz="1100" spc="-35" dirty="0">
                          <a:latin typeface="Arial"/>
                          <a:cs typeface="Arial"/>
                        </a:rPr>
                        <a:t> </a:t>
                      </a:r>
                      <a:r>
                        <a:rPr sz="1100" spc="-5" dirty="0">
                          <a:latin typeface="Arial"/>
                          <a:cs typeface="Arial"/>
                        </a:rPr>
                        <a:t>6</a:t>
                      </a:r>
                      <a:r>
                        <a:rPr sz="1100" spc="-40" dirty="0">
                          <a:latin typeface="Arial"/>
                          <a:cs typeface="Arial"/>
                        </a:rPr>
                        <a:t> </a:t>
                      </a:r>
                      <a:r>
                        <a:rPr sz="1100" spc="-5" dirty="0">
                          <a:latin typeface="Arial"/>
                          <a:cs typeface="Arial"/>
                        </a:rPr>
                        <a:t>is</a:t>
                      </a:r>
                      <a:r>
                        <a:rPr sz="1100" spc="-40" dirty="0">
                          <a:latin typeface="Arial"/>
                          <a:cs typeface="Arial"/>
                        </a:rPr>
                        <a:t> </a:t>
                      </a:r>
                      <a:r>
                        <a:rPr sz="1100" spc="-5" dirty="0">
                          <a:latin typeface="Arial"/>
                          <a:cs typeface="Arial"/>
                        </a:rPr>
                        <a:t>“Teach</a:t>
                      </a:r>
                      <a:r>
                        <a:rPr sz="1100" spc="-40" dirty="0">
                          <a:latin typeface="Arial"/>
                          <a:cs typeface="Arial"/>
                        </a:rPr>
                        <a:t> </a:t>
                      </a:r>
                      <a:r>
                        <a:rPr sz="1100" spc="-5" dirty="0">
                          <a:latin typeface="Arial"/>
                          <a:cs typeface="Arial"/>
                        </a:rPr>
                        <a:t>us</a:t>
                      </a:r>
                      <a:r>
                        <a:rPr sz="1100" spc="-35" dirty="0">
                          <a:latin typeface="Arial"/>
                          <a:cs typeface="Arial"/>
                        </a:rPr>
                        <a:t> </a:t>
                      </a:r>
                      <a:r>
                        <a:rPr sz="1100" spc="-5" dirty="0">
                          <a:latin typeface="Arial"/>
                          <a:cs typeface="Arial"/>
                        </a:rPr>
                        <a:t>to</a:t>
                      </a:r>
                      <a:r>
                        <a:rPr sz="1100" spc="-45" dirty="0">
                          <a:latin typeface="Arial"/>
                          <a:cs typeface="Arial"/>
                        </a:rPr>
                        <a:t> </a:t>
                      </a:r>
                      <a:r>
                        <a:rPr sz="1100" spc="-10" dirty="0">
                          <a:latin typeface="Arial"/>
                          <a:cs typeface="Arial"/>
                        </a:rPr>
                        <a:t>number</a:t>
                      </a:r>
                      <a:r>
                        <a:rPr sz="1100" spc="-40" dirty="0">
                          <a:latin typeface="Arial"/>
                          <a:cs typeface="Arial"/>
                        </a:rPr>
                        <a:t> </a:t>
                      </a:r>
                      <a:r>
                        <a:rPr sz="1100" spc="-5" dirty="0">
                          <a:latin typeface="Arial"/>
                          <a:cs typeface="Arial"/>
                        </a:rPr>
                        <a:t>our</a:t>
                      </a:r>
                      <a:r>
                        <a:rPr sz="1100" spc="-45" dirty="0">
                          <a:latin typeface="Arial"/>
                          <a:cs typeface="Arial"/>
                        </a:rPr>
                        <a:t> </a:t>
                      </a:r>
                      <a:r>
                        <a:rPr sz="1100" spc="-5" dirty="0">
                          <a:latin typeface="Arial"/>
                          <a:cs typeface="Arial"/>
                        </a:rPr>
                        <a:t>days,  that we may gain a heart of wisdom” Psalm</a:t>
                      </a:r>
                      <a:r>
                        <a:rPr sz="1100" dirty="0">
                          <a:latin typeface="Arial"/>
                          <a:cs typeface="Arial"/>
                        </a:rPr>
                        <a:t> </a:t>
                      </a:r>
                      <a:r>
                        <a:rPr sz="1100" spc="-5" dirty="0">
                          <a:latin typeface="Arial"/>
                          <a:cs typeface="Arial"/>
                        </a:rPr>
                        <a:t>90:12</a:t>
                      </a:r>
                      <a:endParaRPr sz="1100">
                        <a:latin typeface="Arial"/>
                        <a:cs typeface="Arial"/>
                      </a:endParaRPr>
                    </a:p>
                    <a:p>
                      <a:pPr marL="297815" indent="-229870">
                        <a:lnSpc>
                          <a:spcPct val="99100"/>
                        </a:lnSpc>
                        <a:spcBef>
                          <a:spcPts val="75"/>
                        </a:spcBef>
                        <a:buClr>
                          <a:srgbClr val="000000"/>
                        </a:buClr>
                        <a:buChar char="•"/>
                        <a:tabLst>
                          <a:tab pos="297815" algn="l"/>
                          <a:tab pos="298450" algn="l"/>
                        </a:tabLst>
                      </a:pPr>
                      <a:r>
                        <a:rPr sz="1100" spc="-5" dirty="0">
                          <a:solidFill>
                            <a:srgbClr val="1F1D1E"/>
                          </a:solidFill>
                          <a:latin typeface="Arial"/>
                          <a:cs typeface="Arial"/>
                        </a:rPr>
                        <a:t>Ask participants to reflect and share why you think Psalmist said  this. Facilitator may ask someone to volunteer to share their  thoughts.</a:t>
                      </a:r>
                      <a:endParaRPr sz="1100">
                        <a:latin typeface="Arial"/>
                        <a:cs typeface="Arial"/>
                      </a:endParaRPr>
                    </a:p>
                    <a:p>
                      <a:pPr>
                        <a:lnSpc>
                          <a:spcPct val="100000"/>
                        </a:lnSpc>
                        <a:spcBef>
                          <a:spcPts val="15"/>
                        </a:spcBef>
                      </a:pPr>
                      <a:endParaRPr sz="1150">
                        <a:latin typeface="Times New Roman"/>
                        <a:cs typeface="Times New Roman"/>
                      </a:endParaRPr>
                    </a:p>
                    <a:p>
                      <a:pPr marL="69215" marR="21590" algn="just">
                        <a:lnSpc>
                          <a:spcPct val="101499"/>
                        </a:lnSpc>
                      </a:pPr>
                      <a:r>
                        <a:rPr sz="1100" b="1" spc="-5" dirty="0">
                          <a:solidFill>
                            <a:srgbClr val="1F1D1E"/>
                          </a:solidFill>
                          <a:latin typeface="Arial"/>
                          <a:cs typeface="Arial"/>
                        </a:rPr>
                        <a:t>Please </a:t>
                      </a:r>
                      <a:r>
                        <a:rPr sz="1100" b="1" dirty="0">
                          <a:solidFill>
                            <a:srgbClr val="1F1D1E"/>
                          </a:solidFill>
                          <a:latin typeface="Arial"/>
                          <a:cs typeface="Arial"/>
                        </a:rPr>
                        <a:t>note</a:t>
                      </a:r>
                      <a:r>
                        <a:rPr sz="1100" dirty="0">
                          <a:solidFill>
                            <a:srgbClr val="1F1D1E"/>
                          </a:solidFill>
                          <a:latin typeface="Arial"/>
                          <a:cs typeface="Arial"/>
                        </a:rPr>
                        <a:t>: </a:t>
                      </a:r>
                      <a:r>
                        <a:rPr sz="1100" spc="-5" dirty="0">
                          <a:solidFill>
                            <a:srgbClr val="1F1D1E"/>
                          </a:solidFill>
                          <a:latin typeface="Arial"/>
                          <a:cs typeface="Arial"/>
                        </a:rPr>
                        <a:t>The scripture is meant to be reflected upon. Some  people are more familiar with bible passages than others. The  Facilitator can utilize a Bible Commentary to assist in preparation, or  ask a Minister, Sunday School teacher or another person who </a:t>
                      </a:r>
                      <a:r>
                        <a:rPr sz="1100" spc="5" dirty="0">
                          <a:solidFill>
                            <a:srgbClr val="1F1D1E"/>
                          </a:solidFill>
                          <a:latin typeface="Arial"/>
                          <a:cs typeface="Arial"/>
                        </a:rPr>
                        <a:t>well- </a:t>
                      </a:r>
                      <a:r>
                        <a:rPr sz="1100" spc="315" dirty="0">
                          <a:solidFill>
                            <a:srgbClr val="1F1D1E"/>
                          </a:solidFill>
                          <a:latin typeface="Arial"/>
                          <a:cs typeface="Arial"/>
                        </a:rPr>
                        <a:t> </a:t>
                      </a:r>
                      <a:r>
                        <a:rPr sz="1100" spc="-5" dirty="0">
                          <a:solidFill>
                            <a:srgbClr val="1F1D1E"/>
                          </a:solidFill>
                          <a:latin typeface="Arial"/>
                          <a:cs typeface="Arial"/>
                        </a:rPr>
                        <a:t>versed in the Bible to lead</a:t>
                      </a:r>
                      <a:r>
                        <a:rPr sz="1100" spc="5" dirty="0">
                          <a:solidFill>
                            <a:srgbClr val="1F1D1E"/>
                          </a:solidFill>
                          <a:latin typeface="Arial"/>
                          <a:cs typeface="Arial"/>
                        </a:rPr>
                        <a:t> </a:t>
                      </a:r>
                      <a:r>
                        <a:rPr sz="1100" spc="-5" dirty="0">
                          <a:solidFill>
                            <a:srgbClr val="1F1D1E"/>
                          </a:solidFill>
                          <a:latin typeface="Arial"/>
                          <a:cs typeface="Arial"/>
                        </a:rPr>
                        <a:t>the</a:t>
                      </a:r>
                      <a:endParaRPr sz="1100">
                        <a:latin typeface="Arial"/>
                        <a:cs typeface="Arial"/>
                      </a:endParaRPr>
                    </a:p>
                    <a:p>
                      <a:pPr marL="69215">
                        <a:lnSpc>
                          <a:spcPts val="1290"/>
                        </a:lnSpc>
                        <a:spcBef>
                          <a:spcPts val="35"/>
                        </a:spcBef>
                      </a:pPr>
                      <a:r>
                        <a:rPr sz="1100" spc="-5" dirty="0">
                          <a:solidFill>
                            <a:srgbClr val="1F1D1E"/>
                          </a:solidFill>
                          <a:latin typeface="Arial"/>
                          <a:cs typeface="Arial"/>
                        </a:rPr>
                        <a:t>discussion.</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367283">
                <a:tc>
                  <a:txBody>
                    <a:bodyPr/>
                    <a:lstStyle/>
                    <a:p>
                      <a:pPr marL="9525">
                        <a:lnSpc>
                          <a:spcPct val="100000"/>
                        </a:lnSpc>
                        <a:spcBef>
                          <a:spcPts val="620"/>
                        </a:spcBef>
                      </a:pPr>
                      <a:r>
                        <a:rPr sz="1100" dirty="0">
                          <a:latin typeface="Arial"/>
                          <a:cs typeface="Arial"/>
                        </a:rPr>
                        <a:t>5</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810">
                        <a:lnSpc>
                          <a:spcPts val="1275"/>
                        </a:lnSpc>
                      </a:pPr>
                      <a:r>
                        <a:rPr sz="1100" spc="-5" dirty="0">
                          <a:latin typeface="Arial"/>
                          <a:cs typeface="Arial"/>
                        </a:rPr>
                        <a:t>Host</a:t>
                      </a:r>
                      <a:endParaRPr sz="1100">
                        <a:latin typeface="Arial"/>
                        <a:cs typeface="Arial"/>
                      </a:endParaRPr>
                    </a:p>
                    <a:p>
                      <a:pPr marL="3810">
                        <a:lnSpc>
                          <a:spcPct val="100000"/>
                        </a:lnSpc>
                        <a:spcBef>
                          <a:spcPts val="80"/>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0000"/>
                        </a:lnSpc>
                        <a:spcBef>
                          <a:spcPts val="670"/>
                        </a:spcBef>
                      </a:pPr>
                      <a:r>
                        <a:rPr sz="1100" spc="-5" dirty="0">
                          <a:latin typeface="Arial"/>
                          <a:cs typeface="Arial"/>
                        </a:rPr>
                        <a:t>Step 6</a:t>
                      </a:r>
                      <a:r>
                        <a:rPr sz="1100" spc="-20" dirty="0">
                          <a:latin typeface="Arial"/>
                          <a:cs typeface="Arial"/>
                        </a:rPr>
                        <a:t> </a:t>
                      </a:r>
                      <a:r>
                        <a:rPr sz="1100" spc="-5" dirty="0">
                          <a:latin typeface="Arial"/>
                          <a:cs typeface="Arial"/>
                        </a:rPr>
                        <a:t>Intro</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890" indent="-193675">
                        <a:lnSpc>
                          <a:spcPts val="1275"/>
                        </a:lnSpc>
                        <a:buChar char="•"/>
                        <a:tabLst>
                          <a:tab pos="262255" algn="l"/>
                          <a:tab pos="262890" algn="l"/>
                        </a:tabLst>
                      </a:pPr>
                      <a:r>
                        <a:rPr sz="1100" spc="-5" dirty="0">
                          <a:latin typeface="Arial"/>
                          <a:cs typeface="Arial"/>
                        </a:rPr>
                        <a:t>The</a:t>
                      </a:r>
                      <a:r>
                        <a:rPr sz="1100" spc="100" dirty="0">
                          <a:latin typeface="Arial"/>
                          <a:cs typeface="Arial"/>
                        </a:rPr>
                        <a:t> </a:t>
                      </a:r>
                      <a:r>
                        <a:rPr sz="1100" spc="-5" dirty="0">
                          <a:latin typeface="Arial"/>
                          <a:cs typeface="Arial"/>
                        </a:rPr>
                        <a:t>virtual</a:t>
                      </a:r>
                      <a:r>
                        <a:rPr sz="1100" spc="90" dirty="0">
                          <a:latin typeface="Arial"/>
                          <a:cs typeface="Arial"/>
                        </a:rPr>
                        <a:t> </a:t>
                      </a:r>
                      <a:r>
                        <a:rPr sz="1100" spc="-5" dirty="0">
                          <a:latin typeface="Arial"/>
                          <a:cs typeface="Arial"/>
                        </a:rPr>
                        <a:t>host</a:t>
                      </a:r>
                      <a:r>
                        <a:rPr sz="1100" spc="105" dirty="0">
                          <a:latin typeface="Arial"/>
                          <a:cs typeface="Arial"/>
                        </a:rPr>
                        <a:t> </a:t>
                      </a:r>
                      <a:r>
                        <a:rPr sz="1100" spc="-5" dirty="0">
                          <a:latin typeface="Arial"/>
                          <a:cs typeface="Arial"/>
                        </a:rPr>
                        <a:t>video</a:t>
                      </a:r>
                      <a:r>
                        <a:rPr sz="1100" spc="95" dirty="0">
                          <a:latin typeface="Arial"/>
                          <a:cs typeface="Arial"/>
                        </a:rPr>
                        <a:t> </a:t>
                      </a:r>
                      <a:r>
                        <a:rPr sz="1100" spc="-5" dirty="0">
                          <a:latin typeface="Arial"/>
                          <a:cs typeface="Arial"/>
                        </a:rPr>
                        <a:t>will</a:t>
                      </a:r>
                      <a:r>
                        <a:rPr sz="1100" spc="105" dirty="0">
                          <a:latin typeface="Arial"/>
                          <a:cs typeface="Arial"/>
                        </a:rPr>
                        <a:t> </a:t>
                      </a:r>
                      <a:r>
                        <a:rPr sz="1100" spc="-5" dirty="0">
                          <a:latin typeface="Arial"/>
                          <a:cs typeface="Arial"/>
                        </a:rPr>
                        <a:t>welcome</a:t>
                      </a:r>
                      <a:r>
                        <a:rPr sz="1100" spc="100" dirty="0">
                          <a:latin typeface="Arial"/>
                          <a:cs typeface="Arial"/>
                        </a:rPr>
                        <a:t> </a:t>
                      </a:r>
                      <a:r>
                        <a:rPr sz="1100" spc="-5" dirty="0">
                          <a:latin typeface="Arial"/>
                          <a:cs typeface="Arial"/>
                        </a:rPr>
                        <a:t>participants</a:t>
                      </a:r>
                      <a:r>
                        <a:rPr sz="1100" spc="105" dirty="0">
                          <a:latin typeface="Arial"/>
                          <a:cs typeface="Arial"/>
                        </a:rPr>
                        <a:t> </a:t>
                      </a:r>
                      <a:r>
                        <a:rPr sz="1100" spc="-5" dirty="0">
                          <a:latin typeface="Arial"/>
                          <a:cs typeface="Arial"/>
                        </a:rPr>
                        <a:t>to</a:t>
                      </a:r>
                      <a:r>
                        <a:rPr sz="1100" spc="100" dirty="0">
                          <a:latin typeface="Arial"/>
                          <a:cs typeface="Arial"/>
                        </a:rPr>
                        <a:t> </a:t>
                      </a:r>
                      <a:r>
                        <a:rPr sz="1100" spc="-5" dirty="0">
                          <a:latin typeface="Arial"/>
                          <a:cs typeface="Arial"/>
                        </a:rPr>
                        <a:t>Step</a:t>
                      </a:r>
                      <a:r>
                        <a:rPr sz="1100" spc="105" dirty="0">
                          <a:latin typeface="Arial"/>
                          <a:cs typeface="Arial"/>
                        </a:rPr>
                        <a:t> </a:t>
                      </a:r>
                      <a:r>
                        <a:rPr sz="1100" spc="-5" dirty="0">
                          <a:latin typeface="Arial"/>
                          <a:cs typeface="Arial"/>
                        </a:rPr>
                        <a:t>6:</a:t>
                      </a:r>
                      <a:r>
                        <a:rPr sz="1100" spc="95" dirty="0">
                          <a:latin typeface="Arial"/>
                          <a:cs typeface="Arial"/>
                        </a:rPr>
                        <a:t> </a:t>
                      </a:r>
                      <a:r>
                        <a:rPr sz="1100" spc="-5" dirty="0">
                          <a:latin typeface="Arial"/>
                          <a:cs typeface="Arial"/>
                        </a:rPr>
                        <a:t>Set</a:t>
                      </a:r>
                      <a:endParaRPr sz="1100">
                        <a:latin typeface="Arial"/>
                        <a:cs typeface="Arial"/>
                      </a:endParaRPr>
                    </a:p>
                    <a:p>
                      <a:pPr marL="262255">
                        <a:lnSpc>
                          <a:spcPct val="100000"/>
                        </a:lnSpc>
                        <a:spcBef>
                          <a:spcPts val="100"/>
                        </a:spcBef>
                      </a:pPr>
                      <a:r>
                        <a:rPr sz="1100" spc="-5" dirty="0">
                          <a:latin typeface="Arial"/>
                          <a:cs typeface="Arial"/>
                        </a:rPr>
                        <a:t>the Timer and share an overview of the</a:t>
                      </a:r>
                      <a:r>
                        <a:rPr sz="1100" spc="20" dirty="0">
                          <a:latin typeface="Arial"/>
                          <a:cs typeface="Arial"/>
                        </a:rPr>
                        <a:t> </a:t>
                      </a:r>
                      <a:r>
                        <a:rPr sz="1100" spc="-5" dirty="0">
                          <a:latin typeface="Arial"/>
                          <a:cs typeface="Arial"/>
                        </a:rPr>
                        <a:t>step.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894588">
                <a:tc>
                  <a:txBody>
                    <a:bodyPr/>
                    <a:lstStyle/>
                    <a:p>
                      <a:pPr>
                        <a:lnSpc>
                          <a:spcPct val="100000"/>
                        </a:lnSpc>
                      </a:pPr>
                      <a:endParaRPr sz="1200">
                        <a:latin typeface="Times New Roman"/>
                        <a:cs typeface="Times New Roman"/>
                      </a:endParaRPr>
                    </a:p>
                    <a:p>
                      <a:pPr>
                        <a:lnSpc>
                          <a:spcPct val="100000"/>
                        </a:lnSpc>
                        <a:spcBef>
                          <a:spcPts val="5"/>
                        </a:spcBef>
                      </a:pPr>
                      <a:endParaRPr sz="1100">
                        <a:latin typeface="Times New Roman"/>
                        <a:cs typeface="Times New Roman"/>
                      </a:endParaRPr>
                    </a:p>
                    <a:p>
                      <a:pPr marL="9525">
                        <a:lnSpc>
                          <a:spcPct val="100000"/>
                        </a:lnSpc>
                      </a:pPr>
                      <a:r>
                        <a:rPr sz="1100" dirty="0">
                          <a:latin typeface="Arial"/>
                          <a:cs typeface="Arial"/>
                        </a:rPr>
                        <a:t>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1700">
                        <a:latin typeface="Times New Roman"/>
                        <a:cs typeface="Times New Roman"/>
                      </a:endParaRPr>
                    </a:p>
                    <a:p>
                      <a:pPr marL="3810">
                        <a:lnSpc>
                          <a:spcPct val="102699"/>
                        </a:lnSpc>
                        <a:spcBef>
                          <a:spcPts val="5"/>
                        </a:spcBef>
                        <a:tabLst>
                          <a:tab pos="419100" algn="l"/>
                        </a:tabLst>
                      </a:pPr>
                      <a:r>
                        <a:rPr sz="1100" dirty="0">
                          <a:latin typeface="Arial"/>
                          <a:cs typeface="Arial"/>
                        </a:rPr>
                        <a:t>Dr.	Soaries  </a:t>
                      </a:r>
                      <a:r>
                        <a:rPr sz="1100" spc="-5" dirty="0">
                          <a:latin typeface="Arial"/>
                          <a:cs typeface="Arial"/>
                        </a:rPr>
                        <a:t>(Video)</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00">
                        <a:latin typeface="Times New Roman"/>
                        <a:cs typeface="Times New Roman"/>
                      </a:endParaRPr>
                    </a:p>
                    <a:p>
                      <a:pPr marL="2540">
                        <a:lnSpc>
                          <a:spcPct val="100000"/>
                        </a:lnSpc>
                      </a:pPr>
                      <a:r>
                        <a:rPr sz="1100" spc="-5" dirty="0">
                          <a:latin typeface="Arial"/>
                          <a:cs typeface="Arial"/>
                        </a:rPr>
                        <a:t>Set the</a:t>
                      </a:r>
                      <a:r>
                        <a:rPr sz="1100" spc="-95" dirty="0">
                          <a:latin typeface="Arial"/>
                          <a:cs typeface="Arial"/>
                        </a:rPr>
                        <a:t> </a:t>
                      </a:r>
                      <a:r>
                        <a:rPr sz="1100" spc="-5" dirty="0">
                          <a:latin typeface="Arial"/>
                          <a:cs typeface="Arial"/>
                        </a:rPr>
                        <a:t>Timer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248920" indent="-193675">
                        <a:lnSpc>
                          <a:spcPct val="100000"/>
                        </a:lnSpc>
                        <a:spcBef>
                          <a:spcPts val="25"/>
                        </a:spcBef>
                        <a:buChar char="•"/>
                        <a:tabLst>
                          <a:tab pos="262255" algn="l"/>
                          <a:tab pos="262890" algn="l"/>
                        </a:tabLst>
                      </a:pPr>
                      <a:r>
                        <a:rPr sz="1100" spc="-5" dirty="0">
                          <a:latin typeface="Arial"/>
                          <a:cs typeface="Arial"/>
                        </a:rPr>
                        <a:t>In this video, Dr. Soaries shares Importance of setting the  timer so our future can reflect our</a:t>
                      </a:r>
                      <a:r>
                        <a:rPr sz="1100" spc="5" dirty="0">
                          <a:latin typeface="Arial"/>
                          <a:cs typeface="Arial"/>
                        </a:rPr>
                        <a:t> </a:t>
                      </a:r>
                      <a:r>
                        <a:rPr sz="1100" spc="-5" dirty="0">
                          <a:latin typeface="Arial"/>
                          <a:cs typeface="Arial"/>
                        </a:rPr>
                        <a:t>dreams.</a:t>
                      </a:r>
                      <a:endParaRPr sz="1100">
                        <a:latin typeface="Arial"/>
                        <a:cs typeface="Arial"/>
                      </a:endParaRPr>
                    </a:p>
                    <a:p>
                      <a:pPr marL="265430" indent="-196850">
                        <a:lnSpc>
                          <a:spcPct val="100000"/>
                        </a:lnSpc>
                        <a:spcBef>
                          <a:spcPts val="15"/>
                        </a:spcBef>
                        <a:buChar char="•"/>
                        <a:tabLst>
                          <a:tab pos="265430" algn="l"/>
                          <a:tab pos="266065" algn="l"/>
                        </a:tabLst>
                      </a:pPr>
                      <a:r>
                        <a:rPr sz="1100" spc="-5" dirty="0">
                          <a:latin typeface="Arial"/>
                          <a:cs typeface="Arial"/>
                        </a:rPr>
                        <a:t>Dr. Soaries also shares personal story and how he</a:t>
                      </a:r>
                      <a:r>
                        <a:rPr sz="1100" spc="10" dirty="0">
                          <a:latin typeface="Arial"/>
                          <a:cs typeface="Arial"/>
                        </a:rPr>
                        <a:t> </a:t>
                      </a:r>
                      <a:r>
                        <a:rPr sz="1100" spc="-5" dirty="0">
                          <a:latin typeface="Arial"/>
                          <a:cs typeface="Arial"/>
                        </a:rPr>
                        <a:t>has</a:t>
                      </a:r>
                      <a:endParaRPr sz="1100">
                        <a:latin typeface="Arial"/>
                        <a:cs typeface="Arial"/>
                      </a:endParaRPr>
                    </a:p>
                    <a:p>
                      <a:pPr marL="265430" marR="278765">
                        <a:lnSpc>
                          <a:spcPct val="107700"/>
                        </a:lnSpc>
                      </a:pPr>
                      <a:r>
                        <a:rPr sz="1100" spc="-5" dirty="0">
                          <a:latin typeface="Arial"/>
                          <a:cs typeface="Arial"/>
                        </a:rPr>
                        <a:t>learned that he should review his calendar every day and  understand how he is using</a:t>
                      </a:r>
                      <a:r>
                        <a:rPr sz="1100" spc="5" dirty="0">
                          <a:latin typeface="Arial"/>
                          <a:cs typeface="Arial"/>
                        </a:rPr>
                        <a:t> </a:t>
                      </a:r>
                      <a:r>
                        <a:rPr sz="1100" spc="-5" dirty="0">
                          <a:latin typeface="Arial"/>
                          <a:cs typeface="Arial"/>
                        </a:rPr>
                        <a:t>time.</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28</a:t>
            </a:r>
          </a:p>
        </p:txBody>
      </p:sp>
      <p:graphicFrame>
        <p:nvGraphicFramePr>
          <p:cNvPr id="2" name="object 2"/>
          <p:cNvGraphicFramePr>
            <a:graphicFrameLocks noGrp="1"/>
          </p:cNvGraphicFramePr>
          <p:nvPr/>
        </p:nvGraphicFramePr>
        <p:xfrm>
          <a:off x="568451" y="914400"/>
          <a:ext cx="6403338" cy="8155367"/>
        </p:xfrm>
        <a:graphic>
          <a:graphicData uri="http://schemas.openxmlformats.org/drawingml/2006/table">
            <a:tbl>
              <a:tblPr firstRow="1" bandRow="1">
                <a:tableStyleId>{2D5ABB26-0587-4C30-8999-92F81FD0307C}</a:tableStyleId>
              </a:tblPr>
              <a:tblGrid>
                <a:gridCol w="292100">
                  <a:extLst>
                    <a:ext uri="{9D8B030D-6E8A-4147-A177-3AD203B41FA5}">
                      <a16:colId xmlns:a16="http://schemas.microsoft.com/office/drawing/2014/main" val="20000"/>
                    </a:ext>
                  </a:extLst>
                </a:gridCol>
                <a:gridCol w="896619">
                  <a:extLst>
                    <a:ext uri="{9D8B030D-6E8A-4147-A177-3AD203B41FA5}">
                      <a16:colId xmlns:a16="http://schemas.microsoft.com/office/drawing/2014/main" val="20001"/>
                    </a:ext>
                  </a:extLst>
                </a:gridCol>
                <a:gridCol w="896619">
                  <a:extLst>
                    <a:ext uri="{9D8B030D-6E8A-4147-A177-3AD203B41FA5}">
                      <a16:colId xmlns:a16="http://schemas.microsoft.com/office/drawing/2014/main" val="20002"/>
                    </a:ext>
                  </a:extLst>
                </a:gridCol>
                <a:gridCol w="4318000">
                  <a:extLst>
                    <a:ext uri="{9D8B030D-6E8A-4147-A177-3AD203B41FA5}">
                      <a16:colId xmlns:a16="http://schemas.microsoft.com/office/drawing/2014/main" val="20003"/>
                    </a:ext>
                  </a:extLst>
                </a:gridCol>
              </a:tblGrid>
              <a:tr h="3603751">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950">
                        <a:latin typeface="Times New Roman"/>
                        <a:cs typeface="Times New Roman"/>
                      </a:endParaRPr>
                    </a:p>
                    <a:p>
                      <a:pPr marL="13970" algn="ctr">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550">
                        <a:latin typeface="Times New Roman"/>
                        <a:cs typeface="Times New Roman"/>
                      </a:endParaRPr>
                    </a:p>
                    <a:p>
                      <a:pPr marL="3810" marR="434975">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950">
                        <a:latin typeface="Times New Roman"/>
                        <a:cs typeface="Times New Roman"/>
                      </a:endParaRPr>
                    </a:p>
                    <a:p>
                      <a:pPr marL="2540" marR="222250">
                        <a:lnSpc>
                          <a:spcPct val="102299"/>
                        </a:lnSpc>
                        <a:spcBef>
                          <a:spcPts val="5"/>
                        </a:spcBef>
                        <a:tabLst>
                          <a:tab pos="425450" algn="l"/>
                        </a:tabLst>
                      </a:pPr>
                      <a:r>
                        <a:rPr sz="1100" dirty="0">
                          <a:latin typeface="Arial"/>
                          <a:cs typeface="Arial"/>
                        </a:rPr>
                        <a:t>Set	The  </a:t>
                      </a:r>
                      <a:r>
                        <a:rPr sz="1100" spc="-5" dirty="0">
                          <a:latin typeface="Arial"/>
                          <a:cs typeface="Arial"/>
                        </a:rPr>
                        <a:t>Timer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152400" indent="-193675" algn="just">
                        <a:lnSpc>
                          <a:spcPct val="101400"/>
                        </a:lnSpc>
                        <a:buChar char="•"/>
                        <a:tabLst>
                          <a:tab pos="262890" algn="l"/>
                        </a:tabLst>
                      </a:pPr>
                      <a:r>
                        <a:rPr sz="1100" spc="-5" dirty="0">
                          <a:latin typeface="Arial"/>
                          <a:cs typeface="Arial"/>
                        </a:rPr>
                        <a:t>The virtual host helps participants understand the relationship  between Time and Money. </a:t>
                      </a:r>
                      <a:r>
                        <a:rPr sz="1100" spc="-5" dirty="0">
                          <a:solidFill>
                            <a:srgbClr val="1F1D1E"/>
                          </a:solidFill>
                          <a:latin typeface="Arial"/>
                          <a:cs typeface="Arial"/>
                        </a:rPr>
                        <a:t>This chart illustrates monetary  accumulation for two </a:t>
                      </a:r>
                      <a:r>
                        <a:rPr sz="1100" dirty="0">
                          <a:solidFill>
                            <a:srgbClr val="1F1D1E"/>
                          </a:solidFill>
                          <a:latin typeface="Arial"/>
                          <a:cs typeface="Arial"/>
                        </a:rPr>
                        <a:t>types </a:t>
                      </a:r>
                      <a:r>
                        <a:rPr sz="1100" spc="-5" dirty="0">
                          <a:solidFill>
                            <a:srgbClr val="1F1D1E"/>
                          </a:solidFill>
                          <a:latin typeface="Arial"/>
                          <a:cs typeface="Arial"/>
                        </a:rPr>
                        <a:t>of savers who want </a:t>
                      </a:r>
                      <a:r>
                        <a:rPr sz="1100" dirty="0">
                          <a:solidFill>
                            <a:srgbClr val="1F1D1E"/>
                          </a:solidFill>
                          <a:latin typeface="Arial"/>
                          <a:cs typeface="Arial"/>
                        </a:rPr>
                        <a:t>to </a:t>
                      </a:r>
                      <a:r>
                        <a:rPr sz="1100" spc="-5" dirty="0">
                          <a:solidFill>
                            <a:srgbClr val="1F1D1E"/>
                          </a:solidFill>
                          <a:latin typeface="Arial"/>
                          <a:cs typeface="Arial"/>
                        </a:rPr>
                        <a:t>retire by</a:t>
                      </a:r>
                      <a:r>
                        <a:rPr sz="1100" spc="60" dirty="0">
                          <a:solidFill>
                            <a:srgbClr val="1F1D1E"/>
                          </a:solidFill>
                          <a:latin typeface="Arial"/>
                          <a:cs typeface="Arial"/>
                        </a:rPr>
                        <a:t> </a:t>
                      </a:r>
                      <a:r>
                        <a:rPr sz="1100" spc="-5" dirty="0">
                          <a:solidFill>
                            <a:srgbClr val="1F1D1E"/>
                          </a:solidFill>
                          <a:latin typeface="Arial"/>
                          <a:cs typeface="Arial"/>
                        </a:rPr>
                        <a:t>age</a:t>
                      </a:r>
                      <a:endParaRPr sz="1100">
                        <a:latin typeface="Arial"/>
                        <a:cs typeface="Arial"/>
                      </a:endParaRPr>
                    </a:p>
                    <a:p>
                      <a:pPr marL="262255" marR="153035" algn="just">
                        <a:lnSpc>
                          <a:spcPct val="101400"/>
                        </a:lnSpc>
                        <a:spcBef>
                          <a:spcPts val="10"/>
                        </a:spcBef>
                      </a:pPr>
                      <a:r>
                        <a:rPr sz="1100" spc="-5" dirty="0">
                          <a:solidFill>
                            <a:srgbClr val="1F1D1E"/>
                          </a:solidFill>
                          <a:latin typeface="Arial"/>
                          <a:cs typeface="Arial"/>
                        </a:rPr>
                        <a:t>65. On the left, this person started saving $1,200.00 per year  into a tax-deferred account with no taxes paid on interest, that  paid 12% per year, compounded yearly, at the age of 18, for  only 10</a:t>
                      </a:r>
                      <a:r>
                        <a:rPr sz="1100" dirty="0">
                          <a:solidFill>
                            <a:srgbClr val="1F1D1E"/>
                          </a:solidFill>
                          <a:latin typeface="Arial"/>
                          <a:cs typeface="Arial"/>
                        </a:rPr>
                        <a:t> </a:t>
                      </a:r>
                      <a:r>
                        <a:rPr sz="1100" spc="-5" dirty="0">
                          <a:solidFill>
                            <a:srgbClr val="1F1D1E"/>
                          </a:solidFill>
                          <a:latin typeface="Arial"/>
                          <a:cs typeface="Arial"/>
                        </a:rPr>
                        <a:t>years.</a:t>
                      </a:r>
                      <a:endParaRPr sz="1100">
                        <a:latin typeface="Arial"/>
                        <a:cs typeface="Arial"/>
                      </a:endParaRPr>
                    </a:p>
                    <a:p>
                      <a:pPr marL="262255" marR="353695" indent="-193675" algn="just">
                        <a:lnSpc>
                          <a:spcPct val="102299"/>
                        </a:lnSpc>
                        <a:spcBef>
                          <a:spcPts val="70"/>
                        </a:spcBef>
                        <a:buClr>
                          <a:srgbClr val="000000"/>
                        </a:buClr>
                        <a:buChar char="•"/>
                        <a:tabLst>
                          <a:tab pos="262890" algn="l"/>
                        </a:tabLst>
                      </a:pPr>
                      <a:r>
                        <a:rPr sz="1100" spc="-5" dirty="0">
                          <a:solidFill>
                            <a:srgbClr val="1F1D1E"/>
                          </a:solidFill>
                          <a:latin typeface="Arial"/>
                          <a:cs typeface="Arial"/>
                        </a:rPr>
                        <a:t>The person on the right started saving $1,200.00 per year  into a </a:t>
                      </a:r>
                      <a:r>
                        <a:rPr sz="1100" dirty="0">
                          <a:solidFill>
                            <a:srgbClr val="1F1D1E"/>
                          </a:solidFill>
                          <a:latin typeface="Arial"/>
                          <a:cs typeface="Arial"/>
                        </a:rPr>
                        <a:t>tax- </a:t>
                      </a:r>
                      <a:r>
                        <a:rPr sz="1100" spc="-5" dirty="0">
                          <a:solidFill>
                            <a:srgbClr val="1F1D1E"/>
                          </a:solidFill>
                          <a:latin typeface="Arial"/>
                          <a:cs typeface="Arial"/>
                        </a:rPr>
                        <a:t>deferred account that paid 12% per year,  compounded</a:t>
                      </a:r>
                      <a:r>
                        <a:rPr sz="1100" spc="-55" dirty="0">
                          <a:solidFill>
                            <a:srgbClr val="1F1D1E"/>
                          </a:solidFill>
                          <a:latin typeface="Arial"/>
                          <a:cs typeface="Arial"/>
                        </a:rPr>
                        <a:t> </a:t>
                      </a:r>
                      <a:r>
                        <a:rPr sz="1100" spc="-5" dirty="0">
                          <a:solidFill>
                            <a:srgbClr val="1F1D1E"/>
                          </a:solidFill>
                          <a:latin typeface="Arial"/>
                          <a:cs typeface="Arial"/>
                        </a:rPr>
                        <a:t>yearly,</a:t>
                      </a:r>
                      <a:r>
                        <a:rPr sz="1100" spc="-50" dirty="0">
                          <a:solidFill>
                            <a:srgbClr val="1F1D1E"/>
                          </a:solidFill>
                          <a:latin typeface="Arial"/>
                          <a:cs typeface="Arial"/>
                        </a:rPr>
                        <a:t> </a:t>
                      </a:r>
                      <a:r>
                        <a:rPr sz="1100" spc="-5" dirty="0">
                          <a:solidFill>
                            <a:srgbClr val="1F1D1E"/>
                          </a:solidFill>
                          <a:latin typeface="Arial"/>
                          <a:cs typeface="Arial"/>
                        </a:rPr>
                        <a:t>but</a:t>
                      </a:r>
                      <a:r>
                        <a:rPr sz="1100" spc="-65" dirty="0">
                          <a:solidFill>
                            <a:srgbClr val="1F1D1E"/>
                          </a:solidFill>
                          <a:latin typeface="Arial"/>
                          <a:cs typeface="Arial"/>
                        </a:rPr>
                        <a:t> </a:t>
                      </a:r>
                      <a:r>
                        <a:rPr sz="1100" spc="-5" dirty="0">
                          <a:solidFill>
                            <a:srgbClr val="1F1D1E"/>
                          </a:solidFill>
                          <a:latin typeface="Arial"/>
                          <a:cs typeface="Arial"/>
                        </a:rPr>
                        <a:t>started</a:t>
                      </a:r>
                      <a:r>
                        <a:rPr sz="1100" spc="-50" dirty="0">
                          <a:solidFill>
                            <a:srgbClr val="1F1D1E"/>
                          </a:solidFill>
                          <a:latin typeface="Arial"/>
                          <a:cs typeface="Arial"/>
                        </a:rPr>
                        <a:t> </a:t>
                      </a:r>
                      <a:r>
                        <a:rPr sz="1100" spc="-5" dirty="0">
                          <a:solidFill>
                            <a:srgbClr val="1F1D1E"/>
                          </a:solidFill>
                          <a:latin typeface="Arial"/>
                          <a:cs typeface="Arial"/>
                        </a:rPr>
                        <a:t>at</a:t>
                      </a:r>
                      <a:r>
                        <a:rPr sz="1100" spc="-55" dirty="0">
                          <a:solidFill>
                            <a:srgbClr val="1F1D1E"/>
                          </a:solidFill>
                          <a:latin typeface="Arial"/>
                          <a:cs typeface="Arial"/>
                        </a:rPr>
                        <a:t> </a:t>
                      </a:r>
                      <a:r>
                        <a:rPr sz="1100" spc="-5" dirty="0">
                          <a:solidFill>
                            <a:srgbClr val="1F1D1E"/>
                          </a:solidFill>
                          <a:latin typeface="Arial"/>
                          <a:cs typeface="Arial"/>
                        </a:rPr>
                        <a:t>the</a:t>
                      </a:r>
                      <a:r>
                        <a:rPr sz="1100" spc="-55" dirty="0">
                          <a:solidFill>
                            <a:srgbClr val="1F1D1E"/>
                          </a:solidFill>
                          <a:latin typeface="Arial"/>
                          <a:cs typeface="Arial"/>
                        </a:rPr>
                        <a:t> </a:t>
                      </a:r>
                      <a:r>
                        <a:rPr sz="1100" spc="-5" dirty="0">
                          <a:solidFill>
                            <a:srgbClr val="1F1D1E"/>
                          </a:solidFill>
                          <a:latin typeface="Arial"/>
                          <a:cs typeface="Arial"/>
                        </a:rPr>
                        <a:t>age</a:t>
                      </a:r>
                      <a:r>
                        <a:rPr sz="1100" spc="-50" dirty="0">
                          <a:solidFill>
                            <a:srgbClr val="1F1D1E"/>
                          </a:solidFill>
                          <a:latin typeface="Arial"/>
                          <a:cs typeface="Arial"/>
                        </a:rPr>
                        <a:t> </a:t>
                      </a:r>
                      <a:r>
                        <a:rPr sz="1100" spc="-5" dirty="0">
                          <a:solidFill>
                            <a:srgbClr val="1F1D1E"/>
                          </a:solidFill>
                          <a:latin typeface="Arial"/>
                          <a:cs typeface="Arial"/>
                        </a:rPr>
                        <a:t>of</a:t>
                      </a:r>
                      <a:r>
                        <a:rPr sz="1100" spc="-55" dirty="0">
                          <a:solidFill>
                            <a:srgbClr val="1F1D1E"/>
                          </a:solidFill>
                          <a:latin typeface="Arial"/>
                          <a:cs typeface="Arial"/>
                        </a:rPr>
                        <a:t> </a:t>
                      </a:r>
                      <a:r>
                        <a:rPr sz="1100" spc="-5" dirty="0">
                          <a:solidFill>
                            <a:srgbClr val="1F1D1E"/>
                          </a:solidFill>
                          <a:latin typeface="Arial"/>
                          <a:cs typeface="Arial"/>
                        </a:rPr>
                        <a:t>28,</a:t>
                      </a:r>
                      <a:r>
                        <a:rPr sz="1100" spc="-60" dirty="0">
                          <a:solidFill>
                            <a:srgbClr val="1F1D1E"/>
                          </a:solidFill>
                          <a:latin typeface="Arial"/>
                          <a:cs typeface="Arial"/>
                        </a:rPr>
                        <a:t> </a:t>
                      </a:r>
                      <a:r>
                        <a:rPr sz="1100" spc="-5" dirty="0">
                          <a:solidFill>
                            <a:srgbClr val="1F1D1E"/>
                          </a:solidFill>
                          <a:latin typeface="Arial"/>
                          <a:cs typeface="Arial"/>
                        </a:rPr>
                        <a:t>for</a:t>
                      </a:r>
                      <a:r>
                        <a:rPr sz="1100" spc="-50" dirty="0">
                          <a:solidFill>
                            <a:srgbClr val="1F1D1E"/>
                          </a:solidFill>
                          <a:latin typeface="Arial"/>
                          <a:cs typeface="Arial"/>
                        </a:rPr>
                        <a:t> </a:t>
                      </a:r>
                      <a:r>
                        <a:rPr sz="1100" spc="-5" dirty="0">
                          <a:solidFill>
                            <a:srgbClr val="1F1D1E"/>
                          </a:solidFill>
                          <a:latin typeface="Arial"/>
                          <a:cs typeface="Arial"/>
                        </a:rPr>
                        <a:t>37</a:t>
                      </a:r>
                      <a:r>
                        <a:rPr sz="1100" spc="-55" dirty="0">
                          <a:solidFill>
                            <a:srgbClr val="1F1D1E"/>
                          </a:solidFill>
                          <a:latin typeface="Arial"/>
                          <a:cs typeface="Arial"/>
                        </a:rPr>
                        <a:t> </a:t>
                      </a:r>
                      <a:r>
                        <a:rPr sz="1100" spc="-5" dirty="0">
                          <a:solidFill>
                            <a:srgbClr val="1F1D1E"/>
                          </a:solidFill>
                          <a:latin typeface="Arial"/>
                          <a:cs typeface="Arial"/>
                        </a:rPr>
                        <a:t>years  until he reached</a:t>
                      </a:r>
                      <a:r>
                        <a:rPr sz="1100" spc="5" dirty="0">
                          <a:solidFill>
                            <a:srgbClr val="1F1D1E"/>
                          </a:solidFill>
                          <a:latin typeface="Arial"/>
                          <a:cs typeface="Arial"/>
                        </a:rPr>
                        <a:t> </a:t>
                      </a:r>
                      <a:r>
                        <a:rPr sz="1100" spc="-5" dirty="0">
                          <a:solidFill>
                            <a:srgbClr val="1F1D1E"/>
                          </a:solidFill>
                          <a:latin typeface="Arial"/>
                          <a:cs typeface="Arial"/>
                        </a:rPr>
                        <a:t>65.</a:t>
                      </a:r>
                      <a:endParaRPr sz="1100">
                        <a:latin typeface="Arial"/>
                        <a:cs typeface="Arial"/>
                      </a:endParaRPr>
                    </a:p>
                    <a:p>
                      <a:pPr marL="262890" indent="-193675" algn="just">
                        <a:lnSpc>
                          <a:spcPct val="100000"/>
                        </a:lnSpc>
                        <a:spcBef>
                          <a:spcPts val="70"/>
                        </a:spcBef>
                        <a:buChar char="•"/>
                        <a:tabLst>
                          <a:tab pos="262890" algn="l"/>
                        </a:tabLst>
                      </a:pPr>
                      <a:r>
                        <a:rPr sz="1100" spc="-5" dirty="0">
                          <a:solidFill>
                            <a:srgbClr val="1F1D1E"/>
                          </a:solidFill>
                          <a:latin typeface="Arial"/>
                          <a:cs typeface="Arial"/>
                        </a:rPr>
                        <a:t>You</a:t>
                      </a:r>
                      <a:r>
                        <a:rPr sz="1100" spc="195" dirty="0">
                          <a:solidFill>
                            <a:srgbClr val="1F1D1E"/>
                          </a:solidFill>
                          <a:latin typeface="Arial"/>
                          <a:cs typeface="Arial"/>
                        </a:rPr>
                        <a:t> </a:t>
                      </a:r>
                      <a:r>
                        <a:rPr sz="1100" spc="-5" dirty="0">
                          <a:solidFill>
                            <a:srgbClr val="1F1D1E"/>
                          </a:solidFill>
                          <a:latin typeface="Arial"/>
                          <a:cs typeface="Arial"/>
                        </a:rPr>
                        <a:t>see</a:t>
                      </a:r>
                      <a:r>
                        <a:rPr sz="1100" spc="195" dirty="0">
                          <a:solidFill>
                            <a:srgbClr val="1F1D1E"/>
                          </a:solidFill>
                          <a:latin typeface="Arial"/>
                          <a:cs typeface="Arial"/>
                        </a:rPr>
                        <a:t> </a:t>
                      </a:r>
                      <a:r>
                        <a:rPr sz="1100" spc="-5" dirty="0">
                          <a:solidFill>
                            <a:srgbClr val="1F1D1E"/>
                          </a:solidFill>
                          <a:latin typeface="Arial"/>
                          <a:cs typeface="Arial"/>
                        </a:rPr>
                        <a:t>that</a:t>
                      </a:r>
                      <a:r>
                        <a:rPr sz="1100" spc="195" dirty="0">
                          <a:solidFill>
                            <a:srgbClr val="1F1D1E"/>
                          </a:solidFill>
                          <a:latin typeface="Arial"/>
                          <a:cs typeface="Arial"/>
                        </a:rPr>
                        <a:t> </a:t>
                      </a:r>
                      <a:r>
                        <a:rPr sz="1100" spc="-5" dirty="0">
                          <a:solidFill>
                            <a:srgbClr val="1F1D1E"/>
                          </a:solidFill>
                          <a:latin typeface="Arial"/>
                          <a:cs typeface="Arial"/>
                        </a:rPr>
                        <a:t>the</a:t>
                      </a:r>
                      <a:r>
                        <a:rPr sz="1100" spc="195" dirty="0">
                          <a:solidFill>
                            <a:srgbClr val="1F1D1E"/>
                          </a:solidFill>
                          <a:latin typeface="Arial"/>
                          <a:cs typeface="Arial"/>
                        </a:rPr>
                        <a:t> </a:t>
                      </a:r>
                      <a:r>
                        <a:rPr sz="1100" spc="-5" dirty="0">
                          <a:solidFill>
                            <a:srgbClr val="1F1D1E"/>
                          </a:solidFill>
                          <a:latin typeface="Arial"/>
                          <a:cs typeface="Arial"/>
                        </a:rPr>
                        <a:t>person</a:t>
                      </a:r>
                      <a:r>
                        <a:rPr sz="1100" spc="195" dirty="0">
                          <a:solidFill>
                            <a:srgbClr val="1F1D1E"/>
                          </a:solidFill>
                          <a:latin typeface="Arial"/>
                          <a:cs typeface="Arial"/>
                        </a:rPr>
                        <a:t> </a:t>
                      </a:r>
                      <a:r>
                        <a:rPr sz="1100" spc="-5" dirty="0">
                          <a:solidFill>
                            <a:srgbClr val="1F1D1E"/>
                          </a:solidFill>
                          <a:latin typeface="Arial"/>
                          <a:cs typeface="Arial"/>
                        </a:rPr>
                        <a:t>on</a:t>
                      </a:r>
                      <a:r>
                        <a:rPr sz="1100" spc="195" dirty="0">
                          <a:solidFill>
                            <a:srgbClr val="1F1D1E"/>
                          </a:solidFill>
                          <a:latin typeface="Arial"/>
                          <a:cs typeface="Arial"/>
                        </a:rPr>
                        <a:t> </a:t>
                      </a:r>
                      <a:r>
                        <a:rPr sz="1100" spc="-5" dirty="0">
                          <a:solidFill>
                            <a:srgbClr val="1F1D1E"/>
                          </a:solidFill>
                          <a:latin typeface="Arial"/>
                          <a:cs typeface="Arial"/>
                        </a:rPr>
                        <a:t>the</a:t>
                      </a:r>
                      <a:r>
                        <a:rPr sz="1100" spc="195" dirty="0">
                          <a:solidFill>
                            <a:srgbClr val="1F1D1E"/>
                          </a:solidFill>
                          <a:latin typeface="Arial"/>
                          <a:cs typeface="Arial"/>
                        </a:rPr>
                        <a:t> </a:t>
                      </a:r>
                      <a:r>
                        <a:rPr sz="1100" spc="-5" dirty="0">
                          <a:solidFill>
                            <a:srgbClr val="1F1D1E"/>
                          </a:solidFill>
                          <a:latin typeface="Arial"/>
                          <a:cs typeface="Arial"/>
                        </a:rPr>
                        <a:t>left</a:t>
                      </a:r>
                      <a:r>
                        <a:rPr sz="1100" spc="195" dirty="0">
                          <a:solidFill>
                            <a:srgbClr val="1F1D1E"/>
                          </a:solidFill>
                          <a:latin typeface="Arial"/>
                          <a:cs typeface="Arial"/>
                        </a:rPr>
                        <a:t> </a:t>
                      </a:r>
                      <a:r>
                        <a:rPr sz="1100" spc="-5" dirty="0">
                          <a:solidFill>
                            <a:srgbClr val="1F1D1E"/>
                          </a:solidFill>
                          <a:latin typeface="Arial"/>
                          <a:cs typeface="Arial"/>
                        </a:rPr>
                        <a:t>contributed</a:t>
                      </a:r>
                      <a:r>
                        <a:rPr sz="1100" spc="195" dirty="0">
                          <a:solidFill>
                            <a:srgbClr val="1F1D1E"/>
                          </a:solidFill>
                          <a:latin typeface="Arial"/>
                          <a:cs typeface="Arial"/>
                        </a:rPr>
                        <a:t> </a:t>
                      </a:r>
                      <a:r>
                        <a:rPr sz="1100" spc="-5" dirty="0">
                          <a:solidFill>
                            <a:srgbClr val="1F1D1E"/>
                          </a:solidFill>
                          <a:latin typeface="Arial"/>
                          <a:cs typeface="Arial"/>
                        </a:rPr>
                        <a:t>a</a:t>
                      </a:r>
                      <a:r>
                        <a:rPr sz="1100" spc="195" dirty="0">
                          <a:solidFill>
                            <a:srgbClr val="1F1D1E"/>
                          </a:solidFill>
                          <a:latin typeface="Arial"/>
                          <a:cs typeface="Arial"/>
                        </a:rPr>
                        <a:t> </a:t>
                      </a:r>
                      <a:r>
                        <a:rPr sz="1100" spc="-5" dirty="0">
                          <a:solidFill>
                            <a:srgbClr val="1F1D1E"/>
                          </a:solidFill>
                          <a:latin typeface="Arial"/>
                          <a:cs typeface="Arial"/>
                        </a:rPr>
                        <a:t>total</a:t>
                      </a:r>
                      <a:r>
                        <a:rPr sz="1100" spc="195" dirty="0">
                          <a:solidFill>
                            <a:srgbClr val="1F1D1E"/>
                          </a:solidFill>
                          <a:latin typeface="Arial"/>
                          <a:cs typeface="Arial"/>
                        </a:rPr>
                        <a:t> </a:t>
                      </a:r>
                      <a:r>
                        <a:rPr sz="1100" spc="-5" dirty="0">
                          <a:solidFill>
                            <a:srgbClr val="1F1D1E"/>
                          </a:solidFill>
                          <a:latin typeface="Arial"/>
                          <a:cs typeface="Arial"/>
                        </a:rPr>
                        <a:t>of</a:t>
                      </a:r>
                      <a:endParaRPr sz="1100">
                        <a:latin typeface="Arial"/>
                        <a:cs typeface="Arial"/>
                      </a:endParaRPr>
                    </a:p>
                    <a:p>
                      <a:pPr marL="262255" marR="337185" algn="just">
                        <a:lnSpc>
                          <a:spcPts val="1340"/>
                        </a:lnSpc>
                        <a:spcBef>
                          <a:spcPts val="40"/>
                        </a:spcBef>
                      </a:pPr>
                      <a:r>
                        <a:rPr sz="1100" spc="-5" dirty="0">
                          <a:solidFill>
                            <a:srgbClr val="1F1D1E"/>
                          </a:solidFill>
                          <a:latin typeface="Arial"/>
                          <a:cs typeface="Arial"/>
                        </a:rPr>
                        <a:t>$12,000.00 while the person on the right contributed a total  of</a:t>
                      </a:r>
                      <a:r>
                        <a:rPr sz="1100" spc="-50" dirty="0">
                          <a:solidFill>
                            <a:srgbClr val="1F1D1E"/>
                          </a:solidFill>
                          <a:latin typeface="Arial"/>
                          <a:cs typeface="Arial"/>
                        </a:rPr>
                        <a:t> </a:t>
                      </a:r>
                      <a:r>
                        <a:rPr sz="1100" spc="-5" dirty="0">
                          <a:solidFill>
                            <a:srgbClr val="1F1D1E"/>
                          </a:solidFill>
                          <a:latin typeface="Arial"/>
                          <a:cs typeface="Arial"/>
                        </a:rPr>
                        <a:t>$45,600.</a:t>
                      </a:r>
                      <a:r>
                        <a:rPr sz="1100" spc="-55" dirty="0">
                          <a:solidFill>
                            <a:srgbClr val="1F1D1E"/>
                          </a:solidFill>
                          <a:latin typeface="Arial"/>
                          <a:cs typeface="Arial"/>
                        </a:rPr>
                        <a:t> </a:t>
                      </a:r>
                      <a:r>
                        <a:rPr sz="1100" spc="-5" dirty="0">
                          <a:solidFill>
                            <a:srgbClr val="1F1D1E"/>
                          </a:solidFill>
                          <a:latin typeface="Arial"/>
                          <a:cs typeface="Arial"/>
                        </a:rPr>
                        <a:t>Who</a:t>
                      </a:r>
                      <a:r>
                        <a:rPr sz="1100" spc="-45" dirty="0">
                          <a:solidFill>
                            <a:srgbClr val="1F1D1E"/>
                          </a:solidFill>
                          <a:latin typeface="Arial"/>
                          <a:cs typeface="Arial"/>
                        </a:rPr>
                        <a:t> </a:t>
                      </a:r>
                      <a:r>
                        <a:rPr sz="1100" spc="-5" dirty="0">
                          <a:solidFill>
                            <a:srgbClr val="1F1D1E"/>
                          </a:solidFill>
                          <a:latin typeface="Arial"/>
                          <a:cs typeface="Arial"/>
                        </a:rPr>
                        <a:t>accumulated</a:t>
                      </a:r>
                      <a:r>
                        <a:rPr sz="1100" spc="-45" dirty="0">
                          <a:solidFill>
                            <a:srgbClr val="1F1D1E"/>
                          </a:solidFill>
                          <a:latin typeface="Arial"/>
                          <a:cs typeface="Arial"/>
                        </a:rPr>
                        <a:t> </a:t>
                      </a:r>
                      <a:r>
                        <a:rPr sz="1100" spc="-5" dirty="0">
                          <a:solidFill>
                            <a:srgbClr val="1F1D1E"/>
                          </a:solidFill>
                          <a:latin typeface="Arial"/>
                          <a:cs typeface="Arial"/>
                        </a:rPr>
                        <a:t>more</a:t>
                      </a:r>
                      <a:r>
                        <a:rPr sz="1100" spc="-55" dirty="0">
                          <a:solidFill>
                            <a:srgbClr val="1F1D1E"/>
                          </a:solidFill>
                          <a:latin typeface="Arial"/>
                          <a:cs typeface="Arial"/>
                        </a:rPr>
                        <a:t> </a:t>
                      </a:r>
                      <a:r>
                        <a:rPr sz="1100" spc="-5" dirty="0">
                          <a:solidFill>
                            <a:srgbClr val="1F1D1E"/>
                          </a:solidFill>
                          <a:latin typeface="Arial"/>
                          <a:cs typeface="Arial"/>
                        </a:rPr>
                        <a:t>money?</a:t>
                      </a:r>
                      <a:r>
                        <a:rPr sz="1100" spc="-50" dirty="0">
                          <a:solidFill>
                            <a:srgbClr val="1F1D1E"/>
                          </a:solidFill>
                          <a:latin typeface="Arial"/>
                          <a:cs typeface="Arial"/>
                        </a:rPr>
                        <a:t> </a:t>
                      </a:r>
                      <a:r>
                        <a:rPr sz="1100" spc="-5" dirty="0">
                          <a:solidFill>
                            <a:srgbClr val="1F1D1E"/>
                          </a:solidFill>
                          <a:latin typeface="Arial"/>
                          <a:cs typeface="Arial"/>
                        </a:rPr>
                        <a:t>Yes,</a:t>
                      </a:r>
                      <a:r>
                        <a:rPr sz="1100" spc="-50" dirty="0">
                          <a:solidFill>
                            <a:srgbClr val="1F1D1E"/>
                          </a:solidFill>
                          <a:latin typeface="Arial"/>
                          <a:cs typeface="Arial"/>
                        </a:rPr>
                        <a:t> </a:t>
                      </a:r>
                      <a:r>
                        <a:rPr sz="1100" spc="-5" dirty="0">
                          <a:solidFill>
                            <a:srgbClr val="1F1D1E"/>
                          </a:solidFill>
                          <a:latin typeface="Arial"/>
                          <a:cs typeface="Arial"/>
                        </a:rPr>
                        <a:t>the</a:t>
                      </a:r>
                      <a:r>
                        <a:rPr sz="1100" spc="-45" dirty="0">
                          <a:solidFill>
                            <a:srgbClr val="1F1D1E"/>
                          </a:solidFill>
                          <a:latin typeface="Arial"/>
                          <a:cs typeface="Arial"/>
                        </a:rPr>
                        <a:t> </a:t>
                      </a:r>
                      <a:r>
                        <a:rPr sz="1100" dirty="0">
                          <a:solidFill>
                            <a:srgbClr val="1F1D1E"/>
                          </a:solidFill>
                          <a:latin typeface="Arial"/>
                          <a:cs typeface="Arial"/>
                        </a:rPr>
                        <a:t>person</a:t>
                      </a:r>
                      <a:endParaRPr sz="1100">
                        <a:latin typeface="Arial"/>
                        <a:cs typeface="Arial"/>
                      </a:endParaRPr>
                    </a:p>
                    <a:p>
                      <a:pPr marL="262255" algn="just">
                        <a:lnSpc>
                          <a:spcPts val="1295"/>
                        </a:lnSpc>
                      </a:pPr>
                      <a:r>
                        <a:rPr sz="1100" spc="-5" dirty="0">
                          <a:solidFill>
                            <a:srgbClr val="1F1D1E"/>
                          </a:solidFill>
                          <a:latin typeface="Arial"/>
                          <a:cs typeface="Arial"/>
                        </a:rPr>
                        <a:t>on the left</a:t>
                      </a:r>
                      <a:r>
                        <a:rPr sz="1100" dirty="0">
                          <a:solidFill>
                            <a:srgbClr val="1F1D1E"/>
                          </a:solidFill>
                          <a:latin typeface="Arial"/>
                          <a:cs typeface="Arial"/>
                        </a:rPr>
                        <a:t> </a:t>
                      </a:r>
                      <a:r>
                        <a:rPr sz="1100" spc="-5" dirty="0">
                          <a:solidFill>
                            <a:srgbClr val="1F1D1E"/>
                          </a:solidFill>
                          <a:latin typeface="Arial"/>
                          <a:cs typeface="Arial"/>
                        </a:rPr>
                        <a:t>accumulated</a:t>
                      </a:r>
                      <a:endParaRPr sz="1100">
                        <a:latin typeface="Arial"/>
                        <a:cs typeface="Arial"/>
                      </a:endParaRPr>
                    </a:p>
                    <a:p>
                      <a:pPr marL="262255" algn="just">
                        <a:lnSpc>
                          <a:spcPct val="101400"/>
                        </a:lnSpc>
                        <a:spcBef>
                          <a:spcPts val="5"/>
                        </a:spcBef>
                      </a:pPr>
                      <a:r>
                        <a:rPr sz="1100" spc="-5" dirty="0">
                          <a:solidFill>
                            <a:srgbClr val="1F1D1E"/>
                          </a:solidFill>
                          <a:latin typeface="Arial"/>
                          <a:cs typeface="Arial"/>
                        </a:rPr>
                        <a:t>$830,314.48 more than the person on the right. The earlier you  can start saving, the more time you’ll have to take advantage </a:t>
                      </a:r>
                      <a:r>
                        <a:rPr sz="1100" dirty="0">
                          <a:solidFill>
                            <a:srgbClr val="1F1D1E"/>
                          </a:solidFill>
                          <a:latin typeface="Arial"/>
                          <a:cs typeface="Arial"/>
                        </a:rPr>
                        <a:t>of  </a:t>
                      </a:r>
                      <a:r>
                        <a:rPr sz="1100" spc="-5" dirty="0">
                          <a:solidFill>
                            <a:srgbClr val="1F1D1E"/>
                          </a:solidFill>
                          <a:latin typeface="Arial"/>
                          <a:cs typeface="Arial"/>
                        </a:rPr>
                        <a:t>the</a:t>
                      </a:r>
                      <a:r>
                        <a:rPr sz="1100" spc="-55" dirty="0">
                          <a:solidFill>
                            <a:srgbClr val="1F1D1E"/>
                          </a:solidFill>
                          <a:latin typeface="Arial"/>
                          <a:cs typeface="Arial"/>
                        </a:rPr>
                        <a:t> </a:t>
                      </a:r>
                      <a:r>
                        <a:rPr sz="1100" spc="-5" dirty="0">
                          <a:solidFill>
                            <a:srgbClr val="1F1D1E"/>
                          </a:solidFill>
                          <a:latin typeface="Arial"/>
                          <a:cs typeface="Arial"/>
                        </a:rPr>
                        <a:t>power</a:t>
                      </a:r>
                      <a:r>
                        <a:rPr sz="1100" spc="-60" dirty="0">
                          <a:solidFill>
                            <a:srgbClr val="1F1D1E"/>
                          </a:solidFill>
                          <a:latin typeface="Arial"/>
                          <a:cs typeface="Arial"/>
                        </a:rPr>
                        <a:t> </a:t>
                      </a:r>
                      <a:r>
                        <a:rPr sz="1100" spc="-5" dirty="0">
                          <a:solidFill>
                            <a:srgbClr val="1F1D1E"/>
                          </a:solidFill>
                          <a:latin typeface="Arial"/>
                          <a:cs typeface="Arial"/>
                        </a:rPr>
                        <a:t>of</a:t>
                      </a:r>
                      <a:r>
                        <a:rPr sz="1100" spc="-50" dirty="0">
                          <a:solidFill>
                            <a:srgbClr val="1F1D1E"/>
                          </a:solidFill>
                          <a:latin typeface="Arial"/>
                          <a:cs typeface="Arial"/>
                        </a:rPr>
                        <a:t> </a:t>
                      </a:r>
                      <a:r>
                        <a:rPr sz="1100" spc="-5" dirty="0">
                          <a:solidFill>
                            <a:srgbClr val="1F1D1E"/>
                          </a:solidFill>
                          <a:latin typeface="Arial"/>
                          <a:cs typeface="Arial"/>
                        </a:rPr>
                        <a:t>compounding</a:t>
                      </a:r>
                      <a:r>
                        <a:rPr sz="1100" spc="-55" dirty="0">
                          <a:solidFill>
                            <a:srgbClr val="1F1D1E"/>
                          </a:solidFill>
                          <a:latin typeface="Arial"/>
                          <a:cs typeface="Arial"/>
                        </a:rPr>
                        <a:t> </a:t>
                      </a:r>
                      <a:r>
                        <a:rPr sz="1100" spc="-5" dirty="0">
                          <a:solidFill>
                            <a:srgbClr val="1F1D1E"/>
                          </a:solidFill>
                          <a:latin typeface="Arial"/>
                          <a:cs typeface="Arial"/>
                        </a:rPr>
                        <a:t>interest.</a:t>
                      </a:r>
                      <a:r>
                        <a:rPr sz="1100" spc="-60" dirty="0">
                          <a:solidFill>
                            <a:srgbClr val="1F1D1E"/>
                          </a:solidFill>
                          <a:latin typeface="Arial"/>
                          <a:cs typeface="Arial"/>
                        </a:rPr>
                        <a:t> </a:t>
                      </a:r>
                      <a:r>
                        <a:rPr sz="1100" spc="-5" dirty="0">
                          <a:solidFill>
                            <a:srgbClr val="1F1D1E"/>
                          </a:solidFill>
                          <a:latin typeface="Arial"/>
                          <a:cs typeface="Arial"/>
                        </a:rPr>
                        <a:t>Even</a:t>
                      </a:r>
                      <a:r>
                        <a:rPr sz="1100" spc="-55" dirty="0">
                          <a:solidFill>
                            <a:srgbClr val="1F1D1E"/>
                          </a:solidFill>
                          <a:latin typeface="Arial"/>
                          <a:cs typeface="Arial"/>
                        </a:rPr>
                        <a:t> </a:t>
                      </a:r>
                      <a:r>
                        <a:rPr sz="1100" spc="-5" dirty="0">
                          <a:solidFill>
                            <a:srgbClr val="1F1D1E"/>
                          </a:solidFill>
                          <a:latin typeface="Arial"/>
                          <a:cs typeface="Arial"/>
                        </a:rPr>
                        <a:t>though</a:t>
                      </a:r>
                      <a:r>
                        <a:rPr sz="1100" spc="-50" dirty="0">
                          <a:solidFill>
                            <a:srgbClr val="1F1D1E"/>
                          </a:solidFill>
                          <a:latin typeface="Arial"/>
                          <a:cs typeface="Arial"/>
                        </a:rPr>
                        <a:t> </a:t>
                      </a:r>
                      <a:r>
                        <a:rPr sz="1100" spc="-5" dirty="0">
                          <a:solidFill>
                            <a:srgbClr val="1F1D1E"/>
                          </a:solidFill>
                          <a:latin typeface="Arial"/>
                          <a:cs typeface="Arial"/>
                        </a:rPr>
                        <a:t>the</a:t>
                      </a:r>
                      <a:r>
                        <a:rPr sz="1100" spc="-55" dirty="0">
                          <a:solidFill>
                            <a:srgbClr val="1F1D1E"/>
                          </a:solidFill>
                          <a:latin typeface="Arial"/>
                          <a:cs typeface="Arial"/>
                        </a:rPr>
                        <a:t> </a:t>
                      </a:r>
                      <a:r>
                        <a:rPr sz="1100" spc="-5" dirty="0">
                          <a:solidFill>
                            <a:srgbClr val="1F1D1E"/>
                          </a:solidFill>
                          <a:latin typeface="Arial"/>
                          <a:cs typeface="Arial"/>
                        </a:rPr>
                        <a:t>person</a:t>
                      </a:r>
                      <a:r>
                        <a:rPr sz="1100" spc="-55" dirty="0">
                          <a:solidFill>
                            <a:srgbClr val="1F1D1E"/>
                          </a:solidFill>
                          <a:latin typeface="Arial"/>
                          <a:cs typeface="Arial"/>
                        </a:rPr>
                        <a:t> </a:t>
                      </a:r>
                      <a:r>
                        <a:rPr sz="1100" spc="-5" dirty="0">
                          <a:solidFill>
                            <a:srgbClr val="1F1D1E"/>
                          </a:solidFill>
                          <a:latin typeface="Arial"/>
                          <a:cs typeface="Arial"/>
                        </a:rPr>
                        <a:t>on</a:t>
                      </a:r>
                      <a:r>
                        <a:rPr sz="1100" spc="-55" dirty="0">
                          <a:solidFill>
                            <a:srgbClr val="1F1D1E"/>
                          </a:solidFill>
                          <a:latin typeface="Arial"/>
                          <a:cs typeface="Arial"/>
                        </a:rPr>
                        <a:t> </a:t>
                      </a:r>
                      <a:r>
                        <a:rPr sz="1100" spc="-5" dirty="0">
                          <a:solidFill>
                            <a:srgbClr val="1F1D1E"/>
                          </a:solidFill>
                          <a:latin typeface="Arial"/>
                          <a:cs typeface="Arial"/>
                        </a:rPr>
                        <a:t>the  right put </a:t>
                      </a:r>
                      <a:r>
                        <a:rPr sz="1100" dirty="0">
                          <a:solidFill>
                            <a:srgbClr val="1F1D1E"/>
                          </a:solidFill>
                          <a:latin typeface="Arial"/>
                          <a:cs typeface="Arial"/>
                        </a:rPr>
                        <a:t>away </a:t>
                      </a:r>
                      <a:r>
                        <a:rPr sz="1100" spc="-5" dirty="0">
                          <a:solidFill>
                            <a:srgbClr val="1F1D1E"/>
                          </a:solidFill>
                          <a:latin typeface="Arial"/>
                          <a:cs typeface="Arial"/>
                        </a:rPr>
                        <a:t>almost 4 times more money than left, the person</a:t>
                      </a:r>
                      <a:r>
                        <a:rPr sz="1100" spc="-200" dirty="0">
                          <a:solidFill>
                            <a:srgbClr val="1F1D1E"/>
                          </a:solidFill>
                          <a:latin typeface="Arial"/>
                          <a:cs typeface="Arial"/>
                        </a:rPr>
                        <a:t> </a:t>
                      </a:r>
                      <a:r>
                        <a:rPr sz="1100" spc="-5" dirty="0">
                          <a:solidFill>
                            <a:srgbClr val="1F1D1E"/>
                          </a:solidFill>
                          <a:latin typeface="Arial"/>
                          <a:cs typeface="Arial"/>
                        </a:rPr>
                        <a:t>on  the left had</a:t>
                      </a:r>
                      <a:r>
                        <a:rPr sz="1100" dirty="0">
                          <a:solidFill>
                            <a:srgbClr val="1F1D1E"/>
                          </a:solidFill>
                          <a:latin typeface="Arial"/>
                          <a:cs typeface="Arial"/>
                        </a:rPr>
                        <a:t> </a:t>
                      </a:r>
                      <a:r>
                        <a:rPr sz="1100" spc="-5" dirty="0">
                          <a:solidFill>
                            <a:srgbClr val="1F1D1E"/>
                          </a:solidFill>
                          <a:latin typeface="Arial"/>
                          <a:cs typeface="Arial"/>
                        </a:rPr>
                        <a:t>the</a:t>
                      </a:r>
                      <a:endParaRPr sz="1100">
                        <a:latin typeface="Arial"/>
                        <a:cs typeface="Arial"/>
                      </a:endParaRPr>
                    </a:p>
                    <a:p>
                      <a:pPr marL="262255" algn="just">
                        <a:lnSpc>
                          <a:spcPts val="1290"/>
                        </a:lnSpc>
                        <a:spcBef>
                          <a:spcPts val="40"/>
                        </a:spcBef>
                      </a:pPr>
                      <a:r>
                        <a:rPr sz="1100" spc="-5" dirty="0">
                          <a:solidFill>
                            <a:srgbClr val="1F1D1E"/>
                          </a:solidFill>
                          <a:latin typeface="Arial"/>
                          <a:cs typeface="Arial"/>
                        </a:rPr>
                        <a:t>advantage of time.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859789">
                <a:tc>
                  <a:txBody>
                    <a:bodyPr/>
                    <a:lstStyle/>
                    <a:p>
                      <a:pPr>
                        <a:lnSpc>
                          <a:spcPct val="100000"/>
                        </a:lnSpc>
                        <a:spcBef>
                          <a:spcPts val="40"/>
                        </a:spcBef>
                      </a:pPr>
                      <a:endParaRPr sz="1650">
                        <a:latin typeface="Times New Roman"/>
                        <a:cs typeface="Times New Roman"/>
                      </a:endParaRPr>
                    </a:p>
                    <a:p>
                      <a:pPr marL="13970" algn="ctr">
                        <a:lnSpc>
                          <a:spcPct val="100000"/>
                        </a:lnSpc>
                        <a:spcBef>
                          <a:spcPts val="5"/>
                        </a:spcBef>
                      </a:pPr>
                      <a:r>
                        <a:rPr sz="1100" dirty="0">
                          <a:latin typeface="Arial"/>
                          <a:cs typeface="Arial"/>
                        </a:rPr>
                        <a:t>8</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1100">
                        <a:latin typeface="Times New Roman"/>
                        <a:cs typeface="Times New Roman"/>
                      </a:endParaRPr>
                    </a:p>
                    <a:p>
                      <a:pPr marL="3810" marR="434975">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1100">
                        <a:latin typeface="Times New Roman"/>
                        <a:cs typeface="Times New Roman"/>
                      </a:endParaRPr>
                    </a:p>
                    <a:p>
                      <a:pPr marL="2540" marR="186690">
                        <a:lnSpc>
                          <a:spcPct val="102299"/>
                        </a:lnSpc>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137795" indent="-193675" algn="just">
                        <a:lnSpc>
                          <a:spcPct val="101400"/>
                        </a:lnSpc>
                        <a:buChar char="•"/>
                        <a:tabLst>
                          <a:tab pos="262890" algn="l"/>
                        </a:tabLst>
                      </a:pPr>
                      <a:r>
                        <a:rPr sz="1100" spc="-5" dirty="0">
                          <a:latin typeface="Arial"/>
                          <a:cs typeface="Arial"/>
                        </a:rPr>
                        <a:t>The statistically speaking section highlights interesting statistics  that are relevant to each level. The virtual host video will talk  about the statistics. In Step 6 the topic is payday loan statistics  and discourages</a:t>
                      </a:r>
                      <a:endParaRPr sz="1100">
                        <a:latin typeface="Arial"/>
                        <a:cs typeface="Arial"/>
                      </a:endParaRPr>
                    </a:p>
                    <a:p>
                      <a:pPr marL="262255" algn="just">
                        <a:lnSpc>
                          <a:spcPts val="1290"/>
                        </a:lnSpc>
                        <a:spcBef>
                          <a:spcPts val="30"/>
                        </a:spcBef>
                      </a:pPr>
                      <a:r>
                        <a:rPr sz="1100" spc="-5" dirty="0">
                          <a:latin typeface="Arial"/>
                          <a:cs typeface="Arial"/>
                        </a:rPr>
                        <a:t>participants from applying for</a:t>
                      </a:r>
                      <a:r>
                        <a:rPr sz="1100" spc="5" dirty="0">
                          <a:latin typeface="Arial"/>
                          <a:cs typeface="Arial"/>
                        </a:rPr>
                        <a:t> </a:t>
                      </a:r>
                      <a:r>
                        <a:rPr sz="1100" spc="-5" dirty="0">
                          <a:latin typeface="Arial"/>
                          <a:cs typeface="Arial"/>
                        </a:rPr>
                        <a:t>them.</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914400">
                <a:tc>
                  <a:txBody>
                    <a:bodyPr/>
                    <a:lstStyle/>
                    <a:p>
                      <a:pPr>
                        <a:lnSpc>
                          <a:spcPct val="100000"/>
                        </a:lnSpc>
                      </a:pPr>
                      <a:endParaRPr sz="1200">
                        <a:latin typeface="Times New Roman"/>
                        <a:cs typeface="Times New Roman"/>
                      </a:endParaRPr>
                    </a:p>
                    <a:p>
                      <a:pPr>
                        <a:lnSpc>
                          <a:spcPct val="100000"/>
                        </a:lnSpc>
                        <a:spcBef>
                          <a:spcPts val="5"/>
                        </a:spcBef>
                      </a:pPr>
                      <a:endParaRPr sz="1250">
                        <a:latin typeface="Times New Roman"/>
                        <a:cs typeface="Times New Roman"/>
                      </a:endParaRPr>
                    </a:p>
                    <a:p>
                      <a:pPr marL="13970" algn="ctr">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marL="3810" marR="434975">
                        <a:lnSpc>
                          <a:spcPct val="100899"/>
                        </a:lnSpc>
                        <a:spcBef>
                          <a:spcPts val="80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1300">
                        <a:latin typeface="Times New Roman"/>
                        <a:cs typeface="Times New Roman"/>
                      </a:endParaRPr>
                    </a:p>
                    <a:p>
                      <a:pPr marL="2540" marR="463550" algn="just">
                        <a:lnSpc>
                          <a:spcPct val="101400"/>
                        </a:lnSpc>
                        <a:spcBef>
                          <a:spcPts val="5"/>
                        </a:spcBef>
                      </a:pPr>
                      <a:r>
                        <a:rPr sz="1100" dirty="0">
                          <a:latin typeface="Arial"/>
                          <a:cs typeface="Arial"/>
                        </a:rPr>
                        <a:t>dfree®  Money  </a:t>
                      </a:r>
                      <a:r>
                        <a:rPr sz="1100" spc="-5" dirty="0">
                          <a:latin typeface="Arial"/>
                          <a:cs typeface="Arial"/>
                        </a:rPr>
                        <a:t>Tip</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marL="271780" marR="302260" indent="-171450" algn="just">
                        <a:lnSpc>
                          <a:spcPct val="102299"/>
                        </a:lnSpc>
                        <a:spcBef>
                          <a:spcPts val="810"/>
                        </a:spcBef>
                        <a:buChar char="•"/>
                        <a:tabLst>
                          <a:tab pos="272415" algn="l"/>
                        </a:tabLst>
                      </a:pPr>
                      <a:r>
                        <a:rPr sz="1100" spc="-5" dirty="0">
                          <a:latin typeface="Arial"/>
                          <a:cs typeface="Arial"/>
                        </a:rPr>
                        <a:t>The Dfree money tip for Step 6 involves interest rates on  credit cards and how much we are really repaying when we  borrow these</a:t>
                      </a:r>
                      <a:r>
                        <a:rPr sz="1100" spc="-10" dirty="0">
                          <a:latin typeface="Arial"/>
                          <a:cs typeface="Arial"/>
                        </a:rPr>
                        <a:t> </a:t>
                      </a:r>
                      <a:r>
                        <a:rPr sz="1100" spc="-5" dirty="0">
                          <a:latin typeface="Arial"/>
                          <a:cs typeface="Arial"/>
                        </a:rPr>
                        <a:t>loans.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2765551">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750">
                        <a:latin typeface="Times New Roman"/>
                        <a:cs typeface="Times New Roman"/>
                      </a:endParaRPr>
                    </a:p>
                    <a:p>
                      <a:pPr marL="21590" algn="ctr">
                        <a:lnSpc>
                          <a:spcPct val="100000"/>
                        </a:lnSpc>
                      </a:pPr>
                      <a:r>
                        <a:rPr sz="1100" spc="-5" dirty="0">
                          <a:latin typeface="Arial"/>
                          <a:cs typeface="Arial"/>
                        </a:rPr>
                        <a:t>10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3810" marR="434975">
                        <a:lnSpc>
                          <a:spcPct val="100899"/>
                        </a:lnSpc>
                        <a:spcBef>
                          <a:spcPts val="73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528320">
                        <a:lnSpc>
                          <a:spcPct val="100899"/>
                        </a:lnSpc>
                        <a:spcBef>
                          <a:spcPts val="730"/>
                        </a:spcBef>
                      </a:pPr>
                      <a:r>
                        <a:rPr sz="1100" spc="-5" dirty="0">
                          <a:latin typeface="Arial"/>
                          <a:cs typeface="Arial"/>
                        </a:rPr>
                        <a:t>Self  </a:t>
                      </a:r>
                      <a:r>
                        <a:rPr sz="1100" dirty="0">
                          <a:latin typeface="Arial"/>
                          <a:cs typeface="Arial"/>
                        </a:rPr>
                        <a:t>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9405" marR="180340" indent="-250825" algn="just">
                        <a:lnSpc>
                          <a:spcPct val="100000"/>
                        </a:lnSpc>
                        <a:spcBef>
                          <a:spcPts val="25"/>
                        </a:spcBef>
                        <a:buChar char="•"/>
                        <a:tabLst>
                          <a:tab pos="320040" algn="l"/>
                        </a:tabLst>
                      </a:pPr>
                      <a:r>
                        <a:rPr sz="1100" spc="-5" dirty="0">
                          <a:latin typeface="Arial"/>
                          <a:cs typeface="Arial"/>
                        </a:rPr>
                        <a:t>Commitments for Step 6 can also be found in the Lifestyle: 12  Steps to Financial Freedom workbook on pages</a:t>
                      </a:r>
                      <a:r>
                        <a:rPr sz="1100" spc="30" dirty="0">
                          <a:latin typeface="Arial"/>
                          <a:cs typeface="Arial"/>
                        </a:rPr>
                        <a:t> </a:t>
                      </a:r>
                      <a:r>
                        <a:rPr sz="1100" dirty="0">
                          <a:latin typeface="Arial"/>
                          <a:cs typeface="Arial"/>
                        </a:rPr>
                        <a:t>50-52</a:t>
                      </a:r>
                      <a:endParaRPr sz="1100">
                        <a:latin typeface="Arial"/>
                        <a:cs typeface="Arial"/>
                      </a:endParaRPr>
                    </a:p>
                    <a:p>
                      <a:pPr marL="69215" algn="just">
                        <a:lnSpc>
                          <a:spcPct val="100000"/>
                        </a:lnSpc>
                        <a:spcBef>
                          <a:spcPts val="30"/>
                        </a:spcBef>
                      </a:pPr>
                      <a:r>
                        <a:rPr sz="1100" spc="-5" dirty="0">
                          <a:latin typeface="Arial"/>
                          <a:cs typeface="Arial"/>
                        </a:rPr>
                        <a:t>For Step 6, complete commitments </a:t>
                      </a:r>
                      <a:r>
                        <a:rPr sz="1100" dirty="0">
                          <a:latin typeface="Arial"/>
                          <a:cs typeface="Arial"/>
                        </a:rPr>
                        <a:t>1-6 </a:t>
                      </a:r>
                      <a:r>
                        <a:rPr sz="1100" spc="-5" dirty="0">
                          <a:latin typeface="Arial"/>
                          <a:cs typeface="Arial"/>
                        </a:rPr>
                        <a:t>in your</a:t>
                      </a:r>
                      <a:r>
                        <a:rPr sz="1100" spc="25" dirty="0">
                          <a:latin typeface="Arial"/>
                          <a:cs typeface="Arial"/>
                        </a:rPr>
                        <a:t> </a:t>
                      </a:r>
                      <a:r>
                        <a:rPr sz="1100" spc="-5" dirty="0">
                          <a:latin typeface="Arial"/>
                          <a:cs typeface="Arial"/>
                        </a:rPr>
                        <a:t>workbook.</a:t>
                      </a:r>
                      <a:endParaRPr sz="1100">
                        <a:latin typeface="Arial"/>
                        <a:cs typeface="Arial"/>
                      </a:endParaRPr>
                    </a:p>
                    <a:p>
                      <a:pPr marL="297815" marR="387350" indent="-228600" algn="just">
                        <a:lnSpc>
                          <a:spcPct val="102299"/>
                        </a:lnSpc>
                        <a:spcBef>
                          <a:spcPts val="55"/>
                        </a:spcBef>
                        <a:buClr>
                          <a:srgbClr val="000000"/>
                        </a:buClr>
                        <a:buFont typeface="Arial"/>
                        <a:buChar char="•"/>
                        <a:tabLst>
                          <a:tab pos="298450" algn="l"/>
                        </a:tabLst>
                      </a:pPr>
                      <a:r>
                        <a:rPr sz="1100" b="1" spc="-5" dirty="0">
                          <a:solidFill>
                            <a:srgbClr val="201E1F"/>
                          </a:solidFill>
                          <a:latin typeface="Arial"/>
                          <a:cs typeface="Arial"/>
                        </a:rPr>
                        <a:t>Commitment #1: </a:t>
                      </a:r>
                      <a:r>
                        <a:rPr sz="1100" spc="-5" dirty="0">
                          <a:solidFill>
                            <a:srgbClr val="201E1F"/>
                          </a:solidFill>
                          <a:latin typeface="Arial"/>
                          <a:cs typeface="Arial"/>
                        </a:rPr>
                        <a:t>I will make a list of my </a:t>
                      </a:r>
                      <a:r>
                        <a:rPr sz="1100" dirty="0">
                          <a:solidFill>
                            <a:srgbClr val="201E1F"/>
                          </a:solidFill>
                          <a:latin typeface="Arial"/>
                          <a:cs typeface="Arial"/>
                        </a:rPr>
                        <a:t>three-year </a:t>
                      </a:r>
                      <a:r>
                        <a:rPr sz="1100" spc="-5" dirty="0">
                          <a:solidFill>
                            <a:srgbClr val="201E1F"/>
                          </a:solidFill>
                          <a:latin typeface="Arial"/>
                          <a:cs typeface="Arial"/>
                        </a:rPr>
                        <a:t>goals  and place dates next to</a:t>
                      </a:r>
                      <a:r>
                        <a:rPr sz="1100" spc="10" dirty="0">
                          <a:solidFill>
                            <a:srgbClr val="201E1F"/>
                          </a:solidFill>
                          <a:latin typeface="Arial"/>
                          <a:cs typeface="Arial"/>
                        </a:rPr>
                        <a:t> </a:t>
                      </a:r>
                      <a:r>
                        <a:rPr sz="1100" spc="-5" dirty="0">
                          <a:solidFill>
                            <a:srgbClr val="201E1F"/>
                          </a:solidFill>
                          <a:latin typeface="Arial"/>
                          <a:cs typeface="Arial"/>
                        </a:rPr>
                        <a:t>each</a:t>
                      </a:r>
                      <a:endParaRPr sz="1100">
                        <a:latin typeface="Arial"/>
                        <a:cs typeface="Arial"/>
                      </a:endParaRPr>
                    </a:p>
                    <a:p>
                      <a:pPr marL="297815" marR="90805" indent="-228600" algn="just">
                        <a:lnSpc>
                          <a:spcPct val="102299"/>
                        </a:lnSpc>
                        <a:spcBef>
                          <a:spcPts val="40"/>
                        </a:spcBef>
                        <a:buClr>
                          <a:srgbClr val="000000"/>
                        </a:buClr>
                        <a:buFont typeface="Arial"/>
                        <a:buChar char="•"/>
                        <a:tabLst>
                          <a:tab pos="298450" algn="l"/>
                        </a:tabLst>
                      </a:pPr>
                      <a:r>
                        <a:rPr sz="1100" b="1" spc="-5" dirty="0">
                          <a:solidFill>
                            <a:srgbClr val="201E1F"/>
                          </a:solidFill>
                          <a:latin typeface="Arial"/>
                          <a:cs typeface="Arial"/>
                        </a:rPr>
                        <a:t>Commitment #2: </a:t>
                      </a:r>
                      <a:r>
                        <a:rPr sz="1100" spc="-5" dirty="0">
                          <a:solidFill>
                            <a:srgbClr val="201E1F"/>
                          </a:solidFill>
                          <a:latin typeface="Arial"/>
                          <a:cs typeface="Arial"/>
                        </a:rPr>
                        <a:t>I will calculate my retirement financial needs  using</a:t>
                      </a:r>
                      <a:r>
                        <a:rPr sz="1100" spc="-50" dirty="0">
                          <a:solidFill>
                            <a:srgbClr val="201E1F"/>
                          </a:solidFill>
                          <a:latin typeface="Arial"/>
                          <a:cs typeface="Arial"/>
                        </a:rPr>
                        <a:t> </a:t>
                      </a:r>
                      <a:r>
                        <a:rPr sz="1100" spc="-5" dirty="0">
                          <a:solidFill>
                            <a:srgbClr val="201E1F"/>
                          </a:solidFill>
                          <a:latin typeface="Arial"/>
                          <a:cs typeface="Arial"/>
                        </a:rPr>
                        <a:t>the</a:t>
                      </a:r>
                      <a:r>
                        <a:rPr sz="1100" spc="-45" dirty="0">
                          <a:solidFill>
                            <a:srgbClr val="201E1F"/>
                          </a:solidFill>
                          <a:latin typeface="Arial"/>
                          <a:cs typeface="Arial"/>
                        </a:rPr>
                        <a:t> </a:t>
                      </a:r>
                      <a:r>
                        <a:rPr sz="1100" spc="-5" dirty="0">
                          <a:solidFill>
                            <a:srgbClr val="201E1F"/>
                          </a:solidFill>
                          <a:latin typeface="Arial"/>
                          <a:cs typeface="Arial"/>
                        </a:rPr>
                        <a:t>exercise</a:t>
                      </a:r>
                      <a:r>
                        <a:rPr sz="1100" spc="-40" dirty="0">
                          <a:solidFill>
                            <a:srgbClr val="201E1F"/>
                          </a:solidFill>
                          <a:latin typeface="Arial"/>
                          <a:cs typeface="Arial"/>
                        </a:rPr>
                        <a:t> </a:t>
                      </a:r>
                      <a:r>
                        <a:rPr sz="1100" spc="-5" dirty="0">
                          <a:solidFill>
                            <a:srgbClr val="201E1F"/>
                          </a:solidFill>
                          <a:latin typeface="Arial"/>
                          <a:cs typeface="Arial"/>
                        </a:rPr>
                        <a:t>in</a:t>
                      </a:r>
                      <a:r>
                        <a:rPr sz="1100" spc="-50" dirty="0">
                          <a:solidFill>
                            <a:srgbClr val="201E1F"/>
                          </a:solidFill>
                          <a:latin typeface="Arial"/>
                          <a:cs typeface="Arial"/>
                        </a:rPr>
                        <a:t> </a:t>
                      </a:r>
                      <a:r>
                        <a:rPr sz="1100" spc="-5" dirty="0">
                          <a:solidFill>
                            <a:srgbClr val="201E1F"/>
                          </a:solidFill>
                          <a:latin typeface="Arial"/>
                          <a:cs typeface="Arial"/>
                        </a:rPr>
                        <a:t>the</a:t>
                      </a:r>
                      <a:r>
                        <a:rPr sz="1100" spc="-50" dirty="0">
                          <a:solidFill>
                            <a:srgbClr val="201E1F"/>
                          </a:solidFill>
                          <a:latin typeface="Arial"/>
                          <a:cs typeface="Arial"/>
                        </a:rPr>
                        <a:t> </a:t>
                      </a:r>
                      <a:r>
                        <a:rPr sz="1100" spc="-5" dirty="0">
                          <a:solidFill>
                            <a:srgbClr val="201E1F"/>
                          </a:solidFill>
                          <a:latin typeface="Arial"/>
                          <a:cs typeface="Arial"/>
                        </a:rPr>
                        <a:t>workbook</a:t>
                      </a:r>
                      <a:r>
                        <a:rPr sz="1100" spc="-50" dirty="0">
                          <a:solidFill>
                            <a:srgbClr val="201E1F"/>
                          </a:solidFill>
                          <a:latin typeface="Arial"/>
                          <a:cs typeface="Arial"/>
                        </a:rPr>
                        <a:t> </a:t>
                      </a:r>
                      <a:r>
                        <a:rPr sz="1100" spc="-5" dirty="0">
                          <a:solidFill>
                            <a:srgbClr val="201E1F"/>
                          </a:solidFill>
                          <a:latin typeface="Arial"/>
                          <a:cs typeface="Arial"/>
                        </a:rPr>
                        <a:t>and</a:t>
                      </a:r>
                      <a:r>
                        <a:rPr sz="1100" spc="-45" dirty="0">
                          <a:solidFill>
                            <a:srgbClr val="201E1F"/>
                          </a:solidFill>
                          <a:latin typeface="Arial"/>
                          <a:cs typeface="Arial"/>
                        </a:rPr>
                        <a:t> </a:t>
                      </a:r>
                      <a:r>
                        <a:rPr sz="1100" spc="-5" dirty="0">
                          <a:solidFill>
                            <a:srgbClr val="201E1F"/>
                          </a:solidFill>
                          <a:latin typeface="Arial"/>
                          <a:cs typeface="Arial"/>
                        </a:rPr>
                        <a:t>create</a:t>
                      </a:r>
                      <a:r>
                        <a:rPr sz="1100" spc="-45" dirty="0">
                          <a:solidFill>
                            <a:srgbClr val="201E1F"/>
                          </a:solidFill>
                          <a:latin typeface="Arial"/>
                          <a:cs typeface="Arial"/>
                        </a:rPr>
                        <a:t> </a:t>
                      </a:r>
                      <a:r>
                        <a:rPr sz="1100" spc="-5" dirty="0">
                          <a:solidFill>
                            <a:srgbClr val="201E1F"/>
                          </a:solidFill>
                          <a:latin typeface="Arial"/>
                          <a:cs typeface="Arial"/>
                        </a:rPr>
                        <a:t>a</a:t>
                      </a:r>
                      <a:r>
                        <a:rPr sz="1100" spc="-55" dirty="0">
                          <a:solidFill>
                            <a:srgbClr val="201E1F"/>
                          </a:solidFill>
                          <a:latin typeface="Arial"/>
                          <a:cs typeface="Arial"/>
                        </a:rPr>
                        <a:t> </a:t>
                      </a:r>
                      <a:r>
                        <a:rPr sz="1100" spc="-5" dirty="0">
                          <a:solidFill>
                            <a:srgbClr val="201E1F"/>
                          </a:solidFill>
                          <a:latin typeface="Arial"/>
                          <a:cs typeface="Arial"/>
                        </a:rPr>
                        <a:t>plan</a:t>
                      </a:r>
                      <a:r>
                        <a:rPr sz="1100" spc="-45" dirty="0">
                          <a:solidFill>
                            <a:srgbClr val="201E1F"/>
                          </a:solidFill>
                          <a:latin typeface="Arial"/>
                          <a:cs typeface="Arial"/>
                        </a:rPr>
                        <a:t> </a:t>
                      </a:r>
                      <a:r>
                        <a:rPr sz="1100" spc="-5" dirty="0">
                          <a:solidFill>
                            <a:srgbClr val="201E1F"/>
                          </a:solidFill>
                          <a:latin typeface="Arial"/>
                          <a:cs typeface="Arial"/>
                        </a:rPr>
                        <a:t>for</a:t>
                      </a:r>
                      <a:r>
                        <a:rPr sz="1100" spc="-45" dirty="0">
                          <a:solidFill>
                            <a:srgbClr val="201E1F"/>
                          </a:solidFill>
                          <a:latin typeface="Arial"/>
                          <a:cs typeface="Arial"/>
                        </a:rPr>
                        <a:t> </a:t>
                      </a:r>
                      <a:r>
                        <a:rPr sz="1100" spc="-5" dirty="0">
                          <a:solidFill>
                            <a:srgbClr val="201E1F"/>
                          </a:solidFill>
                          <a:latin typeface="Arial"/>
                          <a:cs typeface="Arial"/>
                        </a:rPr>
                        <a:t>meeting  them.</a:t>
                      </a:r>
                      <a:endParaRPr sz="1100">
                        <a:latin typeface="Arial"/>
                        <a:cs typeface="Arial"/>
                      </a:endParaRPr>
                    </a:p>
                    <a:p>
                      <a:pPr marL="297815" marR="167005" indent="-228600" algn="just">
                        <a:lnSpc>
                          <a:spcPct val="100000"/>
                        </a:lnSpc>
                        <a:spcBef>
                          <a:spcPts val="75"/>
                        </a:spcBef>
                        <a:buClr>
                          <a:srgbClr val="000000"/>
                        </a:buClr>
                        <a:buFont typeface="Arial"/>
                        <a:buChar char="•"/>
                        <a:tabLst>
                          <a:tab pos="298450" algn="l"/>
                        </a:tabLst>
                      </a:pPr>
                      <a:r>
                        <a:rPr sz="1100" b="1" spc="-5" dirty="0">
                          <a:solidFill>
                            <a:srgbClr val="201E1F"/>
                          </a:solidFill>
                          <a:latin typeface="Arial"/>
                          <a:cs typeface="Arial"/>
                        </a:rPr>
                        <a:t>Commitment #3: </a:t>
                      </a:r>
                      <a:r>
                        <a:rPr sz="1100" spc="-5" dirty="0">
                          <a:solidFill>
                            <a:srgbClr val="201E1F"/>
                          </a:solidFill>
                          <a:latin typeface="Arial"/>
                          <a:cs typeface="Arial"/>
                        </a:rPr>
                        <a:t>I will open or add to my investment account  for </a:t>
                      </a:r>
                      <a:r>
                        <a:rPr sz="1100" dirty="0">
                          <a:solidFill>
                            <a:srgbClr val="201E1F"/>
                          </a:solidFill>
                          <a:latin typeface="Arial"/>
                          <a:cs typeface="Arial"/>
                        </a:rPr>
                        <a:t>long- </a:t>
                      </a:r>
                      <a:r>
                        <a:rPr sz="1100" spc="-5" dirty="0">
                          <a:solidFill>
                            <a:srgbClr val="201E1F"/>
                          </a:solidFill>
                          <a:latin typeface="Arial"/>
                          <a:cs typeface="Arial"/>
                        </a:rPr>
                        <a:t>term financial goals.</a:t>
                      </a:r>
                      <a:endParaRPr sz="1100">
                        <a:latin typeface="Arial"/>
                        <a:cs typeface="Arial"/>
                      </a:endParaRPr>
                    </a:p>
                    <a:p>
                      <a:pPr marL="297815" marR="469265" indent="-228600">
                        <a:lnSpc>
                          <a:spcPct val="101800"/>
                        </a:lnSpc>
                        <a:spcBef>
                          <a:spcPts val="65"/>
                        </a:spcBef>
                        <a:buClr>
                          <a:srgbClr val="000000"/>
                        </a:buClr>
                        <a:buFont typeface="Arial"/>
                        <a:buChar char="•"/>
                        <a:tabLst>
                          <a:tab pos="297815" algn="l"/>
                          <a:tab pos="298450" algn="l"/>
                        </a:tabLst>
                      </a:pPr>
                      <a:r>
                        <a:rPr sz="1100" b="1" spc="-5" dirty="0">
                          <a:solidFill>
                            <a:srgbClr val="201E1F"/>
                          </a:solidFill>
                          <a:latin typeface="Arial"/>
                          <a:cs typeface="Arial"/>
                        </a:rPr>
                        <a:t>Commitment #4: </a:t>
                      </a:r>
                      <a:r>
                        <a:rPr sz="1100" spc="-5" dirty="0">
                          <a:solidFill>
                            <a:srgbClr val="201E1F"/>
                          </a:solidFill>
                          <a:latin typeface="Arial"/>
                          <a:cs typeface="Arial"/>
                        </a:rPr>
                        <a:t>I will review my spending plan to make  sure it is</a:t>
                      </a:r>
                      <a:r>
                        <a:rPr sz="1100" spc="-10" dirty="0">
                          <a:solidFill>
                            <a:srgbClr val="201E1F"/>
                          </a:solidFill>
                          <a:latin typeface="Arial"/>
                          <a:cs typeface="Arial"/>
                        </a:rPr>
                        <a:t> </a:t>
                      </a:r>
                      <a:r>
                        <a:rPr sz="1100" spc="-5" dirty="0">
                          <a:solidFill>
                            <a:srgbClr val="201E1F"/>
                          </a:solidFill>
                          <a:latin typeface="Arial"/>
                          <a:cs typeface="Arial"/>
                        </a:rPr>
                        <a:t>accurate.</a:t>
                      </a:r>
                      <a:endParaRPr sz="1100">
                        <a:latin typeface="Arial"/>
                        <a:cs typeface="Arial"/>
                      </a:endParaRPr>
                    </a:p>
                    <a:p>
                      <a:pPr marL="297815" marR="474980" indent="-228600">
                        <a:lnSpc>
                          <a:spcPct val="102699"/>
                        </a:lnSpc>
                        <a:spcBef>
                          <a:spcPts val="35"/>
                        </a:spcBef>
                        <a:buClr>
                          <a:srgbClr val="000000"/>
                        </a:buClr>
                        <a:buFont typeface="Arial"/>
                        <a:buChar char="•"/>
                        <a:tabLst>
                          <a:tab pos="297815" algn="l"/>
                          <a:tab pos="298450" algn="l"/>
                        </a:tabLst>
                      </a:pPr>
                      <a:r>
                        <a:rPr sz="1100" b="1" spc="-5" dirty="0">
                          <a:solidFill>
                            <a:srgbClr val="201E1F"/>
                          </a:solidFill>
                          <a:latin typeface="Arial"/>
                          <a:cs typeface="Arial"/>
                        </a:rPr>
                        <a:t>Commitment #5: </a:t>
                      </a:r>
                      <a:r>
                        <a:rPr sz="1100" spc="-5" dirty="0">
                          <a:solidFill>
                            <a:srgbClr val="201E1F"/>
                          </a:solidFill>
                          <a:latin typeface="Arial"/>
                          <a:cs typeface="Arial"/>
                        </a:rPr>
                        <a:t>I will sell the following assets/items and  use the proceeds to pay off</a:t>
                      </a:r>
                      <a:r>
                        <a:rPr sz="1100" spc="15" dirty="0">
                          <a:solidFill>
                            <a:srgbClr val="201E1F"/>
                          </a:solidFill>
                          <a:latin typeface="Arial"/>
                          <a:cs typeface="Arial"/>
                        </a:rPr>
                        <a:t> </a:t>
                      </a:r>
                      <a:r>
                        <a:rPr sz="1100" spc="-5" dirty="0">
                          <a:solidFill>
                            <a:srgbClr val="201E1F"/>
                          </a:solidFill>
                          <a:latin typeface="Arial"/>
                          <a:cs typeface="Arial"/>
                        </a:rPr>
                        <a:t>debts:</a:t>
                      </a:r>
                      <a:endParaRPr sz="1100">
                        <a:latin typeface="Arial"/>
                        <a:cs typeface="Arial"/>
                      </a:endParaRPr>
                    </a:p>
                    <a:p>
                      <a:pPr marL="297815" indent="-229870">
                        <a:lnSpc>
                          <a:spcPts val="1270"/>
                        </a:lnSpc>
                        <a:spcBef>
                          <a:spcPts val="155"/>
                        </a:spcBef>
                        <a:buClr>
                          <a:srgbClr val="000000"/>
                        </a:buClr>
                        <a:buFont typeface="Arial"/>
                        <a:buChar char="•"/>
                        <a:tabLst>
                          <a:tab pos="297815" algn="l"/>
                          <a:tab pos="298450" algn="l"/>
                        </a:tabLst>
                      </a:pPr>
                      <a:r>
                        <a:rPr sz="1100" b="1" spc="-5" dirty="0">
                          <a:solidFill>
                            <a:srgbClr val="201E1F"/>
                          </a:solidFill>
                          <a:latin typeface="Arial"/>
                          <a:cs typeface="Arial"/>
                        </a:rPr>
                        <a:t>Commitment #6: </a:t>
                      </a:r>
                      <a:r>
                        <a:rPr sz="1100" spc="-5" dirty="0">
                          <a:solidFill>
                            <a:srgbClr val="201E1F"/>
                          </a:solidFill>
                          <a:latin typeface="Arial"/>
                          <a:cs typeface="Arial"/>
                        </a:rPr>
                        <a:t>I will read one article or book about personal  finance.</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29</a:t>
            </a:r>
          </a:p>
        </p:txBody>
      </p:sp>
      <p:graphicFrame>
        <p:nvGraphicFramePr>
          <p:cNvPr id="2" name="object 2"/>
          <p:cNvGraphicFramePr>
            <a:graphicFrameLocks noGrp="1"/>
          </p:cNvGraphicFramePr>
          <p:nvPr/>
        </p:nvGraphicFramePr>
        <p:xfrm>
          <a:off x="568451" y="914400"/>
          <a:ext cx="6403338" cy="7586089"/>
        </p:xfrm>
        <a:graphic>
          <a:graphicData uri="http://schemas.openxmlformats.org/drawingml/2006/table">
            <a:tbl>
              <a:tblPr firstRow="1" bandRow="1">
                <a:tableStyleId>{2D5ABB26-0587-4C30-8999-92F81FD0307C}</a:tableStyleId>
              </a:tblPr>
              <a:tblGrid>
                <a:gridCol w="292100">
                  <a:extLst>
                    <a:ext uri="{9D8B030D-6E8A-4147-A177-3AD203B41FA5}">
                      <a16:colId xmlns:a16="http://schemas.microsoft.com/office/drawing/2014/main" val="20000"/>
                    </a:ext>
                  </a:extLst>
                </a:gridCol>
                <a:gridCol w="896619">
                  <a:extLst>
                    <a:ext uri="{9D8B030D-6E8A-4147-A177-3AD203B41FA5}">
                      <a16:colId xmlns:a16="http://schemas.microsoft.com/office/drawing/2014/main" val="20001"/>
                    </a:ext>
                  </a:extLst>
                </a:gridCol>
                <a:gridCol w="896619">
                  <a:extLst>
                    <a:ext uri="{9D8B030D-6E8A-4147-A177-3AD203B41FA5}">
                      <a16:colId xmlns:a16="http://schemas.microsoft.com/office/drawing/2014/main" val="20002"/>
                    </a:ext>
                  </a:extLst>
                </a:gridCol>
                <a:gridCol w="4318000">
                  <a:extLst>
                    <a:ext uri="{9D8B030D-6E8A-4147-A177-3AD203B41FA5}">
                      <a16:colId xmlns:a16="http://schemas.microsoft.com/office/drawing/2014/main" val="20003"/>
                    </a:ext>
                  </a:extLst>
                </a:gridCol>
              </a:tblGrid>
              <a:tr h="460248">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1780">
                        <a:lnSpc>
                          <a:spcPct val="100000"/>
                        </a:lnSpc>
                        <a:spcBef>
                          <a:spcPts val="40"/>
                        </a:spcBef>
                      </a:pPr>
                      <a:r>
                        <a:rPr sz="1100" spc="-5" dirty="0">
                          <a:latin typeface="Arial"/>
                          <a:cs typeface="Arial"/>
                        </a:rPr>
                        <a:t>Read</a:t>
                      </a:r>
                      <a:r>
                        <a:rPr sz="1100" spc="-35" dirty="0">
                          <a:latin typeface="Arial"/>
                          <a:cs typeface="Arial"/>
                        </a:rPr>
                        <a:t> </a:t>
                      </a:r>
                      <a:r>
                        <a:rPr sz="1100" spc="-5" dirty="0">
                          <a:latin typeface="Arial"/>
                          <a:cs typeface="Arial"/>
                        </a:rPr>
                        <a:t>chapter</a:t>
                      </a:r>
                      <a:r>
                        <a:rPr sz="1100" spc="-35" dirty="0">
                          <a:latin typeface="Arial"/>
                          <a:cs typeface="Arial"/>
                        </a:rPr>
                        <a:t> </a:t>
                      </a:r>
                      <a:r>
                        <a:rPr sz="1100" spc="-5" dirty="0">
                          <a:latin typeface="Arial"/>
                          <a:cs typeface="Arial"/>
                        </a:rPr>
                        <a:t>7</a:t>
                      </a:r>
                      <a:r>
                        <a:rPr sz="1100" spc="-30" dirty="0">
                          <a:latin typeface="Arial"/>
                          <a:cs typeface="Arial"/>
                        </a:rPr>
                        <a:t> </a:t>
                      </a:r>
                      <a:r>
                        <a:rPr sz="1100" spc="-5" dirty="0">
                          <a:latin typeface="Arial"/>
                          <a:cs typeface="Arial"/>
                        </a:rPr>
                        <a:t>“Maximize</a:t>
                      </a:r>
                      <a:r>
                        <a:rPr sz="1100" spc="-3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Margin”</a:t>
                      </a:r>
                      <a:r>
                        <a:rPr sz="1100" spc="-35" dirty="0">
                          <a:latin typeface="Arial"/>
                          <a:cs typeface="Arial"/>
                        </a:rPr>
                        <a:t> </a:t>
                      </a:r>
                      <a:r>
                        <a:rPr sz="1100" spc="-5" dirty="0">
                          <a:latin typeface="Arial"/>
                          <a:cs typeface="Arial"/>
                        </a:rPr>
                        <a:t>in</a:t>
                      </a:r>
                      <a:r>
                        <a:rPr sz="1100" spc="-40" dirty="0">
                          <a:latin typeface="Arial"/>
                          <a:cs typeface="Arial"/>
                        </a:rPr>
                        <a:t> </a:t>
                      </a:r>
                      <a:r>
                        <a:rPr sz="1100" spc="-5" dirty="0">
                          <a:latin typeface="Arial"/>
                          <a:cs typeface="Arial"/>
                        </a:rPr>
                        <a:t>your</a:t>
                      </a:r>
                      <a:r>
                        <a:rPr sz="1100" spc="-30" dirty="0">
                          <a:latin typeface="Arial"/>
                          <a:cs typeface="Arial"/>
                        </a:rPr>
                        <a:t> </a:t>
                      </a:r>
                      <a:r>
                        <a:rPr sz="1100" spc="-5" dirty="0">
                          <a:latin typeface="Arial"/>
                          <a:cs typeface="Arial"/>
                        </a:rPr>
                        <a:t>Say</a:t>
                      </a:r>
                      <a:r>
                        <a:rPr sz="1100" spc="-35" dirty="0">
                          <a:latin typeface="Arial"/>
                          <a:cs typeface="Arial"/>
                        </a:rPr>
                        <a:t> </a:t>
                      </a:r>
                      <a:r>
                        <a:rPr sz="1100" spc="-5" dirty="0">
                          <a:latin typeface="Arial"/>
                          <a:cs typeface="Arial"/>
                        </a:rPr>
                        <a:t>Yes</a:t>
                      </a:r>
                      <a:r>
                        <a:rPr sz="1100" spc="-30" dirty="0">
                          <a:latin typeface="Arial"/>
                          <a:cs typeface="Arial"/>
                        </a:rPr>
                        <a:t> </a:t>
                      </a:r>
                      <a:r>
                        <a:rPr sz="1100" spc="-5" dirty="0">
                          <a:latin typeface="Arial"/>
                          <a:cs typeface="Arial"/>
                        </a:rPr>
                        <a:t>to</a:t>
                      </a:r>
                      <a:r>
                        <a:rPr sz="1100" spc="-35" dirty="0">
                          <a:latin typeface="Arial"/>
                          <a:cs typeface="Arial"/>
                        </a:rPr>
                        <a:t> </a:t>
                      </a:r>
                      <a:r>
                        <a:rPr sz="1100" spc="-5" dirty="0">
                          <a:latin typeface="Arial"/>
                          <a:cs typeface="Arial"/>
                        </a:rPr>
                        <a:t>No</a:t>
                      </a:r>
                      <a:r>
                        <a:rPr sz="1100" spc="-40" dirty="0">
                          <a:latin typeface="Arial"/>
                          <a:cs typeface="Arial"/>
                        </a:rPr>
                        <a:t> </a:t>
                      </a:r>
                      <a:r>
                        <a:rPr sz="1100" spc="-10" dirty="0">
                          <a:latin typeface="Arial"/>
                          <a:cs typeface="Arial"/>
                        </a:rPr>
                        <a:t>Debt  </a:t>
                      </a:r>
                      <a:r>
                        <a:rPr sz="1100" spc="-5" dirty="0">
                          <a:latin typeface="Arial"/>
                          <a:cs typeface="Arial"/>
                        </a:rPr>
                        <a:t>textbook</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156235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050">
                        <a:latin typeface="Times New Roman"/>
                        <a:cs typeface="Times New Roman"/>
                      </a:endParaRPr>
                    </a:p>
                    <a:p>
                      <a:pPr marR="49530" algn="r">
                        <a:lnSpc>
                          <a:spcPct val="100000"/>
                        </a:lnSpc>
                      </a:pPr>
                      <a:r>
                        <a:rPr sz="1100" dirty="0">
                          <a:latin typeface="Arial"/>
                          <a:cs typeface="Arial"/>
                        </a:rPr>
                        <a:t>11</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3810" marR="434975">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2540" marR="148590">
                        <a:lnSpc>
                          <a:spcPct val="102299"/>
                        </a:lnSpc>
                      </a:pPr>
                      <a:r>
                        <a:rPr sz="1100" spc="-5" dirty="0">
                          <a:latin typeface="Arial"/>
                          <a:cs typeface="Arial"/>
                        </a:rPr>
                        <a:t>Level  </a:t>
                      </a:r>
                      <a:r>
                        <a:rPr sz="1100" dirty="0">
                          <a:latin typeface="Arial"/>
                          <a:cs typeface="Arial"/>
                        </a:rPr>
                        <a:t>Affirmations</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62255" marR="221615" indent="-228600" algn="just">
                        <a:lnSpc>
                          <a:spcPct val="101400"/>
                        </a:lnSpc>
                        <a:spcBef>
                          <a:spcPts val="30"/>
                        </a:spcBef>
                        <a:buChar char="•"/>
                        <a:tabLst>
                          <a:tab pos="262890" algn="l"/>
                        </a:tabLst>
                      </a:pPr>
                      <a:r>
                        <a:rPr sz="1100" spc="-5" dirty="0">
                          <a:latin typeface="Arial"/>
                          <a:cs typeface="Arial"/>
                        </a:rPr>
                        <a:t>Each level ends with an affirmation. This is per LEVEL and</a:t>
                      </a:r>
                      <a:r>
                        <a:rPr sz="1100" spc="-130" dirty="0">
                          <a:latin typeface="Arial"/>
                          <a:cs typeface="Arial"/>
                        </a:rPr>
                        <a:t> </a:t>
                      </a:r>
                      <a:r>
                        <a:rPr sz="1100" spc="-5" dirty="0">
                          <a:latin typeface="Arial"/>
                          <a:cs typeface="Arial"/>
                        </a:rPr>
                        <a:t>not  per</a:t>
                      </a:r>
                      <a:r>
                        <a:rPr sz="1100" spc="-35" dirty="0">
                          <a:latin typeface="Arial"/>
                          <a:cs typeface="Arial"/>
                        </a:rPr>
                        <a:t> </a:t>
                      </a:r>
                      <a:r>
                        <a:rPr sz="1100" spc="-5" dirty="0">
                          <a:latin typeface="Arial"/>
                          <a:cs typeface="Arial"/>
                        </a:rPr>
                        <a:t>step,</a:t>
                      </a:r>
                      <a:r>
                        <a:rPr sz="1100" spc="-30" dirty="0">
                          <a:latin typeface="Arial"/>
                          <a:cs typeface="Arial"/>
                        </a:rPr>
                        <a:t> </a:t>
                      </a:r>
                      <a:r>
                        <a:rPr sz="1100" spc="-5" dirty="0">
                          <a:latin typeface="Arial"/>
                          <a:cs typeface="Arial"/>
                        </a:rPr>
                        <a:t>so</a:t>
                      </a:r>
                      <a:r>
                        <a:rPr sz="1100" spc="-45" dirty="0">
                          <a:latin typeface="Arial"/>
                          <a:cs typeface="Arial"/>
                        </a:rPr>
                        <a:t> </a:t>
                      </a:r>
                      <a:r>
                        <a:rPr sz="1100" spc="-5" dirty="0">
                          <a:latin typeface="Arial"/>
                          <a:cs typeface="Arial"/>
                        </a:rPr>
                        <a:t>it</a:t>
                      </a:r>
                      <a:r>
                        <a:rPr sz="1100" spc="-30" dirty="0">
                          <a:latin typeface="Arial"/>
                          <a:cs typeface="Arial"/>
                        </a:rPr>
                        <a:t> </a:t>
                      </a:r>
                      <a:r>
                        <a:rPr sz="1100" spc="-5" dirty="0">
                          <a:latin typeface="Arial"/>
                          <a:cs typeface="Arial"/>
                        </a:rPr>
                        <a:t>will</a:t>
                      </a:r>
                      <a:r>
                        <a:rPr sz="1100" spc="-30" dirty="0">
                          <a:latin typeface="Arial"/>
                          <a:cs typeface="Arial"/>
                        </a:rPr>
                        <a:t> </a:t>
                      </a:r>
                      <a:r>
                        <a:rPr sz="1100" spc="-5" dirty="0">
                          <a:latin typeface="Arial"/>
                          <a:cs typeface="Arial"/>
                        </a:rPr>
                        <a:t>happen</a:t>
                      </a:r>
                      <a:r>
                        <a:rPr sz="1100" spc="-40" dirty="0">
                          <a:latin typeface="Arial"/>
                          <a:cs typeface="Arial"/>
                        </a:rPr>
                        <a:t> </a:t>
                      </a:r>
                      <a:r>
                        <a:rPr sz="1100" spc="-5" dirty="0">
                          <a:latin typeface="Arial"/>
                          <a:cs typeface="Arial"/>
                        </a:rPr>
                        <a:t>4</a:t>
                      </a:r>
                      <a:r>
                        <a:rPr sz="1100" spc="-30" dirty="0">
                          <a:latin typeface="Arial"/>
                          <a:cs typeface="Arial"/>
                        </a:rPr>
                        <a:t> </a:t>
                      </a:r>
                      <a:r>
                        <a:rPr sz="1100" spc="-5" dirty="0">
                          <a:latin typeface="Arial"/>
                          <a:cs typeface="Arial"/>
                        </a:rPr>
                        <a:t>times</a:t>
                      </a:r>
                      <a:r>
                        <a:rPr sz="1100" spc="-30" dirty="0">
                          <a:latin typeface="Arial"/>
                          <a:cs typeface="Arial"/>
                        </a:rPr>
                        <a:t> </a:t>
                      </a:r>
                      <a:r>
                        <a:rPr sz="1100" spc="-5" dirty="0">
                          <a:latin typeface="Arial"/>
                          <a:cs typeface="Arial"/>
                        </a:rPr>
                        <a:t>during</a:t>
                      </a:r>
                      <a:r>
                        <a:rPr sz="1100" spc="-35" dirty="0">
                          <a:latin typeface="Arial"/>
                          <a:cs typeface="Arial"/>
                        </a:rPr>
                        <a:t> </a:t>
                      </a:r>
                      <a:r>
                        <a:rPr sz="1100" spc="-5" dirty="0">
                          <a:latin typeface="Arial"/>
                          <a:cs typeface="Arial"/>
                        </a:rPr>
                        <a:t>the</a:t>
                      </a:r>
                      <a:r>
                        <a:rPr sz="1100" spc="-30" dirty="0">
                          <a:latin typeface="Arial"/>
                          <a:cs typeface="Arial"/>
                        </a:rPr>
                        <a:t> </a:t>
                      </a:r>
                      <a:r>
                        <a:rPr sz="1100" spc="-5" dirty="0">
                          <a:latin typeface="Arial"/>
                          <a:cs typeface="Arial"/>
                        </a:rPr>
                        <a:t>entire</a:t>
                      </a:r>
                      <a:r>
                        <a:rPr sz="1100" spc="-30" dirty="0">
                          <a:latin typeface="Arial"/>
                          <a:cs typeface="Arial"/>
                        </a:rPr>
                        <a:t> </a:t>
                      </a:r>
                      <a:r>
                        <a:rPr sz="1100" spc="-5" dirty="0">
                          <a:latin typeface="Arial"/>
                          <a:cs typeface="Arial"/>
                        </a:rPr>
                        <a:t>course.</a:t>
                      </a:r>
                      <a:r>
                        <a:rPr sz="1100" spc="-35" dirty="0">
                          <a:latin typeface="Arial"/>
                          <a:cs typeface="Arial"/>
                        </a:rPr>
                        <a:t> </a:t>
                      </a:r>
                      <a:r>
                        <a:rPr sz="1100" spc="-5" dirty="0">
                          <a:latin typeface="Arial"/>
                          <a:cs typeface="Arial"/>
                        </a:rPr>
                        <a:t>The  virtual host will share a short word of encouragement.  Participant can reflect on these sayings as they continue to  navigate the journey towards financial</a:t>
                      </a:r>
                      <a:r>
                        <a:rPr sz="1100" spc="25" dirty="0">
                          <a:latin typeface="Arial"/>
                          <a:cs typeface="Arial"/>
                        </a:rPr>
                        <a:t> </a:t>
                      </a:r>
                      <a:r>
                        <a:rPr sz="1100" spc="-5" dirty="0">
                          <a:latin typeface="Arial"/>
                          <a:cs typeface="Arial"/>
                        </a:rPr>
                        <a:t>freedom.</a:t>
                      </a:r>
                      <a:endParaRPr sz="1100">
                        <a:latin typeface="Arial"/>
                        <a:cs typeface="Arial"/>
                      </a:endParaRPr>
                    </a:p>
                    <a:p>
                      <a:pPr>
                        <a:lnSpc>
                          <a:spcPct val="100000"/>
                        </a:lnSpc>
                        <a:spcBef>
                          <a:spcPts val="15"/>
                        </a:spcBef>
                        <a:buFont typeface="Arial"/>
                        <a:buChar char="•"/>
                      </a:pPr>
                      <a:endParaRPr sz="1200">
                        <a:latin typeface="Times New Roman"/>
                        <a:cs typeface="Times New Roman"/>
                      </a:endParaRPr>
                    </a:p>
                    <a:p>
                      <a:pPr marL="69215">
                        <a:lnSpc>
                          <a:spcPts val="1300"/>
                        </a:lnSpc>
                      </a:pPr>
                      <a:r>
                        <a:rPr sz="1100" spc="-5" dirty="0">
                          <a:latin typeface="Arial"/>
                          <a:cs typeface="Arial"/>
                        </a:rPr>
                        <a:t>The affirmation for Level 2</a:t>
                      </a:r>
                      <a:r>
                        <a:rPr sz="1100" spc="5" dirty="0">
                          <a:latin typeface="Arial"/>
                          <a:cs typeface="Arial"/>
                        </a:rPr>
                        <a:t> </a:t>
                      </a:r>
                      <a:r>
                        <a:rPr sz="1100" spc="-5" dirty="0">
                          <a:latin typeface="Arial"/>
                          <a:cs typeface="Arial"/>
                        </a:rPr>
                        <a:t>is:</a:t>
                      </a:r>
                      <a:endParaRPr sz="1100">
                        <a:latin typeface="Arial"/>
                        <a:cs typeface="Arial"/>
                      </a:endParaRPr>
                    </a:p>
                    <a:p>
                      <a:pPr marL="297815" marR="243840" indent="-228600" algn="just">
                        <a:lnSpc>
                          <a:spcPts val="1270"/>
                        </a:lnSpc>
                        <a:spcBef>
                          <a:spcPts val="60"/>
                        </a:spcBef>
                        <a:buClr>
                          <a:srgbClr val="000000"/>
                        </a:buClr>
                        <a:buChar char="•"/>
                        <a:tabLst>
                          <a:tab pos="298450" algn="l"/>
                        </a:tabLst>
                      </a:pPr>
                      <a:r>
                        <a:rPr sz="1100" spc="-5" dirty="0">
                          <a:solidFill>
                            <a:srgbClr val="1F1F1E"/>
                          </a:solidFill>
                          <a:latin typeface="Arial"/>
                          <a:cs typeface="Arial"/>
                        </a:rPr>
                        <a:t>I forgive myself for the financial mistakes of my past and I will  use the lessons learned to build my financial</a:t>
                      </a:r>
                      <a:r>
                        <a:rPr sz="1100" spc="20" dirty="0">
                          <a:solidFill>
                            <a:srgbClr val="1F1F1E"/>
                          </a:solidFill>
                          <a:latin typeface="Arial"/>
                          <a:cs typeface="Arial"/>
                        </a:rPr>
                        <a:t> </a:t>
                      </a:r>
                      <a:r>
                        <a:rPr sz="1100" spc="-5" dirty="0">
                          <a:solidFill>
                            <a:srgbClr val="1F1F1E"/>
                          </a:solidFill>
                          <a:latin typeface="Arial"/>
                          <a:cs typeface="Arial"/>
                        </a:rPr>
                        <a:t>future.</a:t>
                      </a:r>
                      <a:endParaRPr sz="1100">
                        <a:latin typeface="Arial"/>
                        <a:cs typeface="Arial"/>
                      </a:endParaRPr>
                    </a:p>
                  </a:txBody>
                  <a:tcPr marL="0" marR="0" marT="381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206730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550">
                        <a:latin typeface="Times New Roman"/>
                        <a:cs typeface="Times New Roman"/>
                      </a:endParaRPr>
                    </a:p>
                    <a:p>
                      <a:pPr marR="49530" algn="r">
                        <a:lnSpc>
                          <a:spcPct val="100000"/>
                        </a:lnSpc>
                      </a:pPr>
                      <a:r>
                        <a:rPr sz="1100" dirty="0">
                          <a:latin typeface="Arial"/>
                          <a:cs typeface="Arial"/>
                        </a:rPr>
                        <a:t>12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000">
                        <a:latin typeface="Times New Roman"/>
                        <a:cs typeface="Times New Roman"/>
                      </a:endParaRPr>
                    </a:p>
                    <a:p>
                      <a:pPr marL="3810" marR="278765">
                        <a:lnSpc>
                          <a:spcPct val="102299"/>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000">
                        <a:latin typeface="Times New Roman"/>
                        <a:cs typeface="Times New Roman"/>
                      </a:endParaRPr>
                    </a:p>
                    <a:p>
                      <a:pPr marL="2540" marR="272415">
                        <a:lnSpc>
                          <a:spcPct val="102299"/>
                        </a:lnSpc>
                        <a:spcBef>
                          <a:spcPts val="5"/>
                        </a:spcBef>
                      </a:pPr>
                      <a:r>
                        <a:rPr sz="1100" spc="-5" dirty="0">
                          <a:solidFill>
                            <a:srgbClr val="EB7B2F"/>
                          </a:solidFill>
                          <a:latin typeface="Arial"/>
                          <a:cs typeface="Arial"/>
                        </a:rPr>
                        <a:t>Level  </a:t>
                      </a:r>
                      <a:r>
                        <a:rPr sz="1100" dirty="0">
                          <a:solidFill>
                            <a:srgbClr val="EB7B2F"/>
                          </a:solidFill>
                          <a:latin typeface="Arial"/>
                          <a:cs typeface="Arial"/>
                        </a:rPr>
                        <a:t>Refresher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9405" marR="109855" indent="-250825" algn="just">
                        <a:lnSpc>
                          <a:spcPct val="101400"/>
                        </a:lnSpc>
                        <a:spcBef>
                          <a:spcPts val="10"/>
                        </a:spcBef>
                        <a:buChar char="•"/>
                        <a:tabLst>
                          <a:tab pos="320040" algn="l"/>
                        </a:tabLst>
                      </a:pPr>
                      <a:r>
                        <a:rPr sz="1100" spc="-5" dirty="0">
                          <a:latin typeface="Arial"/>
                          <a:cs typeface="Arial"/>
                        </a:rPr>
                        <a:t>The facilitator will review the highlight below from each Step in  Level 2. The facilitator should ask for 1 volunteer per step to  answer the questions below:</a:t>
                      </a:r>
                      <a:endParaRPr sz="1100">
                        <a:latin typeface="Arial"/>
                        <a:cs typeface="Arial"/>
                      </a:endParaRPr>
                    </a:p>
                    <a:p>
                      <a:pPr marL="526415" lvl="1" indent="-230504">
                        <a:lnSpc>
                          <a:spcPct val="100000"/>
                        </a:lnSpc>
                        <a:spcBef>
                          <a:spcPts val="20"/>
                        </a:spcBef>
                        <a:buFont typeface="Courier New"/>
                        <a:buChar char="o"/>
                        <a:tabLst>
                          <a:tab pos="526415" algn="l"/>
                          <a:tab pos="527050" algn="l"/>
                        </a:tabLst>
                      </a:pPr>
                      <a:r>
                        <a:rPr sz="1100" spc="-5" dirty="0">
                          <a:latin typeface="Arial"/>
                          <a:cs typeface="Arial"/>
                        </a:rPr>
                        <a:t>What are spending leaks? (Step</a:t>
                      </a:r>
                      <a:r>
                        <a:rPr sz="1100" spc="5" dirty="0">
                          <a:latin typeface="Arial"/>
                          <a:cs typeface="Arial"/>
                        </a:rPr>
                        <a:t> </a:t>
                      </a:r>
                      <a:r>
                        <a:rPr sz="1100" spc="-5" dirty="0">
                          <a:latin typeface="Arial"/>
                          <a:cs typeface="Arial"/>
                        </a:rPr>
                        <a:t>4)</a:t>
                      </a:r>
                      <a:endParaRPr sz="1100">
                        <a:latin typeface="Arial"/>
                        <a:cs typeface="Arial"/>
                      </a:endParaRPr>
                    </a:p>
                    <a:p>
                      <a:pPr marL="526415" marR="398145" lvl="1" indent="-228600">
                        <a:lnSpc>
                          <a:spcPts val="1250"/>
                        </a:lnSpc>
                        <a:spcBef>
                          <a:spcPts val="185"/>
                        </a:spcBef>
                        <a:buFont typeface="Courier New"/>
                        <a:buChar char="o"/>
                        <a:tabLst>
                          <a:tab pos="526415" algn="l"/>
                          <a:tab pos="527050" algn="l"/>
                        </a:tabLst>
                      </a:pPr>
                      <a:r>
                        <a:rPr sz="1100" spc="-5" dirty="0">
                          <a:latin typeface="Arial"/>
                          <a:cs typeface="Arial"/>
                        </a:rPr>
                        <a:t>What is the difference between a spending plan and a  budget? Which do you prefer? (Step</a:t>
                      </a:r>
                      <a:r>
                        <a:rPr sz="1100" spc="20" dirty="0">
                          <a:latin typeface="Arial"/>
                          <a:cs typeface="Arial"/>
                        </a:rPr>
                        <a:t> </a:t>
                      </a:r>
                      <a:r>
                        <a:rPr sz="1100" spc="-5" dirty="0">
                          <a:latin typeface="Arial"/>
                          <a:cs typeface="Arial"/>
                        </a:rPr>
                        <a:t>4)</a:t>
                      </a:r>
                      <a:endParaRPr sz="1100">
                        <a:latin typeface="Arial"/>
                        <a:cs typeface="Arial"/>
                      </a:endParaRPr>
                    </a:p>
                    <a:p>
                      <a:pPr marL="526415" marR="456565" lvl="1" indent="-228600">
                        <a:lnSpc>
                          <a:spcPts val="1250"/>
                        </a:lnSpc>
                        <a:spcBef>
                          <a:spcPts val="85"/>
                        </a:spcBef>
                        <a:buFont typeface="Courier New"/>
                        <a:buChar char="o"/>
                        <a:tabLst>
                          <a:tab pos="526415" algn="l"/>
                          <a:tab pos="527050" algn="l"/>
                        </a:tabLst>
                      </a:pPr>
                      <a:r>
                        <a:rPr sz="1100" spc="-5" dirty="0">
                          <a:latin typeface="Arial"/>
                          <a:cs typeface="Arial"/>
                        </a:rPr>
                        <a:t>What are the 3 power moves you can make to pay  down debt faster? (Step</a:t>
                      </a:r>
                      <a:r>
                        <a:rPr sz="1100" spc="5" dirty="0">
                          <a:latin typeface="Arial"/>
                          <a:cs typeface="Arial"/>
                        </a:rPr>
                        <a:t> </a:t>
                      </a:r>
                      <a:r>
                        <a:rPr sz="1100" spc="-5" dirty="0">
                          <a:latin typeface="Arial"/>
                          <a:cs typeface="Arial"/>
                        </a:rPr>
                        <a:t>5)</a:t>
                      </a:r>
                      <a:endParaRPr sz="1100">
                        <a:latin typeface="Arial"/>
                        <a:cs typeface="Arial"/>
                      </a:endParaRPr>
                    </a:p>
                    <a:p>
                      <a:pPr marL="526415" marR="199390" lvl="1" indent="-228600">
                        <a:lnSpc>
                          <a:spcPts val="1250"/>
                        </a:lnSpc>
                        <a:spcBef>
                          <a:spcPts val="75"/>
                        </a:spcBef>
                        <a:buFont typeface="Courier New"/>
                        <a:buChar char="o"/>
                        <a:tabLst>
                          <a:tab pos="526415" algn="l"/>
                          <a:tab pos="527050" algn="l"/>
                        </a:tabLst>
                      </a:pPr>
                      <a:r>
                        <a:rPr sz="1100" spc="-5" dirty="0">
                          <a:latin typeface="Arial"/>
                          <a:cs typeface="Arial"/>
                        </a:rPr>
                        <a:t>What is the Snowball Method and what is the Avalanche  Method? Which do you prefer? (Step</a:t>
                      </a:r>
                      <a:r>
                        <a:rPr sz="1100" spc="10" dirty="0">
                          <a:latin typeface="Arial"/>
                          <a:cs typeface="Arial"/>
                        </a:rPr>
                        <a:t> </a:t>
                      </a:r>
                      <a:r>
                        <a:rPr sz="1100" spc="-5" dirty="0">
                          <a:latin typeface="Arial"/>
                          <a:cs typeface="Arial"/>
                        </a:rPr>
                        <a:t>5)</a:t>
                      </a:r>
                      <a:endParaRPr sz="1100">
                        <a:latin typeface="Arial"/>
                        <a:cs typeface="Arial"/>
                      </a:endParaRPr>
                    </a:p>
                    <a:p>
                      <a:pPr marL="297815" marR="128270" indent="-228600">
                        <a:lnSpc>
                          <a:spcPts val="1270"/>
                        </a:lnSpc>
                        <a:spcBef>
                          <a:spcPts val="10"/>
                        </a:spcBef>
                        <a:buChar char="•"/>
                        <a:tabLst>
                          <a:tab pos="297815" algn="l"/>
                          <a:tab pos="298450" algn="l"/>
                        </a:tabLst>
                      </a:pPr>
                      <a:r>
                        <a:rPr sz="1100" spc="-5" dirty="0">
                          <a:latin typeface="Arial"/>
                          <a:cs typeface="Arial"/>
                        </a:rPr>
                        <a:t>Please explain the difference the relationship between time</a:t>
                      </a:r>
                      <a:r>
                        <a:rPr sz="1100" spc="-135" dirty="0">
                          <a:latin typeface="Arial"/>
                          <a:cs typeface="Arial"/>
                        </a:rPr>
                        <a:t> </a:t>
                      </a:r>
                      <a:r>
                        <a:rPr sz="1100" spc="-5" dirty="0">
                          <a:latin typeface="Arial"/>
                          <a:cs typeface="Arial"/>
                        </a:rPr>
                        <a:t>and  money (Step</a:t>
                      </a:r>
                      <a:r>
                        <a:rPr sz="1100" dirty="0">
                          <a:latin typeface="Arial"/>
                          <a:cs typeface="Arial"/>
                        </a:rPr>
                        <a:t> </a:t>
                      </a:r>
                      <a:r>
                        <a:rPr sz="1100" spc="-5" dirty="0">
                          <a:latin typeface="Arial"/>
                          <a:cs typeface="Arial"/>
                        </a:rPr>
                        <a:t>6)</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713486">
                <a:tc>
                  <a:txBody>
                    <a:bodyPr/>
                    <a:lstStyle/>
                    <a:p>
                      <a:pPr>
                        <a:lnSpc>
                          <a:spcPct val="100000"/>
                        </a:lnSpc>
                        <a:spcBef>
                          <a:spcPts val="45"/>
                        </a:spcBef>
                      </a:pPr>
                      <a:endParaRPr sz="1700">
                        <a:latin typeface="Times New Roman"/>
                        <a:cs typeface="Times New Roman"/>
                      </a:endParaRPr>
                    </a:p>
                    <a:p>
                      <a:pPr marR="49530" algn="r">
                        <a:lnSpc>
                          <a:spcPct val="100000"/>
                        </a:lnSpc>
                        <a:spcBef>
                          <a:spcPts val="5"/>
                        </a:spcBef>
                      </a:pPr>
                      <a:r>
                        <a:rPr sz="1100" dirty="0">
                          <a:latin typeface="Arial"/>
                          <a:cs typeface="Arial"/>
                        </a:rPr>
                        <a:t>13</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0"/>
                        </a:spcBef>
                      </a:pPr>
                      <a:endParaRPr sz="1100">
                        <a:latin typeface="Times New Roman"/>
                        <a:cs typeface="Times New Roman"/>
                      </a:endParaRPr>
                    </a:p>
                    <a:p>
                      <a:pPr marL="3810" marR="278765">
                        <a:lnSpc>
                          <a:spcPct val="102299"/>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0"/>
                        </a:spcBef>
                      </a:pPr>
                      <a:endParaRPr sz="1100">
                        <a:latin typeface="Times New Roman"/>
                        <a:cs typeface="Times New Roman"/>
                      </a:endParaRPr>
                    </a:p>
                    <a:p>
                      <a:pPr marL="2540" marR="311785">
                        <a:lnSpc>
                          <a:spcPct val="102299"/>
                        </a:lnSpc>
                        <a:spcBef>
                          <a:spcPts val="5"/>
                        </a:spcBef>
                      </a:pPr>
                      <a:r>
                        <a:rPr sz="1100" spc="-5" dirty="0">
                          <a:solidFill>
                            <a:srgbClr val="EB7B2F"/>
                          </a:solidFill>
                          <a:latin typeface="Arial"/>
                          <a:cs typeface="Arial"/>
                        </a:rPr>
                        <a:t>Ah-Ha  </a:t>
                      </a:r>
                      <a:r>
                        <a:rPr sz="1100" dirty="0">
                          <a:solidFill>
                            <a:srgbClr val="EB7B2F"/>
                          </a:solidFill>
                          <a:latin typeface="Arial"/>
                          <a:cs typeface="Arial"/>
                        </a:rPr>
                        <a:t>Mo</a:t>
                      </a:r>
                      <a:r>
                        <a:rPr sz="1100" spc="-5" dirty="0">
                          <a:solidFill>
                            <a:srgbClr val="EB7B2F"/>
                          </a:solidFill>
                          <a:latin typeface="Arial"/>
                          <a:cs typeface="Arial"/>
                        </a:rPr>
                        <a:t>m</a:t>
                      </a:r>
                      <a:r>
                        <a:rPr sz="1100" dirty="0">
                          <a:solidFill>
                            <a:srgbClr val="EB7B2F"/>
                          </a:solidFill>
                          <a:latin typeface="Arial"/>
                          <a:cs typeface="Arial"/>
                        </a:rPr>
                        <a:t>ents</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9405" marR="231140" indent="-250825">
                        <a:lnSpc>
                          <a:spcPct val="100000"/>
                        </a:lnSpc>
                        <a:spcBef>
                          <a:spcPts val="20"/>
                        </a:spcBef>
                        <a:buChar char="•"/>
                        <a:tabLst>
                          <a:tab pos="319405" algn="l"/>
                          <a:tab pos="320040" algn="l"/>
                        </a:tabLst>
                      </a:pPr>
                      <a:r>
                        <a:rPr sz="1100" spc="-5" dirty="0">
                          <a:latin typeface="Arial"/>
                          <a:cs typeface="Arial"/>
                        </a:rPr>
                        <a:t>On the journey to Financial Freedom, Dfree celebrates “Ah  Ha money moments” and Dfree victories; big and</a:t>
                      </a:r>
                      <a:r>
                        <a:rPr sz="1100" spc="15" dirty="0">
                          <a:latin typeface="Arial"/>
                          <a:cs typeface="Arial"/>
                        </a:rPr>
                        <a:t> </a:t>
                      </a:r>
                      <a:r>
                        <a:rPr sz="1100" spc="-5" dirty="0">
                          <a:latin typeface="Arial"/>
                          <a:cs typeface="Arial"/>
                        </a:rPr>
                        <a:t>small.</a:t>
                      </a:r>
                      <a:endParaRPr sz="1100">
                        <a:latin typeface="Arial"/>
                        <a:cs typeface="Arial"/>
                      </a:endParaRPr>
                    </a:p>
                    <a:p>
                      <a:pPr marL="320040" indent="-250825">
                        <a:lnSpc>
                          <a:spcPct val="100000"/>
                        </a:lnSpc>
                        <a:spcBef>
                          <a:spcPts val="20"/>
                        </a:spcBef>
                        <a:buChar char="•"/>
                        <a:tabLst>
                          <a:tab pos="319405" algn="l"/>
                          <a:tab pos="320040" algn="l"/>
                        </a:tabLst>
                      </a:pPr>
                      <a:r>
                        <a:rPr sz="1100" spc="-5" dirty="0">
                          <a:latin typeface="Arial"/>
                          <a:cs typeface="Arial"/>
                        </a:rPr>
                        <a:t>The</a:t>
                      </a:r>
                      <a:r>
                        <a:rPr sz="1100" spc="140" dirty="0">
                          <a:latin typeface="Arial"/>
                          <a:cs typeface="Arial"/>
                        </a:rPr>
                        <a:t> </a:t>
                      </a:r>
                      <a:r>
                        <a:rPr sz="1100" spc="-5" dirty="0">
                          <a:latin typeface="Arial"/>
                          <a:cs typeface="Arial"/>
                        </a:rPr>
                        <a:t>facilitator</a:t>
                      </a:r>
                      <a:r>
                        <a:rPr sz="1100" spc="140" dirty="0">
                          <a:latin typeface="Arial"/>
                          <a:cs typeface="Arial"/>
                        </a:rPr>
                        <a:t> </a:t>
                      </a:r>
                      <a:r>
                        <a:rPr sz="1100" spc="-5" dirty="0">
                          <a:latin typeface="Arial"/>
                          <a:cs typeface="Arial"/>
                        </a:rPr>
                        <a:t>should</a:t>
                      </a:r>
                      <a:r>
                        <a:rPr sz="1100" spc="135" dirty="0">
                          <a:latin typeface="Arial"/>
                          <a:cs typeface="Arial"/>
                        </a:rPr>
                        <a:t> </a:t>
                      </a:r>
                      <a:r>
                        <a:rPr sz="1100" spc="-5" dirty="0">
                          <a:latin typeface="Arial"/>
                          <a:cs typeface="Arial"/>
                        </a:rPr>
                        <a:t>request</a:t>
                      </a:r>
                      <a:r>
                        <a:rPr sz="1100" spc="140" dirty="0">
                          <a:latin typeface="Arial"/>
                          <a:cs typeface="Arial"/>
                        </a:rPr>
                        <a:t> </a:t>
                      </a:r>
                      <a:r>
                        <a:rPr sz="1100" spc="-5" dirty="0">
                          <a:latin typeface="Arial"/>
                          <a:cs typeface="Arial"/>
                        </a:rPr>
                        <a:t>Testimonial(s)</a:t>
                      </a:r>
                      <a:r>
                        <a:rPr sz="1100" spc="140" dirty="0">
                          <a:latin typeface="Arial"/>
                          <a:cs typeface="Arial"/>
                        </a:rPr>
                        <a:t> </a:t>
                      </a:r>
                      <a:r>
                        <a:rPr sz="1100" spc="-5" dirty="0">
                          <a:latin typeface="Arial"/>
                          <a:cs typeface="Arial"/>
                        </a:rPr>
                        <a:t>from</a:t>
                      </a:r>
                      <a:r>
                        <a:rPr sz="1100" spc="145" dirty="0">
                          <a:latin typeface="Arial"/>
                          <a:cs typeface="Arial"/>
                        </a:rPr>
                        <a:t> </a:t>
                      </a:r>
                      <a:r>
                        <a:rPr sz="1100" spc="-5" dirty="0">
                          <a:latin typeface="Arial"/>
                          <a:cs typeface="Arial"/>
                        </a:rPr>
                        <a:t>students.</a:t>
                      </a:r>
                      <a:r>
                        <a:rPr sz="1100" spc="140" dirty="0">
                          <a:latin typeface="Arial"/>
                          <a:cs typeface="Arial"/>
                        </a:rPr>
                        <a:t> </a:t>
                      </a:r>
                      <a:r>
                        <a:rPr sz="1100" spc="-5" dirty="0">
                          <a:latin typeface="Arial"/>
                          <a:cs typeface="Arial"/>
                        </a:rPr>
                        <a:t>A</a:t>
                      </a:r>
                      <a:endParaRPr sz="1100">
                        <a:latin typeface="Arial"/>
                        <a:cs typeface="Arial"/>
                      </a:endParaRPr>
                    </a:p>
                    <a:p>
                      <a:pPr marL="319405">
                        <a:lnSpc>
                          <a:spcPct val="100000"/>
                        </a:lnSpc>
                        <a:spcBef>
                          <a:spcPts val="105"/>
                        </a:spcBef>
                      </a:pPr>
                      <a:r>
                        <a:rPr sz="1100" spc="-5" dirty="0">
                          <a:latin typeface="Arial"/>
                          <a:cs typeface="Arial"/>
                        </a:rPr>
                        <a:t>minimum of 2 volunteers is</a:t>
                      </a:r>
                      <a:r>
                        <a:rPr sz="1100" spc="5" dirty="0">
                          <a:latin typeface="Arial"/>
                          <a:cs typeface="Arial"/>
                        </a:rPr>
                        <a:t> </a:t>
                      </a:r>
                      <a:r>
                        <a:rPr sz="1100" spc="-5" dirty="0">
                          <a:latin typeface="Arial"/>
                          <a:cs typeface="Arial"/>
                        </a:rPr>
                        <a:t>best.</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78458">
                <a:tc>
                  <a:txBody>
                    <a:bodyPr/>
                    <a:lstStyle/>
                    <a:p>
                      <a:pPr>
                        <a:lnSpc>
                          <a:spcPct val="100000"/>
                        </a:lnSpc>
                      </a:pPr>
                      <a:endParaRPr sz="1200">
                        <a:latin typeface="Times New Roman"/>
                        <a:cs typeface="Times New Roman"/>
                      </a:endParaRPr>
                    </a:p>
                    <a:p>
                      <a:pPr>
                        <a:lnSpc>
                          <a:spcPct val="100000"/>
                        </a:lnSpc>
                        <a:spcBef>
                          <a:spcPts val="15"/>
                        </a:spcBef>
                      </a:pPr>
                      <a:endParaRPr sz="1700">
                        <a:latin typeface="Times New Roman"/>
                        <a:cs typeface="Times New Roman"/>
                      </a:endParaRPr>
                    </a:p>
                    <a:p>
                      <a:pPr marR="49530" algn="r">
                        <a:lnSpc>
                          <a:spcPct val="100000"/>
                        </a:lnSpc>
                      </a:pPr>
                      <a:r>
                        <a:rPr sz="1100" dirty="0">
                          <a:latin typeface="Arial"/>
                          <a:cs typeface="Arial"/>
                        </a:rPr>
                        <a:t>14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3810" marR="278765">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419100">
                        <a:lnSpc>
                          <a:spcPct val="100000"/>
                        </a:lnSpc>
                        <a:spcBef>
                          <a:spcPts val="5"/>
                        </a:spcBef>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9405" marR="113030" indent="-250825" algn="just">
                        <a:lnSpc>
                          <a:spcPts val="1350"/>
                        </a:lnSpc>
                        <a:spcBef>
                          <a:spcPts val="40"/>
                        </a:spcBef>
                        <a:buChar char="•"/>
                        <a:tabLst>
                          <a:tab pos="320040" algn="l"/>
                        </a:tabLst>
                      </a:pPr>
                      <a:r>
                        <a:rPr sz="1100" spc="-5" dirty="0">
                          <a:latin typeface="Arial"/>
                          <a:cs typeface="Arial"/>
                        </a:rPr>
                        <a:t>Facilitator may choose a volunteer to end the class in prayer or  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53)</a:t>
                      </a:r>
                      <a:endParaRPr sz="1100">
                        <a:latin typeface="Arial"/>
                        <a:cs typeface="Arial"/>
                      </a:endParaRPr>
                    </a:p>
                    <a:p>
                      <a:pPr marL="284480" marR="127000" indent="-228600" algn="just">
                        <a:lnSpc>
                          <a:spcPct val="100699"/>
                        </a:lnSpc>
                        <a:spcBef>
                          <a:spcPts val="15"/>
                        </a:spcBef>
                        <a:buChar char="•"/>
                        <a:tabLst>
                          <a:tab pos="285115" algn="l"/>
                        </a:tabLst>
                      </a:pPr>
                      <a:r>
                        <a:rPr sz="1100" spc="-5" dirty="0">
                          <a:latin typeface="Arial"/>
                          <a:cs typeface="Arial"/>
                        </a:rPr>
                        <a:t>“God, I believe this is the season for me to appreciate the value  of</a:t>
                      </a:r>
                      <a:r>
                        <a:rPr sz="1100" spc="-35" dirty="0">
                          <a:latin typeface="Arial"/>
                          <a:cs typeface="Arial"/>
                        </a:rPr>
                        <a:t> </a:t>
                      </a:r>
                      <a:r>
                        <a:rPr sz="1100" spc="-5" dirty="0">
                          <a:latin typeface="Arial"/>
                          <a:cs typeface="Arial"/>
                        </a:rPr>
                        <a:t>time.</a:t>
                      </a:r>
                      <a:r>
                        <a:rPr sz="1100" spc="-30" dirty="0">
                          <a:latin typeface="Arial"/>
                          <a:cs typeface="Arial"/>
                        </a:rPr>
                        <a:t> </a:t>
                      </a:r>
                      <a:r>
                        <a:rPr sz="1100" spc="-5" dirty="0">
                          <a:latin typeface="Arial"/>
                          <a:cs typeface="Arial"/>
                        </a:rPr>
                        <a:t>Please</a:t>
                      </a:r>
                      <a:r>
                        <a:rPr sz="1100" spc="-35" dirty="0">
                          <a:latin typeface="Arial"/>
                          <a:cs typeface="Arial"/>
                        </a:rPr>
                        <a:t> </a:t>
                      </a:r>
                      <a:r>
                        <a:rPr sz="1100" spc="-5" dirty="0">
                          <a:latin typeface="Arial"/>
                          <a:cs typeface="Arial"/>
                        </a:rPr>
                        <a:t>bless</a:t>
                      </a:r>
                      <a:r>
                        <a:rPr sz="1100" spc="-30" dirty="0">
                          <a:latin typeface="Arial"/>
                          <a:cs typeface="Arial"/>
                        </a:rPr>
                        <a:t> </a:t>
                      </a:r>
                      <a:r>
                        <a:rPr sz="1100" spc="-5" dirty="0">
                          <a:latin typeface="Arial"/>
                          <a:cs typeface="Arial"/>
                        </a:rPr>
                        <a:t>the</a:t>
                      </a:r>
                      <a:r>
                        <a:rPr sz="1100" spc="-45" dirty="0">
                          <a:latin typeface="Arial"/>
                          <a:cs typeface="Arial"/>
                        </a:rPr>
                        <a:t> </a:t>
                      </a:r>
                      <a:r>
                        <a:rPr sz="1100" spc="-5" dirty="0">
                          <a:latin typeface="Arial"/>
                          <a:cs typeface="Arial"/>
                        </a:rPr>
                        <a:t>commitments</a:t>
                      </a:r>
                      <a:r>
                        <a:rPr sz="1100" spc="-35" dirty="0">
                          <a:latin typeface="Arial"/>
                          <a:cs typeface="Arial"/>
                        </a:rPr>
                        <a:t> </a:t>
                      </a:r>
                      <a:r>
                        <a:rPr sz="1100" spc="-5" dirty="0">
                          <a:latin typeface="Arial"/>
                          <a:cs typeface="Arial"/>
                        </a:rPr>
                        <a:t>I</a:t>
                      </a:r>
                      <a:r>
                        <a:rPr sz="1100" spc="-35" dirty="0">
                          <a:latin typeface="Arial"/>
                          <a:cs typeface="Arial"/>
                        </a:rPr>
                        <a:t> </a:t>
                      </a:r>
                      <a:r>
                        <a:rPr sz="1100" spc="-5" dirty="0">
                          <a:latin typeface="Arial"/>
                          <a:cs typeface="Arial"/>
                        </a:rPr>
                        <a:t>have</a:t>
                      </a:r>
                      <a:r>
                        <a:rPr sz="1100" spc="-35" dirty="0">
                          <a:latin typeface="Arial"/>
                          <a:cs typeface="Arial"/>
                        </a:rPr>
                        <a:t> </a:t>
                      </a:r>
                      <a:r>
                        <a:rPr sz="1100" spc="-5" dirty="0">
                          <a:latin typeface="Arial"/>
                          <a:cs typeface="Arial"/>
                        </a:rPr>
                        <a:t>made</a:t>
                      </a:r>
                      <a:r>
                        <a:rPr sz="1100" spc="-30" dirty="0">
                          <a:latin typeface="Arial"/>
                          <a:cs typeface="Arial"/>
                        </a:rPr>
                        <a:t> </a:t>
                      </a:r>
                      <a:r>
                        <a:rPr sz="1100" spc="-5" dirty="0">
                          <a:latin typeface="Arial"/>
                          <a:cs typeface="Arial"/>
                        </a:rPr>
                        <a:t>so</a:t>
                      </a:r>
                      <a:r>
                        <a:rPr sz="1100" spc="-35" dirty="0">
                          <a:latin typeface="Arial"/>
                          <a:cs typeface="Arial"/>
                        </a:rPr>
                        <a:t> </a:t>
                      </a:r>
                      <a:r>
                        <a:rPr sz="1100" spc="-5" dirty="0">
                          <a:latin typeface="Arial"/>
                          <a:cs typeface="Arial"/>
                        </a:rPr>
                        <a:t>I</a:t>
                      </a:r>
                      <a:r>
                        <a:rPr sz="1100" spc="-35" dirty="0">
                          <a:latin typeface="Arial"/>
                          <a:cs typeface="Arial"/>
                        </a:rPr>
                        <a:t> </a:t>
                      </a:r>
                      <a:r>
                        <a:rPr sz="1100" spc="-5" dirty="0">
                          <a:latin typeface="Arial"/>
                          <a:cs typeface="Arial"/>
                        </a:rPr>
                        <a:t>use</a:t>
                      </a:r>
                      <a:r>
                        <a:rPr sz="1100" spc="-35" dirty="0">
                          <a:latin typeface="Arial"/>
                          <a:cs typeface="Arial"/>
                        </a:rPr>
                        <a:t> </a:t>
                      </a:r>
                      <a:r>
                        <a:rPr sz="1100" spc="-5" dirty="0">
                          <a:latin typeface="Arial"/>
                          <a:cs typeface="Arial"/>
                        </a:rPr>
                        <a:t>the  time You</a:t>
                      </a:r>
                      <a:r>
                        <a:rPr sz="1100" spc="-10" dirty="0">
                          <a:latin typeface="Arial"/>
                          <a:cs typeface="Arial"/>
                        </a:rPr>
                        <a:t> </a:t>
                      </a:r>
                      <a:r>
                        <a:rPr sz="1100" spc="-5" dirty="0">
                          <a:latin typeface="Arial"/>
                          <a:cs typeface="Arial"/>
                        </a:rPr>
                        <a:t>have</a:t>
                      </a:r>
                      <a:endParaRPr sz="1100">
                        <a:latin typeface="Arial"/>
                        <a:cs typeface="Arial"/>
                      </a:endParaRPr>
                    </a:p>
                    <a:p>
                      <a:pPr marL="284480" algn="just">
                        <a:lnSpc>
                          <a:spcPts val="1290"/>
                        </a:lnSpc>
                        <a:spcBef>
                          <a:spcPts val="20"/>
                        </a:spcBef>
                      </a:pPr>
                      <a:r>
                        <a:rPr sz="1100" spc="-5" dirty="0">
                          <a:latin typeface="Arial"/>
                          <a:cs typeface="Arial"/>
                        </a:rPr>
                        <a:t>given me to invest my resources wisely.</a:t>
                      </a:r>
                      <a:r>
                        <a:rPr sz="1100" spc="15" dirty="0">
                          <a:latin typeface="Arial"/>
                          <a:cs typeface="Arial"/>
                        </a:rPr>
                        <a:t> </a:t>
                      </a:r>
                      <a:r>
                        <a:rPr sz="1100" spc="-5" dirty="0">
                          <a:latin typeface="Arial"/>
                          <a:cs typeface="Arial"/>
                        </a:rPr>
                        <a:t>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386077">
                <a:tc>
                  <a:txBody>
                    <a:bodyPr/>
                    <a:lstStyle/>
                    <a:p>
                      <a:pPr>
                        <a:lnSpc>
                          <a:spcPct val="100000"/>
                        </a:lnSpc>
                      </a:pPr>
                      <a:endParaRPr sz="1200">
                        <a:latin typeface="Times New Roman"/>
                        <a:cs typeface="Times New Roman"/>
                      </a:endParaRPr>
                    </a:p>
                    <a:p>
                      <a:pPr>
                        <a:lnSpc>
                          <a:spcPct val="100000"/>
                        </a:lnSpc>
                        <a:spcBef>
                          <a:spcPts val="40"/>
                        </a:spcBef>
                      </a:pPr>
                      <a:endParaRPr sz="1700">
                        <a:latin typeface="Times New Roman"/>
                        <a:cs typeface="Times New Roman"/>
                      </a:endParaRPr>
                    </a:p>
                    <a:p>
                      <a:pPr marR="49530" algn="r">
                        <a:lnSpc>
                          <a:spcPct val="100000"/>
                        </a:lnSpc>
                      </a:pPr>
                      <a:r>
                        <a:rPr sz="1100" dirty="0">
                          <a:latin typeface="Arial"/>
                          <a:cs typeface="Arial"/>
                        </a:rPr>
                        <a:t>15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0"/>
                        </a:spcBef>
                      </a:pPr>
                      <a:endParaRPr sz="1150">
                        <a:latin typeface="Times New Roman"/>
                        <a:cs typeface="Times New Roman"/>
                      </a:endParaRPr>
                    </a:p>
                    <a:p>
                      <a:pPr marL="3810" marR="27876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0"/>
                        </a:spcBef>
                      </a:pPr>
                      <a:endParaRPr sz="1150">
                        <a:latin typeface="Times New Roman"/>
                        <a:cs typeface="Times New Roman"/>
                      </a:endParaRPr>
                    </a:p>
                    <a:p>
                      <a:pPr marL="2540" marR="179070">
                        <a:lnSpc>
                          <a:spcPct val="102299"/>
                        </a:lnSpc>
                      </a:pPr>
                      <a:r>
                        <a:rPr sz="1100" dirty="0">
                          <a:solidFill>
                            <a:srgbClr val="EB7B2F"/>
                          </a:solidFill>
                          <a:latin typeface="Arial"/>
                          <a:cs typeface="Arial"/>
                        </a:rPr>
                        <a:t>Completion  </a:t>
                      </a:r>
                      <a:r>
                        <a:rPr sz="1100" spc="-5" dirty="0">
                          <a:solidFill>
                            <a:srgbClr val="EB7B2F"/>
                          </a:solidFill>
                          <a:latin typeface="Arial"/>
                          <a:cs typeface="Arial"/>
                        </a:rPr>
                        <a:t>of Level</a:t>
                      </a:r>
                      <a:r>
                        <a:rPr sz="1100" spc="-30" dirty="0">
                          <a:solidFill>
                            <a:srgbClr val="EB7B2F"/>
                          </a:solidFill>
                          <a:latin typeface="Arial"/>
                          <a:cs typeface="Arial"/>
                        </a:rPr>
                        <a:t> </a:t>
                      </a:r>
                      <a:r>
                        <a:rPr sz="1100" spc="-5" dirty="0">
                          <a:solidFill>
                            <a:srgbClr val="EB7B2F"/>
                          </a:solidFill>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807085" indent="-193675" algn="just">
                        <a:lnSpc>
                          <a:spcPts val="1350"/>
                        </a:lnSpc>
                        <a:spcBef>
                          <a:spcPts val="40"/>
                        </a:spcBef>
                        <a:buChar char="•"/>
                        <a:tabLst>
                          <a:tab pos="262890" algn="l"/>
                        </a:tabLst>
                      </a:pPr>
                      <a:r>
                        <a:rPr sz="1100" spc="-5" dirty="0">
                          <a:latin typeface="Arial"/>
                          <a:cs typeface="Arial"/>
                        </a:rPr>
                        <a:t>This is the end of LEVEL </a:t>
                      </a:r>
                      <a:r>
                        <a:rPr sz="1100" dirty="0">
                          <a:latin typeface="Arial"/>
                          <a:cs typeface="Arial"/>
                        </a:rPr>
                        <a:t>2:Get </a:t>
                      </a:r>
                      <a:r>
                        <a:rPr sz="1100" spc="-5" dirty="0">
                          <a:latin typeface="Arial"/>
                          <a:cs typeface="Arial"/>
                        </a:rPr>
                        <a:t>Control. The  Facilitator should congratulate the group for  completion of this level.</a:t>
                      </a:r>
                      <a:endParaRPr sz="1100">
                        <a:latin typeface="Arial"/>
                        <a:cs typeface="Arial"/>
                      </a:endParaRPr>
                    </a:p>
                    <a:p>
                      <a:pPr marL="262255" marR="105410" indent="-193675" algn="just">
                        <a:lnSpc>
                          <a:spcPct val="101400"/>
                        </a:lnSpc>
                        <a:spcBef>
                          <a:spcPts val="5"/>
                        </a:spcBef>
                        <a:buChar char="•"/>
                        <a:tabLst>
                          <a:tab pos="262890" algn="l"/>
                        </a:tabLst>
                      </a:pPr>
                      <a:r>
                        <a:rPr sz="1100" spc="-5" dirty="0">
                          <a:latin typeface="Arial"/>
                          <a:cs typeface="Arial"/>
                        </a:rPr>
                        <a:t>Suggested wording, if needed, “Congratulations on completing  level 2. You’ve done the work and now you should </a:t>
                      </a:r>
                      <a:r>
                        <a:rPr sz="1100" spc="-10" dirty="0">
                          <a:latin typeface="Arial"/>
                          <a:cs typeface="Arial"/>
                        </a:rPr>
                        <a:t>understand  </a:t>
                      </a:r>
                      <a:r>
                        <a:rPr sz="1100" spc="-5" dirty="0">
                          <a:latin typeface="Arial"/>
                          <a:cs typeface="Arial"/>
                        </a:rPr>
                        <a:t>the psychological </a:t>
                      </a:r>
                      <a:r>
                        <a:rPr sz="1100" dirty="0">
                          <a:latin typeface="Arial"/>
                          <a:cs typeface="Arial"/>
                        </a:rPr>
                        <a:t>and </a:t>
                      </a:r>
                      <a:r>
                        <a:rPr sz="1100" spc="-5" dirty="0">
                          <a:latin typeface="Arial"/>
                          <a:cs typeface="Arial"/>
                        </a:rPr>
                        <a:t>behavioral components that cause many  people to remain in</a:t>
                      </a:r>
                      <a:r>
                        <a:rPr sz="1100" spc="10" dirty="0">
                          <a:latin typeface="Arial"/>
                          <a:cs typeface="Arial"/>
                        </a:rPr>
                        <a:t> </a:t>
                      </a:r>
                      <a:r>
                        <a:rPr sz="1100" spc="-5" dirty="0">
                          <a:latin typeface="Arial"/>
                          <a:cs typeface="Arial"/>
                        </a:rPr>
                        <a:t>debt.</a:t>
                      </a:r>
                      <a:endParaRPr sz="1100">
                        <a:latin typeface="Arial"/>
                        <a:cs typeface="Arial"/>
                      </a:endParaRPr>
                    </a:p>
                    <a:p>
                      <a:pPr marL="262890" indent="-194945" algn="just">
                        <a:lnSpc>
                          <a:spcPts val="1295"/>
                        </a:lnSpc>
                        <a:spcBef>
                          <a:spcPts val="70"/>
                        </a:spcBef>
                        <a:buChar char="•"/>
                        <a:tabLst>
                          <a:tab pos="262890" algn="l"/>
                        </a:tabLst>
                      </a:pPr>
                      <a:r>
                        <a:rPr sz="1100" spc="-5" dirty="0">
                          <a:latin typeface="Arial"/>
                          <a:cs typeface="Arial"/>
                        </a:rPr>
                        <a:t>Keep up the good work and the next level is Get</a:t>
                      </a:r>
                      <a:r>
                        <a:rPr sz="1100" spc="40" dirty="0">
                          <a:latin typeface="Arial"/>
                          <a:cs typeface="Arial"/>
                        </a:rPr>
                        <a:t> </a:t>
                      </a:r>
                      <a:r>
                        <a:rPr sz="1100" spc="-5" dirty="0">
                          <a:latin typeface="Arial"/>
                          <a:cs typeface="Arial"/>
                        </a:rPr>
                        <a:t>Ahead</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41400" y="920749"/>
            <a:ext cx="5767070" cy="7494270"/>
          </a:xfrm>
          <a:prstGeom prst="rect">
            <a:avLst/>
          </a:prstGeom>
        </p:spPr>
        <p:txBody>
          <a:bodyPr vert="horz" wrap="square" lIns="0" tIns="12065" rIns="0" bIns="0" rtlCol="0">
            <a:spAutoFit/>
          </a:bodyPr>
          <a:lstStyle/>
          <a:p>
            <a:pPr marR="70485" algn="ctr">
              <a:lnSpc>
                <a:spcPct val="100000"/>
              </a:lnSpc>
              <a:spcBef>
                <a:spcPts val="95"/>
              </a:spcBef>
            </a:pPr>
            <a:r>
              <a:rPr sz="1100" b="1" spc="-5" dirty="0">
                <a:latin typeface="Arial"/>
                <a:cs typeface="Arial"/>
              </a:rPr>
              <a:t>A NOTE FROM </a:t>
            </a:r>
            <a:r>
              <a:rPr sz="1100" b="1" dirty="0">
                <a:latin typeface="Arial"/>
                <a:cs typeface="Arial"/>
              </a:rPr>
              <a:t>THE </a:t>
            </a:r>
            <a:r>
              <a:rPr sz="1100" b="1" spc="-5" dirty="0">
                <a:latin typeface="Arial"/>
                <a:cs typeface="Arial"/>
              </a:rPr>
              <a:t>FOUNDER, DR. DEFOREST B. SOARIES,</a:t>
            </a:r>
            <a:r>
              <a:rPr sz="1100" b="1" spc="20" dirty="0">
                <a:latin typeface="Arial"/>
                <a:cs typeface="Arial"/>
              </a:rPr>
              <a:t> </a:t>
            </a:r>
            <a:r>
              <a:rPr sz="1100" b="1" spc="-5" dirty="0">
                <a:latin typeface="Arial"/>
                <a:cs typeface="Arial"/>
              </a:rPr>
              <a:t>JR.</a:t>
            </a:r>
            <a:endParaRPr sz="1100">
              <a:latin typeface="Arial"/>
              <a:cs typeface="Arial"/>
            </a:endParaRPr>
          </a:p>
          <a:p>
            <a:pPr>
              <a:lnSpc>
                <a:spcPct val="100000"/>
              </a:lnSpc>
              <a:spcBef>
                <a:spcPts val="5"/>
              </a:spcBef>
            </a:pPr>
            <a:endParaRPr sz="1150">
              <a:latin typeface="Arial"/>
              <a:cs typeface="Arial"/>
            </a:endParaRPr>
          </a:p>
          <a:p>
            <a:pPr marL="1454150" marR="170180" algn="just">
              <a:lnSpc>
                <a:spcPct val="102299"/>
              </a:lnSpc>
            </a:pPr>
            <a:r>
              <a:rPr sz="1100" spc="-5" dirty="0">
                <a:latin typeface="Arial"/>
                <a:cs typeface="Arial"/>
              </a:rPr>
              <a:t>Thank you for taking the necessary steps to become a</a:t>
            </a:r>
            <a:r>
              <a:rPr sz="1100" spc="204" dirty="0">
                <a:latin typeface="Arial"/>
                <a:cs typeface="Arial"/>
              </a:rPr>
              <a:t> </a:t>
            </a:r>
            <a:r>
              <a:rPr sz="1100" dirty="0">
                <a:latin typeface="Arial"/>
                <a:cs typeface="Arial"/>
              </a:rPr>
              <a:t>dfree</a:t>
            </a:r>
            <a:r>
              <a:rPr sz="1050" baseline="27777" dirty="0">
                <a:latin typeface="Arial"/>
                <a:cs typeface="Arial"/>
              </a:rPr>
              <a:t>®  </a:t>
            </a:r>
            <a:r>
              <a:rPr sz="1100" spc="-5" dirty="0">
                <a:latin typeface="Arial"/>
                <a:cs typeface="Arial"/>
              </a:rPr>
              <a:t>Certified Coordinator, Facilitator and/or Administrator. Your  passion for helping others obtain the information needed to change  the trajectory of their lives is, indeed,</a:t>
            </a:r>
            <a:r>
              <a:rPr sz="1100" spc="40" dirty="0">
                <a:latin typeface="Arial"/>
                <a:cs typeface="Arial"/>
              </a:rPr>
              <a:t> </a:t>
            </a:r>
            <a:r>
              <a:rPr sz="1100" spc="-5" dirty="0">
                <a:latin typeface="Arial"/>
                <a:cs typeface="Arial"/>
              </a:rPr>
              <a:t>commendable.</a:t>
            </a:r>
            <a:endParaRPr sz="1100">
              <a:latin typeface="Arial"/>
              <a:cs typeface="Arial"/>
            </a:endParaRPr>
          </a:p>
          <a:p>
            <a:pPr>
              <a:lnSpc>
                <a:spcPct val="100000"/>
              </a:lnSpc>
            </a:pPr>
            <a:endParaRPr sz="1150">
              <a:latin typeface="Arial"/>
              <a:cs typeface="Arial"/>
            </a:endParaRPr>
          </a:p>
          <a:p>
            <a:pPr marL="1454150" marR="170180" algn="just">
              <a:lnSpc>
                <a:spcPct val="101400"/>
              </a:lnSpc>
              <a:spcBef>
                <a:spcPts val="5"/>
              </a:spcBef>
            </a:pPr>
            <a:r>
              <a:rPr sz="1100" spc="-5" dirty="0">
                <a:latin typeface="Arial"/>
                <a:cs typeface="Arial"/>
              </a:rPr>
              <a:t>Our</a:t>
            </a:r>
            <a:r>
              <a:rPr sz="1100" spc="-30" dirty="0">
                <a:latin typeface="Arial"/>
                <a:cs typeface="Arial"/>
              </a:rPr>
              <a:t> </a:t>
            </a:r>
            <a:r>
              <a:rPr sz="1100" spc="-5" dirty="0">
                <a:latin typeface="Arial"/>
                <a:cs typeface="Arial"/>
              </a:rPr>
              <a:t>online</a:t>
            </a:r>
            <a:r>
              <a:rPr sz="1100" spc="-25" dirty="0">
                <a:latin typeface="Arial"/>
                <a:cs typeface="Arial"/>
              </a:rPr>
              <a:t> </a:t>
            </a:r>
            <a:r>
              <a:rPr sz="1100" spc="-5" dirty="0">
                <a:latin typeface="Arial"/>
                <a:cs typeface="Arial"/>
              </a:rPr>
              <a:t>facilitator-led</a:t>
            </a:r>
            <a:r>
              <a:rPr sz="1100" spc="-30" dirty="0">
                <a:latin typeface="Arial"/>
                <a:cs typeface="Arial"/>
              </a:rPr>
              <a:t> </a:t>
            </a:r>
            <a:r>
              <a:rPr sz="1100" spc="-5" dirty="0">
                <a:latin typeface="Arial"/>
                <a:cs typeface="Arial"/>
              </a:rPr>
              <a:t>course</a:t>
            </a:r>
            <a:r>
              <a:rPr sz="1100" spc="-25"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designed</a:t>
            </a:r>
            <a:r>
              <a:rPr sz="1100" spc="-25" dirty="0">
                <a:latin typeface="Arial"/>
                <a:cs typeface="Arial"/>
              </a:rPr>
              <a:t> </a:t>
            </a:r>
            <a:r>
              <a:rPr sz="1100" spc="-5" dirty="0">
                <a:latin typeface="Arial"/>
                <a:cs typeface="Arial"/>
              </a:rPr>
              <a:t>to</a:t>
            </a:r>
            <a:r>
              <a:rPr sz="1100" spc="-30" dirty="0">
                <a:latin typeface="Arial"/>
                <a:cs typeface="Arial"/>
              </a:rPr>
              <a:t> </a:t>
            </a:r>
            <a:r>
              <a:rPr sz="1100" spc="-5" dirty="0">
                <a:latin typeface="Arial"/>
                <a:cs typeface="Arial"/>
              </a:rPr>
              <a:t>share</a:t>
            </a:r>
            <a:r>
              <a:rPr sz="1100" spc="-25" dirty="0">
                <a:latin typeface="Arial"/>
                <a:cs typeface="Arial"/>
              </a:rPr>
              <a:t> </a:t>
            </a:r>
            <a:r>
              <a:rPr sz="1100" spc="-5" dirty="0">
                <a:latin typeface="Arial"/>
                <a:cs typeface="Arial"/>
              </a:rPr>
              <a:t>with</a:t>
            </a:r>
            <a:r>
              <a:rPr sz="1100" spc="-25" dirty="0">
                <a:latin typeface="Arial"/>
                <a:cs typeface="Arial"/>
              </a:rPr>
              <a:t> </a:t>
            </a:r>
            <a:r>
              <a:rPr sz="1100" spc="-5" dirty="0">
                <a:latin typeface="Arial"/>
                <a:cs typeface="Arial"/>
              </a:rPr>
              <a:t>you</a:t>
            </a:r>
            <a:r>
              <a:rPr sz="1100" spc="-30" dirty="0">
                <a:latin typeface="Arial"/>
                <a:cs typeface="Arial"/>
              </a:rPr>
              <a:t> </a:t>
            </a:r>
            <a:r>
              <a:rPr sz="1100" spc="-5" dirty="0">
                <a:latin typeface="Arial"/>
                <a:cs typeface="Arial"/>
              </a:rPr>
              <a:t>all</a:t>
            </a:r>
            <a:r>
              <a:rPr sz="1100" spc="-25" dirty="0">
                <a:latin typeface="Arial"/>
                <a:cs typeface="Arial"/>
              </a:rPr>
              <a:t> </a:t>
            </a:r>
            <a:r>
              <a:rPr sz="1100" dirty="0">
                <a:latin typeface="Arial"/>
                <a:cs typeface="Arial"/>
              </a:rPr>
              <a:t>the  </a:t>
            </a:r>
            <a:r>
              <a:rPr sz="1100" spc="-5" dirty="0">
                <a:latin typeface="Arial"/>
                <a:cs typeface="Arial"/>
              </a:rPr>
              <a:t>tools, strategies, and exercises for each</a:t>
            </a:r>
            <a:r>
              <a:rPr sz="1100" spc="5" dirty="0">
                <a:latin typeface="Arial"/>
                <a:cs typeface="Arial"/>
              </a:rPr>
              <a:t> </a:t>
            </a:r>
            <a:r>
              <a:rPr sz="1100" spc="-5" dirty="0">
                <a:latin typeface="Arial"/>
                <a:cs typeface="Arial"/>
              </a:rPr>
              <a:t>step.</a:t>
            </a:r>
            <a:endParaRPr sz="1100">
              <a:latin typeface="Arial"/>
              <a:cs typeface="Arial"/>
            </a:endParaRPr>
          </a:p>
          <a:p>
            <a:pPr>
              <a:lnSpc>
                <a:spcPct val="100000"/>
              </a:lnSpc>
              <a:spcBef>
                <a:spcPts val="10"/>
              </a:spcBef>
            </a:pPr>
            <a:endParaRPr sz="1150">
              <a:latin typeface="Arial"/>
              <a:cs typeface="Arial"/>
            </a:endParaRPr>
          </a:p>
          <a:p>
            <a:pPr marL="101600" marR="172720" indent="1352550" algn="just">
              <a:lnSpc>
                <a:spcPct val="101499"/>
              </a:lnSpc>
            </a:pPr>
            <a:r>
              <a:rPr sz="1100" spc="-5" dirty="0">
                <a:latin typeface="Arial"/>
                <a:cs typeface="Arial"/>
              </a:rPr>
              <a:t>The facilitator’s role is to guide participants through the course,  encourage discussions surrounding certain topics and, of course, celebrate with them as  they share their progress and success stories. I always say </a:t>
            </a:r>
            <a:r>
              <a:rPr sz="1100" spc="-10" dirty="0">
                <a:latin typeface="Arial"/>
                <a:cs typeface="Arial"/>
              </a:rPr>
              <a:t>that </a:t>
            </a:r>
            <a:r>
              <a:rPr sz="1100" spc="-5" dirty="0">
                <a:latin typeface="Arial"/>
                <a:cs typeface="Arial"/>
              </a:rPr>
              <a:t>you don’t have to be a  financial professional to teach the course; just a person with a desire to help others  become financially free.</a:t>
            </a:r>
            <a:endParaRPr sz="1100">
              <a:latin typeface="Arial"/>
              <a:cs typeface="Arial"/>
            </a:endParaRPr>
          </a:p>
          <a:p>
            <a:pPr>
              <a:lnSpc>
                <a:spcPct val="100000"/>
              </a:lnSpc>
              <a:spcBef>
                <a:spcPts val="55"/>
              </a:spcBef>
            </a:pPr>
            <a:endParaRPr sz="1100">
              <a:latin typeface="Arial"/>
              <a:cs typeface="Arial"/>
            </a:endParaRPr>
          </a:p>
          <a:p>
            <a:pPr marL="101600" marR="170180" indent="-1270" algn="just">
              <a:lnSpc>
                <a:spcPct val="101499"/>
              </a:lnSpc>
            </a:pPr>
            <a:r>
              <a:rPr sz="1100" spc="-5" dirty="0">
                <a:latin typeface="Arial"/>
                <a:cs typeface="Arial"/>
              </a:rPr>
              <a:t>This Guide will support you and your team in the preparation and launch of your 12 Steps  to Financial Freedom class. It will walk you through steps needed for each of the major  roles – coordinator, facilitator, and administrator – to prepare for a successful class. You  may choose to print this Guide and put it into a binder, or save it on a </a:t>
            </a:r>
            <a:r>
              <a:rPr sz="1100" spc="5" dirty="0">
                <a:latin typeface="Arial"/>
                <a:cs typeface="Arial"/>
              </a:rPr>
              <a:t>device </a:t>
            </a:r>
            <a:r>
              <a:rPr sz="1100" spc="-5" dirty="0">
                <a:latin typeface="Arial"/>
                <a:cs typeface="Arial"/>
              </a:rPr>
              <a:t>where it  comes in handy. Not only will it guide you through the course, but it will also be  instrumental in preparing for your</a:t>
            </a:r>
            <a:r>
              <a:rPr sz="1100" dirty="0">
                <a:latin typeface="Arial"/>
                <a:cs typeface="Arial"/>
              </a:rPr>
              <a:t> </a:t>
            </a:r>
            <a:r>
              <a:rPr sz="1100" spc="-5" dirty="0">
                <a:latin typeface="Arial"/>
                <a:cs typeface="Arial"/>
              </a:rPr>
              <a:t>class.</a:t>
            </a:r>
            <a:endParaRPr sz="1100">
              <a:latin typeface="Arial"/>
              <a:cs typeface="Arial"/>
            </a:endParaRPr>
          </a:p>
          <a:p>
            <a:pPr>
              <a:lnSpc>
                <a:spcPct val="100000"/>
              </a:lnSpc>
              <a:spcBef>
                <a:spcPts val="20"/>
              </a:spcBef>
            </a:pPr>
            <a:endParaRPr sz="1150">
              <a:latin typeface="Arial"/>
              <a:cs typeface="Arial"/>
            </a:endParaRPr>
          </a:p>
          <a:p>
            <a:pPr marL="101600" marR="173355" indent="-1270" algn="just">
              <a:lnSpc>
                <a:spcPct val="102200"/>
              </a:lnSpc>
              <a:spcBef>
                <a:spcPts val="5"/>
              </a:spcBef>
            </a:pPr>
            <a:r>
              <a:rPr sz="1100" spc="-5" dirty="0">
                <a:latin typeface="Arial"/>
                <a:cs typeface="Arial"/>
              </a:rPr>
              <a:t>Our goal is to close the wealth gap one family at a time, </a:t>
            </a:r>
            <a:r>
              <a:rPr sz="1100" dirty="0">
                <a:latin typeface="Arial"/>
                <a:cs typeface="Arial"/>
              </a:rPr>
              <a:t>and </a:t>
            </a:r>
            <a:r>
              <a:rPr sz="1100" spc="-5" dirty="0">
                <a:latin typeface="Arial"/>
                <a:cs typeface="Arial"/>
              </a:rPr>
              <a:t>we applaud you for your  commitment to share these practical and proven strategies that are taught in the course.  It is my hope and prayer that you and your participants experience the unfettered</a:t>
            </a:r>
            <a:r>
              <a:rPr sz="1100" spc="-210" dirty="0">
                <a:latin typeface="Arial"/>
                <a:cs typeface="Arial"/>
              </a:rPr>
              <a:t> </a:t>
            </a:r>
            <a:r>
              <a:rPr sz="1100" spc="-5" dirty="0">
                <a:latin typeface="Arial"/>
                <a:cs typeface="Arial"/>
              </a:rPr>
              <a:t>freedom  of being debt free and the exuberant joy that comes from freedom in</a:t>
            </a:r>
            <a:r>
              <a:rPr sz="1100" spc="80" dirty="0">
                <a:latin typeface="Arial"/>
                <a:cs typeface="Arial"/>
              </a:rPr>
              <a:t> </a:t>
            </a:r>
            <a:r>
              <a:rPr sz="1100" spc="-5" dirty="0">
                <a:latin typeface="Arial"/>
                <a:cs typeface="Arial"/>
              </a:rPr>
              <a:t>Christ.</a:t>
            </a:r>
            <a:endParaRPr sz="1100">
              <a:latin typeface="Arial"/>
              <a:cs typeface="Arial"/>
            </a:endParaRPr>
          </a:p>
          <a:p>
            <a:pPr>
              <a:lnSpc>
                <a:spcPct val="100000"/>
              </a:lnSpc>
              <a:spcBef>
                <a:spcPts val="20"/>
              </a:spcBef>
            </a:pPr>
            <a:endParaRPr sz="1150">
              <a:latin typeface="Arial"/>
              <a:cs typeface="Arial"/>
            </a:endParaRPr>
          </a:p>
          <a:p>
            <a:pPr marL="100330">
              <a:lnSpc>
                <a:spcPct val="100000"/>
              </a:lnSpc>
            </a:pPr>
            <a:r>
              <a:rPr sz="1100" spc="-5" dirty="0">
                <a:solidFill>
                  <a:srgbClr val="1F1D1E"/>
                </a:solidFill>
                <a:latin typeface="Arial"/>
                <a:cs typeface="Arial"/>
              </a:rPr>
              <a:t>God</a:t>
            </a:r>
            <a:r>
              <a:rPr sz="1100" spc="-10" dirty="0">
                <a:solidFill>
                  <a:srgbClr val="1F1D1E"/>
                </a:solidFill>
                <a:latin typeface="Arial"/>
                <a:cs typeface="Arial"/>
              </a:rPr>
              <a:t> </a:t>
            </a:r>
            <a:r>
              <a:rPr sz="1100" spc="-5" dirty="0">
                <a:solidFill>
                  <a:srgbClr val="1F1D1E"/>
                </a:solidFill>
                <a:latin typeface="Arial"/>
                <a:cs typeface="Arial"/>
              </a:rPr>
              <a:t>Bless,</a:t>
            </a:r>
            <a:endParaRPr sz="1100">
              <a:latin typeface="Arial"/>
              <a:cs typeface="Arial"/>
            </a:endParaRPr>
          </a:p>
          <a:p>
            <a:pPr>
              <a:lnSpc>
                <a:spcPct val="100000"/>
              </a:lnSpc>
              <a:spcBef>
                <a:spcPts val="15"/>
              </a:spcBef>
            </a:pPr>
            <a:endParaRPr sz="1200">
              <a:latin typeface="Arial"/>
              <a:cs typeface="Arial"/>
            </a:endParaRPr>
          </a:p>
          <a:p>
            <a:pPr marL="100330">
              <a:lnSpc>
                <a:spcPct val="100000"/>
              </a:lnSpc>
            </a:pPr>
            <a:r>
              <a:rPr sz="1100" spc="-5" dirty="0">
                <a:solidFill>
                  <a:srgbClr val="1F1D1E"/>
                </a:solidFill>
                <a:latin typeface="Arial"/>
                <a:cs typeface="Arial"/>
              </a:rPr>
              <a:t>Dr. DeForest B. Soaries,</a:t>
            </a:r>
            <a:r>
              <a:rPr sz="1100" spc="5" dirty="0">
                <a:solidFill>
                  <a:srgbClr val="1F1D1E"/>
                </a:solidFill>
                <a:latin typeface="Arial"/>
                <a:cs typeface="Arial"/>
              </a:rPr>
              <a:t> </a:t>
            </a:r>
            <a:r>
              <a:rPr sz="1100" spc="-5" dirty="0">
                <a:solidFill>
                  <a:srgbClr val="1F1D1E"/>
                </a:solidFill>
                <a:latin typeface="Arial"/>
                <a:cs typeface="Arial"/>
              </a:rPr>
              <a:t>Jr.</a:t>
            </a:r>
            <a:endParaRPr sz="1100">
              <a:latin typeface="Arial"/>
              <a:cs typeface="Arial"/>
            </a:endParaRPr>
          </a:p>
          <a:p>
            <a:pPr marL="100330">
              <a:lnSpc>
                <a:spcPct val="100000"/>
              </a:lnSpc>
              <a:spcBef>
                <a:spcPts val="30"/>
              </a:spcBef>
            </a:pPr>
            <a:r>
              <a:rPr sz="1100" spc="-5" dirty="0">
                <a:solidFill>
                  <a:srgbClr val="1F1D1E"/>
                </a:solidFill>
                <a:latin typeface="Arial"/>
                <a:cs typeface="Arial"/>
              </a:rPr>
              <a:t>CEO/Founder, Dfree Global Foundation,</a:t>
            </a:r>
            <a:r>
              <a:rPr sz="1100" spc="10" dirty="0">
                <a:solidFill>
                  <a:srgbClr val="1F1D1E"/>
                </a:solidFill>
                <a:latin typeface="Arial"/>
                <a:cs typeface="Arial"/>
              </a:rPr>
              <a:t> </a:t>
            </a:r>
            <a:r>
              <a:rPr sz="1100" spc="-5" dirty="0">
                <a:solidFill>
                  <a:srgbClr val="1F1D1E"/>
                </a:solidFill>
                <a:latin typeface="Arial"/>
                <a:cs typeface="Arial"/>
              </a:rPr>
              <a:t>Inc.</a:t>
            </a:r>
            <a:endParaRPr sz="1100">
              <a:latin typeface="Arial"/>
              <a:cs typeface="Arial"/>
            </a:endParaRPr>
          </a:p>
          <a:p>
            <a:pPr>
              <a:lnSpc>
                <a:spcPct val="100000"/>
              </a:lnSpc>
              <a:spcBef>
                <a:spcPts val="5"/>
              </a:spcBef>
            </a:pPr>
            <a:endParaRPr sz="1150">
              <a:latin typeface="Arial"/>
              <a:cs typeface="Arial"/>
            </a:endParaRPr>
          </a:p>
          <a:p>
            <a:pPr marL="100330">
              <a:lnSpc>
                <a:spcPct val="100000"/>
              </a:lnSpc>
            </a:pPr>
            <a:r>
              <a:rPr sz="1100" b="1" spc="-5" dirty="0">
                <a:latin typeface="Arial"/>
                <a:cs typeface="Arial"/>
              </a:rPr>
              <a:t>Bibliography:</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Say Yes to No Debt: 12 Steps to Financial</a:t>
            </a:r>
            <a:r>
              <a:rPr sz="1100" i="1" spc="30" dirty="0">
                <a:latin typeface="Arial"/>
                <a:cs typeface="Arial"/>
              </a:rPr>
              <a:t> </a:t>
            </a:r>
            <a:r>
              <a:rPr sz="1100" i="1" spc="-5" dirty="0">
                <a:latin typeface="Arial"/>
                <a:cs typeface="Arial"/>
              </a:rPr>
              <a:t>Freedom</a:t>
            </a:r>
            <a:endParaRPr sz="1100">
              <a:latin typeface="Arial"/>
              <a:cs typeface="Arial"/>
            </a:endParaRPr>
          </a:p>
          <a:p>
            <a:pPr marL="559435" indent="-229235">
              <a:lnSpc>
                <a:spcPct val="100000"/>
              </a:lnSpc>
              <a:spcBef>
                <a:spcPts val="10"/>
              </a:spcBef>
              <a:buFont typeface="Wingdings"/>
              <a:buChar char=""/>
              <a:tabLst>
                <a:tab pos="560070" algn="l"/>
              </a:tabLst>
            </a:pPr>
            <a:r>
              <a:rPr sz="1100" i="1" spc="-5" dirty="0">
                <a:latin typeface="Arial"/>
                <a:cs typeface="Arial"/>
              </a:rPr>
              <a:t>dfree® Lifestyle: 12 Steps to Financial </a:t>
            </a:r>
            <a:r>
              <a:rPr sz="1100" i="1" dirty="0">
                <a:latin typeface="Arial"/>
                <a:cs typeface="Arial"/>
              </a:rPr>
              <a:t>Freedom</a:t>
            </a:r>
            <a:r>
              <a:rPr sz="1100" i="1" spc="35" dirty="0">
                <a:latin typeface="Arial"/>
                <a:cs typeface="Arial"/>
              </a:rPr>
              <a:t> </a:t>
            </a:r>
            <a:r>
              <a:rPr sz="1100" i="1" spc="-5" dirty="0">
                <a:latin typeface="Arial"/>
                <a:cs typeface="Arial"/>
              </a:rPr>
              <a:t>(Workbook)</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Your dfree® For Entrepreneurs</a:t>
            </a:r>
            <a:r>
              <a:rPr sz="1100" i="1" spc="10" dirty="0">
                <a:latin typeface="Arial"/>
                <a:cs typeface="Arial"/>
              </a:rPr>
              <a:t> </a:t>
            </a:r>
            <a:r>
              <a:rPr sz="1100" i="1" spc="-5" dirty="0">
                <a:latin typeface="Arial"/>
                <a:cs typeface="Arial"/>
              </a:rPr>
              <a:t>(Supplement)</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Your dfree® For Seasoned Citizens</a:t>
            </a:r>
            <a:r>
              <a:rPr sz="1100" i="1" spc="25" dirty="0">
                <a:latin typeface="Arial"/>
                <a:cs typeface="Arial"/>
              </a:rPr>
              <a:t> </a:t>
            </a:r>
            <a:r>
              <a:rPr sz="1100" i="1" spc="-5" dirty="0">
                <a:latin typeface="Arial"/>
                <a:cs typeface="Arial"/>
              </a:rPr>
              <a:t>(Supplement)</a:t>
            </a:r>
            <a:endParaRPr sz="1100">
              <a:latin typeface="Arial"/>
              <a:cs typeface="Arial"/>
            </a:endParaRPr>
          </a:p>
          <a:p>
            <a:pPr marL="559435" indent="-229235">
              <a:lnSpc>
                <a:spcPct val="100000"/>
              </a:lnSpc>
              <a:buFont typeface="Wingdings"/>
              <a:buChar char=""/>
              <a:tabLst>
                <a:tab pos="560070" algn="l"/>
              </a:tabLst>
            </a:pPr>
            <a:r>
              <a:rPr sz="1100" i="1" spc="-5" dirty="0">
                <a:latin typeface="Arial"/>
                <a:cs typeface="Arial"/>
              </a:rPr>
              <a:t>Your dfree® For Young Adults</a:t>
            </a:r>
            <a:r>
              <a:rPr sz="1100" i="1" spc="15" dirty="0">
                <a:latin typeface="Arial"/>
                <a:cs typeface="Arial"/>
              </a:rPr>
              <a:t> </a:t>
            </a:r>
            <a:r>
              <a:rPr sz="1100" i="1" spc="-5" dirty="0">
                <a:latin typeface="Arial"/>
                <a:cs typeface="Arial"/>
              </a:rPr>
              <a:t>(Supplement)</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Say Yes When Life Says</a:t>
            </a:r>
            <a:r>
              <a:rPr sz="1100" i="1" spc="5" dirty="0">
                <a:latin typeface="Arial"/>
                <a:cs typeface="Arial"/>
              </a:rPr>
              <a:t> </a:t>
            </a:r>
            <a:r>
              <a:rPr sz="1100" i="1" spc="-5" dirty="0">
                <a:latin typeface="Arial"/>
                <a:cs typeface="Arial"/>
              </a:rPr>
              <a:t>No</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Say Yes When Life Says No</a:t>
            </a:r>
            <a:r>
              <a:rPr sz="1100" i="1" spc="20" dirty="0">
                <a:latin typeface="Arial"/>
                <a:cs typeface="Arial"/>
              </a:rPr>
              <a:t> </a:t>
            </a:r>
            <a:r>
              <a:rPr sz="1100" i="1" spc="-5" dirty="0">
                <a:latin typeface="Arial"/>
                <a:cs typeface="Arial"/>
              </a:rPr>
              <a:t>(Workbook)</a:t>
            </a:r>
            <a:endParaRPr sz="1100">
              <a:latin typeface="Arial"/>
              <a:cs typeface="Arial"/>
            </a:endParaRPr>
          </a:p>
          <a:p>
            <a:pPr marL="559435" indent="-229235">
              <a:lnSpc>
                <a:spcPct val="100000"/>
              </a:lnSpc>
              <a:spcBef>
                <a:spcPts val="10"/>
              </a:spcBef>
              <a:buFont typeface="Wingdings"/>
              <a:buChar char=""/>
              <a:tabLst>
                <a:tab pos="560070" algn="l"/>
              </a:tabLst>
            </a:pPr>
            <a:r>
              <a:rPr sz="1100" i="1" spc="-5" dirty="0">
                <a:latin typeface="Arial"/>
                <a:cs typeface="Arial"/>
              </a:rPr>
              <a:t>Meditations for Financial Freedom – Volume</a:t>
            </a:r>
            <a:r>
              <a:rPr sz="1100" i="1" spc="45" dirty="0">
                <a:latin typeface="Arial"/>
                <a:cs typeface="Arial"/>
              </a:rPr>
              <a:t> </a:t>
            </a:r>
            <a:r>
              <a:rPr sz="1100" i="1" spc="-5" dirty="0">
                <a:latin typeface="Arial"/>
                <a:cs typeface="Arial"/>
              </a:rPr>
              <a:t>1</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Meditations for Financial Freedom – Volume</a:t>
            </a:r>
            <a:r>
              <a:rPr sz="1100" i="1" spc="45" dirty="0">
                <a:latin typeface="Arial"/>
                <a:cs typeface="Arial"/>
              </a:rPr>
              <a:t> </a:t>
            </a:r>
            <a:r>
              <a:rPr sz="1100" i="1" spc="-5" dirty="0">
                <a:latin typeface="Arial"/>
                <a:cs typeface="Arial"/>
              </a:rPr>
              <a:t>2</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Meditations for Financial Freedom – Volume</a:t>
            </a:r>
            <a:r>
              <a:rPr sz="1100" i="1" spc="45" dirty="0">
                <a:latin typeface="Arial"/>
                <a:cs typeface="Arial"/>
              </a:rPr>
              <a:t> </a:t>
            </a:r>
            <a:r>
              <a:rPr sz="1100" i="1" spc="-5" dirty="0">
                <a:latin typeface="Arial"/>
                <a:cs typeface="Arial"/>
              </a:rPr>
              <a:t>3</a:t>
            </a:r>
            <a:endParaRPr sz="1100">
              <a:latin typeface="Arial"/>
              <a:cs typeface="Arial"/>
            </a:endParaRPr>
          </a:p>
        </p:txBody>
      </p:sp>
      <p:sp>
        <p:nvSpPr>
          <p:cNvPr id="3" name="object 3"/>
          <p:cNvSpPr/>
          <p:nvPr/>
        </p:nvSpPr>
        <p:spPr>
          <a:xfrm>
            <a:off x="1155700" y="1289050"/>
            <a:ext cx="1339850" cy="149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6971538" y="9211564"/>
            <a:ext cx="154305" cy="181610"/>
          </a:xfrm>
          <a:prstGeom prst="rect">
            <a:avLst/>
          </a:prstGeom>
        </p:spPr>
        <p:txBody>
          <a:bodyPr vert="horz" wrap="square" lIns="0" tIns="0" rIns="0" bIns="0" rtlCol="0">
            <a:spAutoFit/>
          </a:bodyPr>
          <a:lstStyle/>
          <a:p>
            <a:pPr marL="38100">
              <a:lnSpc>
                <a:spcPts val="1315"/>
              </a:lnSpc>
            </a:pPr>
            <a:r>
              <a:rPr sz="1100" spc="-5" dirty="0">
                <a:latin typeface="Arial"/>
                <a:cs typeface="Arial"/>
              </a:rPr>
              <a:t>3</a:t>
            </a:r>
            <a:endParaRPr sz="110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73100" y="892556"/>
            <a:ext cx="6401435" cy="1141730"/>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LEVEL 2</a:t>
            </a:r>
            <a:r>
              <a:rPr sz="1200" b="1" dirty="0">
                <a:latin typeface="Arial"/>
                <a:cs typeface="Arial"/>
              </a:rPr>
              <a:t> </a:t>
            </a:r>
            <a:r>
              <a:rPr sz="1200" b="1" spc="-5" dirty="0">
                <a:latin typeface="Arial"/>
                <a:cs typeface="Arial"/>
              </a:rPr>
              <a:t>CHECK-IN</a:t>
            </a:r>
            <a:endParaRPr sz="1200">
              <a:latin typeface="Arial"/>
              <a:cs typeface="Arial"/>
            </a:endParaRPr>
          </a:p>
          <a:p>
            <a:pPr marL="12700">
              <a:lnSpc>
                <a:spcPts val="1290"/>
              </a:lnSpc>
            </a:pPr>
            <a:r>
              <a:rPr sz="1100" spc="-5" dirty="0">
                <a:latin typeface="Arial"/>
                <a:cs typeface="Arial"/>
              </a:rPr>
              <a:t>Add 10 extra minutes to this class to ensure all participants complete the brief pulse</a:t>
            </a:r>
            <a:r>
              <a:rPr sz="1100" spc="160" dirty="0">
                <a:latin typeface="Arial"/>
                <a:cs typeface="Arial"/>
              </a:rPr>
              <a:t> </a:t>
            </a:r>
            <a:r>
              <a:rPr sz="1100" spc="-5" dirty="0">
                <a:latin typeface="Arial"/>
                <a:cs typeface="Arial"/>
              </a:rPr>
              <a:t>check.</a:t>
            </a:r>
            <a:endParaRPr sz="1100">
              <a:latin typeface="Arial"/>
              <a:cs typeface="Arial"/>
            </a:endParaRPr>
          </a:p>
          <a:p>
            <a:pPr>
              <a:lnSpc>
                <a:spcPct val="100000"/>
              </a:lnSpc>
              <a:spcBef>
                <a:spcPts val="35"/>
              </a:spcBef>
            </a:pPr>
            <a:endParaRPr sz="1300">
              <a:latin typeface="Arial"/>
              <a:cs typeface="Arial"/>
            </a:endParaRPr>
          </a:p>
          <a:p>
            <a:pPr marL="12700">
              <a:lnSpc>
                <a:spcPct val="100000"/>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latin typeface="Arial"/>
                <a:cs typeface="Arial"/>
              </a:rPr>
              <a:t>: </a:t>
            </a:r>
            <a:r>
              <a:rPr sz="1200" spc="-5" dirty="0">
                <a:latin typeface="Arial"/>
                <a:cs typeface="Arial"/>
              </a:rPr>
              <a:t>+1 469 382</a:t>
            </a:r>
            <a:r>
              <a:rPr sz="1200" spc="5" dirty="0">
                <a:latin typeface="Arial"/>
                <a:cs typeface="Arial"/>
              </a:rPr>
              <a:t> </a:t>
            </a:r>
            <a:r>
              <a:rPr sz="1200" spc="-5" dirty="0">
                <a:latin typeface="Arial"/>
                <a:cs typeface="Arial"/>
              </a:rPr>
              <a:t>4616</a:t>
            </a:r>
            <a:endParaRPr sz="1200">
              <a:latin typeface="Arial"/>
              <a:cs typeface="Arial"/>
            </a:endParaRPr>
          </a:p>
          <a:p>
            <a:pPr marL="12700">
              <a:lnSpc>
                <a:spcPct val="100000"/>
              </a:lnSpc>
              <a:spcBef>
                <a:spcPts val="125"/>
              </a:spcBef>
            </a:pPr>
            <a:r>
              <a:rPr sz="1100" b="1" spc="-5" dirty="0">
                <a:solidFill>
                  <a:srgbClr val="6BA342"/>
                </a:solidFill>
                <a:latin typeface="Arial"/>
                <a:cs typeface="Arial"/>
              </a:rPr>
              <a:t>URL Link</a:t>
            </a:r>
            <a:r>
              <a:rPr sz="1100" b="1" spc="-5" dirty="0">
                <a:latin typeface="Arial"/>
                <a:cs typeface="Arial"/>
              </a:rPr>
              <a:t>:</a:t>
            </a:r>
            <a:r>
              <a:rPr sz="1100" b="1" spc="-65" dirty="0">
                <a:latin typeface="Arial"/>
                <a:cs typeface="Arial"/>
              </a:rPr>
              <a:t> </a:t>
            </a:r>
            <a:r>
              <a:rPr sz="1200" u="sng" spc="-5" dirty="0">
                <a:solidFill>
                  <a:srgbClr val="0000FF"/>
                </a:solidFill>
                <a:uFill>
                  <a:solidFill>
                    <a:srgbClr val="0000FF"/>
                  </a:solidFill>
                </a:uFill>
                <a:latin typeface="Arial"/>
                <a:cs typeface="Arial"/>
                <a:hlinkClick r:id="rId2"/>
              </a:rPr>
              <a:t>https://academy.dfreefoundation.org/quizzes/sfwd-quiz-6399cadcb36d56-41023498/</a:t>
            </a:r>
            <a:endParaRPr sz="1200">
              <a:latin typeface="Arial"/>
              <a:cs typeface="Arial"/>
            </a:endParaRPr>
          </a:p>
          <a:p>
            <a:pPr marL="12700">
              <a:lnSpc>
                <a:spcPct val="100000"/>
              </a:lnSpc>
              <a:spcBef>
                <a:spcPts val="105"/>
              </a:spcBef>
            </a:pPr>
            <a:r>
              <a:rPr sz="1200" b="1" spc="-5" dirty="0">
                <a:solidFill>
                  <a:srgbClr val="6BA342"/>
                </a:solidFill>
                <a:latin typeface="Times New Roman"/>
                <a:cs typeface="Times New Roman"/>
              </a:rPr>
              <a:t>QR Code</a:t>
            </a:r>
            <a:r>
              <a:rPr sz="1200" b="1" spc="-5" dirty="0">
                <a:latin typeface="Times New Roman"/>
                <a:cs typeface="Times New Roman"/>
              </a:rPr>
              <a:t>:</a:t>
            </a:r>
            <a:endParaRPr sz="1200">
              <a:latin typeface="Times New Roman"/>
              <a:cs typeface="Times New Roman"/>
            </a:endParaRPr>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30</a:t>
            </a:r>
          </a:p>
        </p:txBody>
      </p:sp>
      <p:pic>
        <p:nvPicPr>
          <p:cNvPr id="5" name="Picture 4" descr="A qr code on a white background&#10;&#10;Description automatically generated">
            <a:extLst>
              <a:ext uri="{FF2B5EF4-FFF2-40B4-BE49-F238E27FC236}">
                <a16:creationId xmlns:a16="http://schemas.microsoft.com/office/drawing/2014/main" id="{7E9C3CE2-DB58-81FE-5B02-E3153D0D9F20}"/>
              </a:ext>
            </a:extLst>
          </p:cNvPr>
          <p:cNvPicPr>
            <a:picLocks noChangeAspect="1"/>
          </p:cNvPicPr>
          <p:nvPr/>
        </p:nvPicPr>
        <p:blipFill>
          <a:blip r:embed="rId3"/>
          <a:stretch>
            <a:fillRect/>
          </a:stretch>
        </p:blipFill>
        <p:spPr>
          <a:xfrm>
            <a:off x="2491557" y="2182334"/>
            <a:ext cx="3075556" cy="312114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31</a:t>
            </a:r>
          </a:p>
        </p:txBody>
      </p:sp>
      <p:sp>
        <p:nvSpPr>
          <p:cNvPr id="2" name="object 2"/>
          <p:cNvSpPr txBox="1"/>
          <p:nvPr/>
        </p:nvSpPr>
        <p:spPr>
          <a:xfrm>
            <a:off x="673100" y="908557"/>
            <a:ext cx="2209800" cy="39243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6BA342"/>
                </a:solidFill>
                <a:latin typeface="Arial"/>
                <a:cs typeface="Arial"/>
              </a:rPr>
              <a:t>LEVEL 3: </a:t>
            </a:r>
            <a:r>
              <a:rPr sz="1200" b="1" dirty="0">
                <a:solidFill>
                  <a:srgbClr val="6BA342"/>
                </a:solidFill>
                <a:latin typeface="Arial"/>
                <a:cs typeface="Arial"/>
              </a:rPr>
              <a:t>GET </a:t>
            </a:r>
            <a:r>
              <a:rPr sz="1200" b="1" spc="-5" dirty="0">
                <a:solidFill>
                  <a:srgbClr val="6BA342"/>
                </a:solidFill>
                <a:latin typeface="Arial"/>
                <a:cs typeface="Arial"/>
              </a:rPr>
              <a:t>AHEAD:</a:t>
            </a:r>
            <a:endParaRPr sz="1200">
              <a:latin typeface="Arial"/>
              <a:cs typeface="Arial"/>
            </a:endParaRPr>
          </a:p>
          <a:p>
            <a:pPr marL="12700">
              <a:lnSpc>
                <a:spcPct val="100000"/>
              </a:lnSpc>
              <a:spcBef>
                <a:spcPts val="5"/>
              </a:spcBef>
            </a:pPr>
            <a:r>
              <a:rPr sz="1200" b="1" dirty="0">
                <a:solidFill>
                  <a:srgbClr val="6BA342"/>
                </a:solidFill>
                <a:latin typeface="Arial"/>
                <a:cs typeface="Arial"/>
              </a:rPr>
              <a:t>Step </a:t>
            </a:r>
            <a:r>
              <a:rPr sz="1200" b="1" spc="-5" dirty="0">
                <a:solidFill>
                  <a:srgbClr val="6BA342"/>
                </a:solidFill>
                <a:latin typeface="Arial"/>
                <a:cs typeface="Arial"/>
              </a:rPr>
              <a:t>7: Maximizing the</a:t>
            </a:r>
            <a:r>
              <a:rPr sz="1200" b="1" spc="-30" dirty="0">
                <a:solidFill>
                  <a:srgbClr val="6BA342"/>
                </a:solidFill>
                <a:latin typeface="Arial"/>
                <a:cs typeface="Arial"/>
              </a:rPr>
              <a:t> </a:t>
            </a:r>
            <a:r>
              <a:rPr sz="1200" b="1" dirty="0">
                <a:solidFill>
                  <a:srgbClr val="6BA342"/>
                </a:solidFill>
                <a:latin typeface="Arial"/>
                <a:cs typeface="Arial"/>
              </a:rPr>
              <a:t>Margin</a:t>
            </a:r>
            <a:endParaRPr sz="1200">
              <a:latin typeface="Arial"/>
              <a:cs typeface="Arial"/>
            </a:endParaRPr>
          </a:p>
        </p:txBody>
      </p:sp>
      <p:graphicFrame>
        <p:nvGraphicFramePr>
          <p:cNvPr id="3" name="object 3"/>
          <p:cNvGraphicFramePr>
            <a:graphicFrameLocks noGrp="1"/>
          </p:cNvGraphicFramePr>
          <p:nvPr/>
        </p:nvGraphicFramePr>
        <p:xfrm>
          <a:off x="568451" y="1289303"/>
          <a:ext cx="6401434" cy="7224519"/>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1191895">
                  <a:extLst>
                    <a:ext uri="{9D8B030D-6E8A-4147-A177-3AD203B41FA5}">
                      <a16:colId xmlns:a16="http://schemas.microsoft.com/office/drawing/2014/main" val="20002"/>
                    </a:ext>
                  </a:extLst>
                </a:gridCol>
                <a:gridCol w="4215764">
                  <a:extLst>
                    <a:ext uri="{9D8B030D-6E8A-4147-A177-3AD203B41FA5}">
                      <a16:colId xmlns:a16="http://schemas.microsoft.com/office/drawing/2014/main" val="20003"/>
                    </a:ext>
                  </a:extLst>
                </a:gridCol>
              </a:tblGrid>
              <a:tr h="497077">
                <a:tc gridSpan="4">
                  <a:txBody>
                    <a:bodyPr/>
                    <a:lstStyle/>
                    <a:p>
                      <a:pPr marL="2103755">
                        <a:lnSpc>
                          <a:spcPct val="100000"/>
                        </a:lnSpc>
                        <a:spcBef>
                          <a:spcPts val="620"/>
                        </a:spcBef>
                      </a:pPr>
                      <a:r>
                        <a:rPr sz="1100" b="1" spc="-5" dirty="0">
                          <a:solidFill>
                            <a:srgbClr val="FFFFFF"/>
                          </a:solidFill>
                          <a:latin typeface="Arial"/>
                          <a:cs typeface="Arial"/>
                        </a:rPr>
                        <a:t>LEVEL 3: GET</a:t>
                      </a:r>
                      <a:r>
                        <a:rPr sz="1100" b="1" dirty="0">
                          <a:solidFill>
                            <a:srgbClr val="FFFFFF"/>
                          </a:solidFill>
                          <a:latin typeface="Arial"/>
                          <a:cs typeface="Arial"/>
                        </a:rPr>
                        <a:t> </a:t>
                      </a:r>
                      <a:r>
                        <a:rPr sz="1100" b="1" spc="-5" dirty="0">
                          <a:solidFill>
                            <a:srgbClr val="FFFFFF"/>
                          </a:solidFill>
                          <a:latin typeface="Arial"/>
                          <a:cs typeface="Arial"/>
                        </a:rPr>
                        <a:t>AHEAD</a:t>
                      </a:r>
                      <a:endParaRPr sz="1100">
                        <a:latin typeface="Arial"/>
                        <a:cs typeface="Arial"/>
                      </a:endParaRPr>
                    </a:p>
                    <a:p>
                      <a:pPr marL="2103755">
                        <a:lnSpc>
                          <a:spcPts val="1260"/>
                        </a:lnSpc>
                        <a:spcBef>
                          <a:spcPts val="610"/>
                        </a:spcBef>
                      </a:pPr>
                      <a:r>
                        <a:rPr sz="1100" b="1" spc="-5" dirty="0">
                          <a:solidFill>
                            <a:srgbClr val="FFFFFF"/>
                          </a:solidFill>
                          <a:latin typeface="Arial"/>
                          <a:cs typeface="Arial"/>
                        </a:rPr>
                        <a:t>Step 7: Maximize the Margin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5948">
                <a:tc>
                  <a:txBody>
                    <a:bodyPr/>
                    <a:lstStyle/>
                    <a:p>
                      <a:pPr marL="2540">
                        <a:lnSpc>
                          <a:spcPct val="100000"/>
                        </a:lnSpc>
                        <a:spcBef>
                          <a:spcPts val="645"/>
                        </a:spcBef>
                      </a:pPr>
                      <a:r>
                        <a:rPr sz="1100" b="1" dirty="0">
                          <a:solidFill>
                            <a:srgbClr val="FFFFFF"/>
                          </a:solidFill>
                          <a:latin typeface="Arial"/>
                          <a:cs typeface="Arial"/>
                        </a:rPr>
                        <a: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54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94640" marR="213995" indent="60960">
                        <a:lnSpc>
                          <a:spcPts val="1330"/>
                        </a:lnSpc>
                        <a:spcBef>
                          <a:spcPts val="5"/>
                        </a:spcBef>
                      </a:pPr>
                      <a:r>
                        <a:rPr sz="1100" b="1" spc="-5" dirty="0">
                          <a:solidFill>
                            <a:srgbClr val="FFFFFF"/>
                          </a:solidFill>
                          <a:latin typeface="Arial"/>
                          <a:cs typeface="Arial"/>
                        </a:rPr>
                        <a:t>Content  </a:t>
                      </a:r>
                      <a:r>
                        <a:rPr sz="1100" b="1" dirty="0">
                          <a:solidFill>
                            <a:srgbClr val="FFFFFF"/>
                          </a:solidFill>
                          <a:latin typeface="Arial"/>
                          <a:cs typeface="Arial"/>
                        </a:rPr>
                        <a:t>Reference</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159510">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1380743">
                <a:tc>
                  <a:txBody>
                    <a:bodyPr/>
                    <a:lstStyle/>
                    <a:p>
                      <a:pPr>
                        <a:lnSpc>
                          <a:spcPct val="100000"/>
                        </a:lnSpc>
                      </a:pPr>
                      <a:endParaRPr sz="1200">
                        <a:latin typeface="Times New Roman"/>
                        <a:cs typeface="Times New Roman"/>
                      </a:endParaRPr>
                    </a:p>
                    <a:p>
                      <a:pPr>
                        <a:lnSpc>
                          <a:spcPct val="100000"/>
                        </a:lnSpc>
                        <a:spcBef>
                          <a:spcPts val="5"/>
                        </a:spcBef>
                      </a:pPr>
                      <a:endParaRPr sz="1750">
                        <a:latin typeface="Times New Roman"/>
                        <a:cs typeface="Times New Roman"/>
                      </a:endParaRPr>
                    </a:p>
                    <a:p>
                      <a:pPr marL="3175">
                        <a:lnSpc>
                          <a:spcPct val="100000"/>
                        </a:lnSpc>
                      </a:pPr>
                      <a:r>
                        <a:rPr sz="1100" dirty="0">
                          <a:latin typeface="Arial"/>
                          <a:cs typeface="Arial"/>
                        </a:rPr>
                        <a:t>1</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
                        </a:spcBef>
                      </a:pPr>
                      <a:endParaRPr sz="1750">
                        <a:latin typeface="Times New Roman"/>
                        <a:cs typeface="Times New Roman"/>
                      </a:endParaRPr>
                    </a:p>
                    <a:p>
                      <a:pPr marL="2540">
                        <a:lnSpc>
                          <a:spcPct val="100000"/>
                        </a:lnSpc>
                      </a:pPr>
                      <a:r>
                        <a:rPr sz="1100" spc="-5" dirty="0">
                          <a:solidFill>
                            <a:srgbClr val="EB7B2F"/>
                          </a:solidFill>
                          <a:latin typeface="Arial"/>
                          <a:cs typeface="Arial"/>
                        </a:rPr>
                        <a:t>Welcome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9565" marR="67945" indent="-260350" algn="just">
                        <a:lnSpc>
                          <a:spcPct val="102099"/>
                        </a:lnSpc>
                        <a:buChar char="•"/>
                        <a:tabLst>
                          <a:tab pos="330200" algn="l"/>
                        </a:tabLst>
                      </a:pPr>
                      <a:r>
                        <a:rPr sz="1100" spc="-5" dirty="0">
                          <a:latin typeface="Arial"/>
                          <a:cs typeface="Arial"/>
                        </a:rPr>
                        <a:t>Welcome</a:t>
                      </a:r>
                      <a:r>
                        <a:rPr sz="1100" spc="-65" dirty="0">
                          <a:latin typeface="Arial"/>
                          <a:cs typeface="Arial"/>
                        </a:rPr>
                        <a:t> </a:t>
                      </a:r>
                      <a:r>
                        <a:rPr sz="1100" spc="-5" dirty="0">
                          <a:latin typeface="Arial"/>
                          <a:cs typeface="Arial"/>
                        </a:rPr>
                        <a:t>participants</a:t>
                      </a:r>
                      <a:r>
                        <a:rPr sz="1100" spc="-60" dirty="0">
                          <a:latin typeface="Arial"/>
                          <a:cs typeface="Arial"/>
                        </a:rPr>
                        <a:t> </a:t>
                      </a:r>
                      <a:r>
                        <a:rPr sz="1100" spc="-5" dirty="0">
                          <a:latin typeface="Arial"/>
                          <a:cs typeface="Arial"/>
                        </a:rPr>
                        <a:t>to</a:t>
                      </a:r>
                      <a:r>
                        <a:rPr sz="1100" spc="-5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class.</a:t>
                      </a:r>
                      <a:r>
                        <a:rPr sz="1100" spc="-55" dirty="0">
                          <a:latin typeface="Arial"/>
                          <a:cs typeface="Arial"/>
                        </a:rPr>
                        <a:t> </a:t>
                      </a:r>
                      <a:r>
                        <a:rPr sz="1100" spc="-5" dirty="0">
                          <a:latin typeface="Arial"/>
                          <a:cs typeface="Arial"/>
                        </a:rPr>
                        <a:t>Introduce</a:t>
                      </a:r>
                      <a:r>
                        <a:rPr sz="1100" spc="-65" dirty="0">
                          <a:latin typeface="Arial"/>
                          <a:cs typeface="Arial"/>
                        </a:rPr>
                        <a:t> </a:t>
                      </a:r>
                      <a:r>
                        <a:rPr sz="1100" spc="-5" dirty="0">
                          <a:latin typeface="Arial"/>
                          <a:cs typeface="Arial"/>
                        </a:rPr>
                        <a:t>Level</a:t>
                      </a:r>
                      <a:r>
                        <a:rPr sz="1100" spc="-45" dirty="0">
                          <a:latin typeface="Arial"/>
                          <a:cs typeface="Arial"/>
                        </a:rPr>
                        <a:t> </a:t>
                      </a:r>
                      <a:r>
                        <a:rPr sz="1100" spc="-5" dirty="0">
                          <a:latin typeface="Arial"/>
                          <a:cs typeface="Arial"/>
                        </a:rPr>
                        <a:t>Three,</a:t>
                      </a:r>
                      <a:r>
                        <a:rPr sz="1100" spc="-60" dirty="0">
                          <a:latin typeface="Arial"/>
                          <a:cs typeface="Arial"/>
                        </a:rPr>
                        <a:t> </a:t>
                      </a:r>
                      <a:r>
                        <a:rPr sz="1100" spc="-5" dirty="0">
                          <a:latin typeface="Arial"/>
                          <a:cs typeface="Arial"/>
                        </a:rPr>
                        <a:t>GET  AHEAD. This level shares strategies to grow assets, explores  the various types of insurance, and discusses </a:t>
                      </a:r>
                      <a:r>
                        <a:rPr sz="1100" spc="-10" dirty="0">
                          <a:latin typeface="Arial"/>
                          <a:cs typeface="Arial"/>
                        </a:rPr>
                        <a:t>the </a:t>
                      </a:r>
                      <a:r>
                        <a:rPr sz="1100" spc="-5" dirty="0">
                          <a:latin typeface="Arial"/>
                          <a:cs typeface="Arial"/>
                        </a:rPr>
                        <a:t>importance  of Wills/Estate</a:t>
                      </a:r>
                      <a:r>
                        <a:rPr sz="1100" dirty="0">
                          <a:latin typeface="Arial"/>
                          <a:cs typeface="Arial"/>
                        </a:rPr>
                        <a:t> </a:t>
                      </a:r>
                      <a:r>
                        <a:rPr sz="1100" spc="-5" dirty="0">
                          <a:latin typeface="Arial"/>
                          <a:cs typeface="Arial"/>
                        </a:rPr>
                        <a:t>Planning.</a:t>
                      </a:r>
                      <a:endParaRPr sz="1100">
                        <a:latin typeface="Arial"/>
                        <a:cs typeface="Arial"/>
                      </a:endParaRPr>
                    </a:p>
                    <a:p>
                      <a:pPr marL="329565" marR="321310" indent="-260350" algn="just">
                        <a:lnSpc>
                          <a:spcPct val="102299"/>
                        </a:lnSpc>
                        <a:spcBef>
                          <a:spcPts val="40"/>
                        </a:spcBef>
                        <a:buChar char="•"/>
                        <a:tabLst>
                          <a:tab pos="330200" algn="l"/>
                        </a:tabLst>
                      </a:pPr>
                      <a:r>
                        <a:rPr sz="1100" spc="-5" dirty="0">
                          <a:latin typeface="Arial"/>
                          <a:cs typeface="Arial"/>
                        </a:rPr>
                        <a:t>Welcome to Level Three, Step 7 – Maximize the Margin.  We will receive an official welcome from </a:t>
                      </a:r>
                      <a:r>
                        <a:rPr sz="1100" spc="5" dirty="0">
                          <a:latin typeface="Arial"/>
                          <a:cs typeface="Arial"/>
                        </a:rPr>
                        <a:t>our </a:t>
                      </a:r>
                      <a:r>
                        <a:rPr sz="1100" spc="-5" dirty="0">
                          <a:latin typeface="Arial"/>
                          <a:cs typeface="Arial"/>
                        </a:rPr>
                        <a:t>virtual host  shortly, but first,</a:t>
                      </a:r>
                      <a:endParaRPr sz="1100">
                        <a:latin typeface="Arial"/>
                        <a:cs typeface="Arial"/>
                      </a:endParaRPr>
                    </a:p>
                    <a:p>
                      <a:pPr marL="329565" algn="just">
                        <a:lnSpc>
                          <a:spcPts val="1260"/>
                        </a:lnSpc>
                        <a:spcBef>
                          <a:spcPts val="30"/>
                        </a:spcBef>
                      </a:pPr>
                      <a:r>
                        <a:rPr sz="1100" spc="-5" dirty="0">
                          <a:latin typeface="Arial"/>
                          <a:cs typeface="Arial"/>
                        </a:rPr>
                        <a:t>let’s open in 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360170">
                <a:tc>
                  <a:txBody>
                    <a:bodyPr/>
                    <a:lstStyle/>
                    <a:p>
                      <a:pPr>
                        <a:lnSpc>
                          <a:spcPct val="100000"/>
                        </a:lnSpc>
                      </a:pPr>
                      <a:endParaRPr sz="1200">
                        <a:latin typeface="Times New Roman"/>
                        <a:cs typeface="Times New Roman"/>
                      </a:endParaRPr>
                    </a:p>
                    <a:p>
                      <a:pPr>
                        <a:lnSpc>
                          <a:spcPct val="100000"/>
                        </a:lnSpc>
                        <a:spcBef>
                          <a:spcPts val="55"/>
                        </a:spcBef>
                      </a:pPr>
                      <a:endParaRPr sz="1750">
                        <a:latin typeface="Times New Roman"/>
                        <a:cs typeface="Times New Roman"/>
                      </a:endParaRPr>
                    </a:p>
                    <a:p>
                      <a:pPr marL="317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15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5"/>
                        </a:spcBef>
                      </a:pPr>
                      <a:endParaRPr sz="1750">
                        <a:latin typeface="Times New Roman"/>
                        <a:cs typeface="Times New Roman"/>
                      </a:endParaRPr>
                    </a:p>
                    <a:p>
                      <a:pPr marL="2540">
                        <a:lnSpc>
                          <a:spcPct val="100000"/>
                        </a:lnSpc>
                      </a:pPr>
                      <a:r>
                        <a:rPr sz="1100" spc="-5" dirty="0">
                          <a:solidFill>
                            <a:srgbClr val="EB7B2F"/>
                          </a:solidFill>
                          <a:latin typeface="Arial"/>
                          <a:cs typeface="Arial"/>
                        </a:rPr>
                        <a:t>Opening</a:t>
                      </a:r>
                      <a:r>
                        <a:rPr sz="1100" spc="-10" dirty="0">
                          <a:solidFill>
                            <a:srgbClr val="EB7B2F"/>
                          </a:solidFill>
                          <a:latin typeface="Arial"/>
                          <a:cs typeface="Arial"/>
                        </a:rPr>
                        <a:t>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9565" marR="64769" indent="-260350" algn="just">
                        <a:lnSpc>
                          <a:spcPts val="1350"/>
                        </a:lnSpc>
                        <a:spcBef>
                          <a:spcPts val="40"/>
                        </a:spcBef>
                        <a:buChar char="•"/>
                        <a:tabLst>
                          <a:tab pos="330200" algn="l"/>
                        </a:tabLst>
                      </a:pPr>
                      <a:r>
                        <a:rPr sz="1100" spc="-5" dirty="0">
                          <a:latin typeface="Arial"/>
                          <a:cs typeface="Arial"/>
                        </a:rPr>
                        <a:t>The facilitator can pray, assign someone to </a:t>
                      </a:r>
                      <a:r>
                        <a:rPr sz="1100" dirty="0">
                          <a:latin typeface="Arial"/>
                          <a:cs typeface="Arial"/>
                        </a:rPr>
                        <a:t>pray </a:t>
                      </a:r>
                      <a:r>
                        <a:rPr sz="1100" spc="-5" dirty="0">
                          <a:latin typeface="Arial"/>
                          <a:cs typeface="Arial"/>
                        </a:rPr>
                        <a:t>or have  participants read the opening prayer from the Dfree Lifestyle:  12 Steps to Financial Freedom workbook on page</a:t>
                      </a:r>
                      <a:r>
                        <a:rPr sz="1100" spc="50" dirty="0">
                          <a:latin typeface="Arial"/>
                          <a:cs typeface="Arial"/>
                        </a:rPr>
                        <a:t> </a:t>
                      </a:r>
                      <a:r>
                        <a:rPr sz="1100" spc="-5" dirty="0">
                          <a:latin typeface="Arial"/>
                          <a:cs typeface="Arial"/>
                        </a:rPr>
                        <a:t>54</a:t>
                      </a:r>
                      <a:endParaRPr sz="1100">
                        <a:latin typeface="Arial"/>
                        <a:cs typeface="Arial"/>
                      </a:endParaRPr>
                    </a:p>
                    <a:p>
                      <a:pPr marL="298450" indent="-229870" algn="just">
                        <a:lnSpc>
                          <a:spcPts val="1270"/>
                        </a:lnSpc>
                        <a:spcBef>
                          <a:spcPts val="105"/>
                        </a:spcBef>
                        <a:buClr>
                          <a:srgbClr val="000000"/>
                        </a:buClr>
                        <a:buChar char="•"/>
                        <a:tabLst>
                          <a:tab pos="299085" algn="l"/>
                        </a:tabLst>
                      </a:pPr>
                      <a:r>
                        <a:rPr sz="1100" spc="-5" dirty="0">
                          <a:solidFill>
                            <a:srgbClr val="1F1D1E"/>
                          </a:solidFill>
                          <a:latin typeface="Arial"/>
                          <a:cs typeface="Arial"/>
                        </a:rPr>
                        <a:t>“Dear God, I want to live the way </a:t>
                      </a:r>
                      <a:r>
                        <a:rPr sz="1100" dirty="0">
                          <a:solidFill>
                            <a:srgbClr val="1F1D1E"/>
                          </a:solidFill>
                          <a:latin typeface="Arial"/>
                          <a:cs typeface="Arial"/>
                        </a:rPr>
                        <a:t>You </a:t>
                      </a:r>
                      <a:r>
                        <a:rPr sz="1100" spc="-5" dirty="0">
                          <a:solidFill>
                            <a:srgbClr val="1F1D1E"/>
                          </a:solidFill>
                          <a:latin typeface="Arial"/>
                          <a:cs typeface="Arial"/>
                        </a:rPr>
                        <a:t>made me to live. Forgive  me</a:t>
                      </a:r>
                      <a:r>
                        <a:rPr sz="1100" spc="-10" dirty="0">
                          <a:solidFill>
                            <a:srgbClr val="1F1D1E"/>
                          </a:solidFill>
                          <a:latin typeface="Arial"/>
                          <a:cs typeface="Arial"/>
                        </a:rPr>
                        <a:t> </a:t>
                      </a:r>
                      <a:r>
                        <a:rPr sz="1100" spc="-5" dirty="0">
                          <a:solidFill>
                            <a:srgbClr val="1F1D1E"/>
                          </a:solidFill>
                          <a:latin typeface="Arial"/>
                          <a:cs typeface="Arial"/>
                        </a:rPr>
                        <a:t>for</a:t>
                      </a:r>
                      <a:endParaRPr sz="1100">
                        <a:latin typeface="Arial"/>
                        <a:cs typeface="Arial"/>
                      </a:endParaRPr>
                    </a:p>
                    <a:p>
                      <a:pPr marL="298450" algn="just">
                        <a:lnSpc>
                          <a:spcPts val="1270"/>
                        </a:lnSpc>
                        <a:spcBef>
                          <a:spcPts val="80"/>
                        </a:spcBef>
                      </a:pPr>
                      <a:r>
                        <a:rPr sz="1100" spc="-5" dirty="0">
                          <a:solidFill>
                            <a:srgbClr val="1F1D1E"/>
                          </a:solidFill>
                          <a:latin typeface="Arial"/>
                          <a:cs typeface="Arial"/>
                        </a:rPr>
                        <a:t>the mistakes I have made and help me live an entire life that  pleases</a:t>
                      </a:r>
                      <a:endParaRPr sz="1100">
                        <a:latin typeface="Arial"/>
                        <a:cs typeface="Arial"/>
                      </a:endParaRPr>
                    </a:p>
                    <a:p>
                      <a:pPr marL="298450" algn="just">
                        <a:lnSpc>
                          <a:spcPts val="1255"/>
                        </a:lnSpc>
                      </a:pPr>
                      <a:r>
                        <a:rPr sz="1100" spc="-5" dirty="0">
                          <a:solidFill>
                            <a:srgbClr val="1F1D1E"/>
                          </a:solidFill>
                          <a:latin typeface="Arial"/>
                          <a:cs typeface="Arial"/>
                        </a:rPr>
                        <a:t>You. 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72237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700">
                        <a:latin typeface="Times New Roman"/>
                        <a:cs typeface="Times New Roman"/>
                      </a:endParaRPr>
                    </a:p>
                    <a:p>
                      <a:pPr marL="3175">
                        <a:lnSpc>
                          <a:spcPct val="100000"/>
                        </a:lnSpc>
                      </a:pPr>
                      <a:r>
                        <a:rPr sz="1100"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10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700">
                        <a:latin typeface="Times New Roman"/>
                        <a:cs typeface="Times New Roman"/>
                      </a:endParaRPr>
                    </a:p>
                    <a:p>
                      <a:pPr marL="2540">
                        <a:lnSpc>
                          <a:spcPct val="100000"/>
                        </a:lnSpc>
                      </a:pPr>
                      <a:r>
                        <a:rPr sz="1100" spc="-5" dirty="0">
                          <a:solidFill>
                            <a:srgbClr val="EB7B2F"/>
                          </a:solidFill>
                          <a:latin typeface="Arial"/>
                          <a:cs typeface="Arial"/>
                        </a:rPr>
                        <a:t>Memory</a:t>
                      </a:r>
                      <a:r>
                        <a:rPr sz="1100" spc="-10" dirty="0">
                          <a:solidFill>
                            <a:srgbClr val="EB7B2F"/>
                          </a:solidFill>
                          <a:latin typeface="Arial"/>
                          <a:cs typeface="Arial"/>
                        </a:rPr>
                        <a:t> </a:t>
                      </a:r>
                      <a:r>
                        <a:rPr sz="1100" spc="-5" dirty="0">
                          <a:solidFill>
                            <a:srgbClr val="EB7B2F"/>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284480" indent="-203200" algn="just">
                        <a:lnSpc>
                          <a:spcPts val="1350"/>
                        </a:lnSpc>
                        <a:spcBef>
                          <a:spcPts val="40"/>
                        </a:spcBef>
                        <a:buChar char="•"/>
                        <a:tabLst>
                          <a:tab pos="273050" algn="l"/>
                        </a:tabLst>
                      </a:pPr>
                      <a:r>
                        <a:rPr sz="1100" spc="-5" dirty="0">
                          <a:latin typeface="Arial"/>
                          <a:cs typeface="Arial"/>
                        </a:rPr>
                        <a:t>The</a:t>
                      </a:r>
                      <a:r>
                        <a:rPr sz="1100" spc="-40" dirty="0">
                          <a:latin typeface="Arial"/>
                          <a:cs typeface="Arial"/>
                        </a:rPr>
                        <a:t> </a:t>
                      </a:r>
                      <a:r>
                        <a:rPr sz="1100" spc="-5" dirty="0">
                          <a:latin typeface="Arial"/>
                          <a:cs typeface="Arial"/>
                        </a:rPr>
                        <a:t>facilitator</a:t>
                      </a:r>
                      <a:r>
                        <a:rPr sz="1100" spc="-45" dirty="0">
                          <a:latin typeface="Arial"/>
                          <a:cs typeface="Arial"/>
                        </a:rPr>
                        <a:t> </a:t>
                      </a:r>
                      <a:r>
                        <a:rPr sz="1100" spc="-5" dirty="0">
                          <a:latin typeface="Arial"/>
                          <a:cs typeface="Arial"/>
                        </a:rPr>
                        <a:t>can</a:t>
                      </a:r>
                      <a:r>
                        <a:rPr sz="1100" spc="-40" dirty="0">
                          <a:latin typeface="Arial"/>
                          <a:cs typeface="Arial"/>
                        </a:rPr>
                        <a:t> </a:t>
                      </a:r>
                      <a:r>
                        <a:rPr sz="1100" spc="-5" dirty="0">
                          <a:latin typeface="Arial"/>
                          <a:cs typeface="Arial"/>
                        </a:rPr>
                        <a:t>read</a:t>
                      </a:r>
                      <a:r>
                        <a:rPr sz="1100" spc="-45" dirty="0">
                          <a:latin typeface="Arial"/>
                          <a:cs typeface="Arial"/>
                        </a:rPr>
                        <a:t> </a:t>
                      </a:r>
                      <a:r>
                        <a:rPr sz="1100" spc="-5" dirty="0">
                          <a:latin typeface="Arial"/>
                          <a:cs typeface="Arial"/>
                        </a:rPr>
                        <a:t>in</a:t>
                      </a:r>
                      <a:r>
                        <a:rPr sz="1100" spc="-30" dirty="0">
                          <a:latin typeface="Arial"/>
                          <a:cs typeface="Arial"/>
                        </a:rPr>
                        <a:t> </a:t>
                      </a:r>
                      <a:r>
                        <a:rPr sz="1100" spc="-5" dirty="0">
                          <a:latin typeface="Arial"/>
                          <a:cs typeface="Arial"/>
                        </a:rPr>
                        <a:t>unison</a:t>
                      </a:r>
                      <a:r>
                        <a:rPr sz="1100" spc="-45" dirty="0">
                          <a:latin typeface="Arial"/>
                          <a:cs typeface="Arial"/>
                        </a:rPr>
                        <a:t> </a:t>
                      </a:r>
                      <a:r>
                        <a:rPr sz="1100" spc="-5" dirty="0">
                          <a:latin typeface="Arial"/>
                          <a:cs typeface="Arial"/>
                        </a:rPr>
                        <a:t>or</a:t>
                      </a:r>
                      <a:r>
                        <a:rPr sz="1100" spc="-50" dirty="0">
                          <a:latin typeface="Arial"/>
                          <a:cs typeface="Arial"/>
                        </a:rPr>
                        <a:t> </a:t>
                      </a:r>
                      <a:r>
                        <a:rPr sz="1100" spc="-5" dirty="0">
                          <a:latin typeface="Arial"/>
                          <a:cs typeface="Arial"/>
                        </a:rPr>
                        <a:t>assign</a:t>
                      </a:r>
                      <a:r>
                        <a:rPr sz="1100" spc="-35" dirty="0">
                          <a:latin typeface="Arial"/>
                          <a:cs typeface="Arial"/>
                        </a:rPr>
                        <a:t> </a:t>
                      </a:r>
                      <a:r>
                        <a:rPr sz="1100" spc="-5" dirty="0">
                          <a:latin typeface="Arial"/>
                          <a:cs typeface="Arial"/>
                        </a:rPr>
                        <a:t>someone</a:t>
                      </a:r>
                      <a:r>
                        <a:rPr sz="1100" spc="-40"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read  the</a:t>
                      </a:r>
                      <a:r>
                        <a:rPr sz="1100" spc="120" dirty="0">
                          <a:latin typeface="Arial"/>
                          <a:cs typeface="Arial"/>
                        </a:rPr>
                        <a:t> </a:t>
                      </a:r>
                      <a:r>
                        <a:rPr sz="1100" spc="-5" dirty="0">
                          <a:latin typeface="Arial"/>
                          <a:cs typeface="Arial"/>
                        </a:rPr>
                        <a:t>memory</a:t>
                      </a:r>
                      <a:r>
                        <a:rPr sz="1100" spc="125" dirty="0">
                          <a:latin typeface="Arial"/>
                          <a:cs typeface="Arial"/>
                        </a:rPr>
                        <a:t> </a:t>
                      </a:r>
                      <a:r>
                        <a:rPr sz="1100" spc="-5" dirty="0">
                          <a:latin typeface="Arial"/>
                          <a:cs typeface="Arial"/>
                        </a:rPr>
                        <a:t>verse</a:t>
                      </a:r>
                      <a:r>
                        <a:rPr sz="1100" spc="114" dirty="0">
                          <a:latin typeface="Arial"/>
                          <a:cs typeface="Arial"/>
                        </a:rPr>
                        <a:t> </a:t>
                      </a:r>
                      <a:r>
                        <a:rPr sz="1100" spc="-5" dirty="0">
                          <a:latin typeface="Arial"/>
                          <a:cs typeface="Arial"/>
                        </a:rPr>
                        <a:t>on</a:t>
                      </a:r>
                      <a:r>
                        <a:rPr sz="1100" spc="114" dirty="0">
                          <a:latin typeface="Arial"/>
                          <a:cs typeface="Arial"/>
                        </a:rPr>
                        <a:t> </a:t>
                      </a:r>
                      <a:r>
                        <a:rPr sz="1100" spc="-5" dirty="0">
                          <a:latin typeface="Arial"/>
                          <a:cs typeface="Arial"/>
                        </a:rPr>
                        <a:t>the</a:t>
                      </a:r>
                      <a:r>
                        <a:rPr sz="1100" spc="114" dirty="0">
                          <a:latin typeface="Arial"/>
                          <a:cs typeface="Arial"/>
                        </a:rPr>
                        <a:t> </a:t>
                      </a:r>
                      <a:r>
                        <a:rPr sz="1100" spc="-5" dirty="0">
                          <a:latin typeface="Arial"/>
                          <a:cs typeface="Arial"/>
                        </a:rPr>
                        <a:t>screen.</a:t>
                      </a:r>
                      <a:r>
                        <a:rPr sz="1100" spc="110" dirty="0">
                          <a:latin typeface="Arial"/>
                          <a:cs typeface="Arial"/>
                        </a:rPr>
                        <a:t> </a:t>
                      </a:r>
                      <a:r>
                        <a:rPr sz="1100" spc="-5" dirty="0">
                          <a:latin typeface="Arial"/>
                          <a:cs typeface="Arial"/>
                        </a:rPr>
                        <a:t>It</a:t>
                      </a:r>
                      <a:r>
                        <a:rPr sz="1100" spc="110" dirty="0">
                          <a:latin typeface="Arial"/>
                          <a:cs typeface="Arial"/>
                        </a:rPr>
                        <a:t> </a:t>
                      </a:r>
                      <a:r>
                        <a:rPr sz="1100" spc="-5" dirty="0">
                          <a:latin typeface="Arial"/>
                          <a:cs typeface="Arial"/>
                        </a:rPr>
                        <a:t>can</a:t>
                      </a:r>
                      <a:r>
                        <a:rPr sz="1100" spc="114" dirty="0">
                          <a:latin typeface="Arial"/>
                          <a:cs typeface="Arial"/>
                        </a:rPr>
                        <a:t> </a:t>
                      </a:r>
                      <a:r>
                        <a:rPr sz="1100" spc="-5" dirty="0">
                          <a:latin typeface="Arial"/>
                          <a:cs typeface="Arial"/>
                        </a:rPr>
                        <a:t>also</a:t>
                      </a:r>
                      <a:r>
                        <a:rPr sz="1100" spc="120" dirty="0">
                          <a:latin typeface="Arial"/>
                          <a:cs typeface="Arial"/>
                        </a:rPr>
                        <a:t> </a:t>
                      </a:r>
                      <a:r>
                        <a:rPr sz="1100" spc="-5" dirty="0">
                          <a:latin typeface="Arial"/>
                          <a:cs typeface="Arial"/>
                        </a:rPr>
                        <a:t>be</a:t>
                      </a:r>
                      <a:r>
                        <a:rPr sz="1100" spc="114" dirty="0">
                          <a:latin typeface="Arial"/>
                          <a:cs typeface="Arial"/>
                        </a:rPr>
                        <a:t> </a:t>
                      </a:r>
                      <a:r>
                        <a:rPr sz="1100" spc="-5" dirty="0">
                          <a:latin typeface="Arial"/>
                          <a:cs typeface="Arial"/>
                        </a:rPr>
                        <a:t>found</a:t>
                      </a:r>
                      <a:r>
                        <a:rPr sz="1100" spc="120" dirty="0">
                          <a:latin typeface="Arial"/>
                          <a:cs typeface="Arial"/>
                        </a:rPr>
                        <a:t> </a:t>
                      </a:r>
                      <a:r>
                        <a:rPr sz="1100" spc="-5" dirty="0">
                          <a:latin typeface="Arial"/>
                          <a:cs typeface="Arial"/>
                        </a:rPr>
                        <a:t>on</a:t>
                      </a:r>
                      <a:endParaRPr sz="1100">
                        <a:latin typeface="Arial"/>
                        <a:cs typeface="Arial"/>
                      </a:endParaRPr>
                    </a:p>
                    <a:p>
                      <a:pPr marL="272415" marR="286385" algn="just">
                        <a:lnSpc>
                          <a:spcPts val="1340"/>
                        </a:lnSpc>
                        <a:spcBef>
                          <a:spcPts val="10"/>
                        </a:spcBef>
                      </a:pPr>
                      <a:r>
                        <a:rPr sz="1100" spc="-5" dirty="0">
                          <a:latin typeface="Arial"/>
                          <a:cs typeface="Arial"/>
                        </a:rPr>
                        <a:t>page 55 in the Dfree Lifestyle: 12 Steps </a:t>
                      </a:r>
                      <a:r>
                        <a:rPr sz="1100" spc="-10" dirty="0">
                          <a:latin typeface="Arial"/>
                          <a:cs typeface="Arial"/>
                        </a:rPr>
                        <a:t>to </a:t>
                      </a:r>
                      <a:r>
                        <a:rPr sz="1100" spc="-5" dirty="0">
                          <a:latin typeface="Arial"/>
                          <a:cs typeface="Arial"/>
                        </a:rPr>
                        <a:t>Financial  Freedom</a:t>
                      </a:r>
                      <a:r>
                        <a:rPr sz="1100" spc="-10" dirty="0">
                          <a:latin typeface="Arial"/>
                          <a:cs typeface="Arial"/>
                        </a:rPr>
                        <a:t> </a:t>
                      </a:r>
                      <a:r>
                        <a:rPr sz="1100" spc="-5" dirty="0">
                          <a:latin typeface="Arial"/>
                          <a:cs typeface="Arial"/>
                        </a:rPr>
                        <a:t>workbook</a:t>
                      </a:r>
                      <a:endParaRPr sz="1100">
                        <a:latin typeface="Arial"/>
                        <a:cs typeface="Arial"/>
                      </a:endParaRPr>
                    </a:p>
                    <a:p>
                      <a:pPr marL="298450" marR="59690" indent="-228600" algn="just">
                        <a:lnSpc>
                          <a:spcPct val="101400"/>
                        </a:lnSpc>
                        <a:spcBef>
                          <a:spcPts val="15"/>
                        </a:spcBef>
                        <a:buClr>
                          <a:srgbClr val="000000"/>
                        </a:buClr>
                        <a:buChar char="•"/>
                        <a:tabLst>
                          <a:tab pos="299085" algn="l"/>
                        </a:tabLst>
                      </a:pPr>
                      <a:r>
                        <a:rPr sz="1100" spc="-5" dirty="0">
                          <a:solidFill>
                            <a:srgbClr val="1F1D1E"/>
                          </a:solidFill>
                          <a:latin typeface="Arial"/>
                          <a:cs typeface="Arial"/>
                        </a:rPr>
                        <a:t>The memory verse for Step 7 is “No temptation has </a:t>
                      </a:r>
                      <a:r>
                        <a:rPr sz="1100" spc="-10" dirty="0">
                          <a:solidFill>
                            <a:srgbClr val="1F1D1E"/>
                          </a:solidFill>
                          <a:latin typeface="Arial"/>
                          <a:cs typeface="Arial"/>
                        </a:rPr>
                        <a:t>overtaken  </a:t>
                      </a:r>
                      <a:r>
                        <a:rPr sz="1100" spc="-5" dirty="0">
                          <a:solidFill>
                            <a:srgbClr val="1F1D1E"/>
                          </a:solidFill>
                          <a:latin typeface="Arial"/>
                          <a:cs typeface="Arial"/>
                        </a:rPr>
                        <a:t>you except what is common to humankind. And God is faithful;  he will not let you be tempted beyond what you can bear. But  when you are tempted, he will also provide a way out so that  you can </a:t>
                      </a:r>
                      <a:r>
                        <a:rPr sz="1100" spc="-10" dirty="0">
                          <a:solidFill>
                            <a:srgbClr val="1F1D1E"/>
                          </a:solidFill>
                          <a:latin typeface="Arial"/>
                          <a:cs typeface="Arial"/>
                        </a:rPr>
                        <a:t>endure </a:t>
                      </a:r>
                      <a:r>
                        <a:rPr sz="1100" spc="-5" dirty="0">
                          <a:solidFill>
                            <a:srgbClr val="1F1D1E"/>
                          </a:solidFill>
                          <a:latin typeface="Arial"/>
                          <a:cs typeface="Arial"/>
                        </a:rPr>
                        <a:t>it”</a:t>
                      </a:r>
                      <a:r>
                        <a:rPr sz="1100" spc="5" dirty="0">
                          <a:solidFill>
                            <a:srgbClr val="1F1D1E"/>
                          </a:solidFill>
                          <a:latin typeface="Arial"/>
                          <a:cs typeface="Arial"/>
                        </a:rPr>
                        <a:t> </a:t>
                      </a:r>
                      <a:r>
                        <a:rPr sz="1100" spc="-5" dirty="0">
                          <a:solidFill>
                            <a:srgbClr val="1F1D1E"/>
                          </a:solidFill>
                          <a:latin typeface="Arial"/>
                          <a:cs typeface="Arial"/>
                        </a:rPr>
                        <a:t>(1</a:t>
                      </a:r>
                      <a:endParaRPr sz="1100">
                        <a:latin typeface="Arial"/>
                        <a:cs typeface="Arial"/>
                      </a:endParaRPr>
                    </a:p>
                    <a:p>
                      <a:pPr marL="298450" algn="just">
                        <a:lnSpc>
                          <a:spcPts val="1290"/>
                        </a:lnSpc>
                        <a:spcBef>
                          <a:spcPts val="35"/>
                        </a:spcBef>
                      </a:pPr>
                      <a:r>
                        <a:rPr sz="1100" spc="-5" dirty="0">
                          <a:solidFill>
                            <a:srgbClr val="1F1D1E"/>
                          </a:solidFill>
                          <a:latin typeface="Arial"/>
                          <a:cs typeface="Arial"/>
                        </a:rPr>
                        <a:t>Corinthians</a:t>
                      </a:r>
                      <a:r>
                        <a:rPr sz="1100" spc="-10" dirty="0">
                          <a:solidFill>
                            <a:srgbClr val="1F1D1E"/>
                          </a:solidFill>
                          <a:latin typeface="Arial"/>
                          <a:cs typeface="Arial"/>
                        </a:rPr>
                        <a:t> </a:t>
                      </a:r>
                      <a:r>
                        <a:rPr sz="1100" spc="-5" dirty="0">
                          <a:solidFill>
                            <a:srgbClr val="1F1D1E"/>
                          </a:solidFill>
                          <a:latin typeface="Arial"/>
                          <a:cs typeface="Arial"/>
                        </a:rPr>
                        <a:t>10:13).</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88899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50">
                        <a:latin typeface="Times New Roman"/>
                        <a:cs typeface="Times New Roman"/>
                      </a:endParaRPr>
                    </a:p>
                    <a:p>
                      <a:pPr marL="317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L="2540" marR="91440">
                        <a:lnSpc>
                          <a:spcPct val="10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L="2540">
                        <a:lnSpc>
                          <a:spcPct val="100000"/>
                        </a:lnSpc>
                        <a:tabLst>
                          <a:tab pos="992505" algn="l"/>
                        </a:tabLst>
                      </a:pPr>
                      <a:r>
                        <a:rPr sz="1100" dirty="0">
                          <a:solidFill>
                            <a:srgbClr val="EB7B2F"/>
                          </a:solidFill>
                          <a:latin typeface="Arial"/>
                          <a:cs typeface="Arial"/>
                        </a:rPr>
                        <a:t>Uncovering	the  </a:t>
                      </a:r>
                      <a:r>
                        <a:rPr sz="1100" spc="-5" dirty="0">
                          <a:solidFill>
                            <a:srgbClr val="EB7B2F"/>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212090" indent="-203200" algn="just">
                        <a:lnSpc>
                          <a:spcPct val="101499"/>
                        </a:lnSpc>
                        <a:buClr>
                          <a:srgbClr val="000000"/>
                        </a:buClr>
                        <a:buChar char="•"/>
                        <a:tabLst>
                          <a:tab pos="273050" algn="l"/>
                        </a:tabLst>
                      </a:pPr>
                      <a:r>
                        <a:rPr sz="1100" spc="-5" dirty="0">
                          <a:solidFill>
                            <a:srgbClr val="1F1D1E"/>
                          </a:solidFill>
                          <a:latin typeface="Arial"/>
                          <a:cs typeface="Arial"/>
                        </a:rPr>
                        <a:t>The Step 7 Uncovering the Chains segment is designed </a:t>
                      </a:r>
                      <a:r>
                        <a:rPr sz="1100" spc="-10" dirty="0">
                          <a:solidFill>
                            <a:srgbClr val="1F1D1E"/>
                          </a:solidFill>
                          <a:latin typeface="Arial"/>
                          <a:cs typeface="Arial"/>
                        </a:rPr>
                        <a:t>to  </a:t>
                      </a:r>
                      <a:r>
                        <a:rPr sz="1100" spc="-5" dirty="0">
                          <a:solidFill>
                            <a:srgbClr val="1F1D1E"/>
                          </a:solidFill>
                          <a:latin typeface="Arial"/>
                          <a:cs typeface="Arial"/>
                        </a:rPr>
                        <a:t>promote biblical discussion around the memory verse. The  course will display the memory </a:t>
                      </a:r>
                      <a:r>
                        <a:rPr sz="1100" dirty="0">
                          <a:solidFill>
                            <a:srgbClr val="1F1D1E"/>
                          </a:solidFill>
                          <a:latin typeface="Arial"/>
                          <a:cs typeface="Arial"/>
                        </a:rPr>
                        <a:t>verse </a:t>
                      </a:r>
                      <a:r>
                        <a:rPr sz="1100" spc="-5" dirty="0">
                          <a:solidFill>
                            <a:srgbClr val="1F1D1E"/>
                          </a:solidFill>
                          <a:latin typeface="Arial"/>
                          <a:cs typeface="Arial"/>
                        </a:rPr>
                        <a:t>with a question about  why the author of the bible verse said it and if remains true</a:t>
                      </a:r>
                      <a:r>
                        <a:rPr sz="1100" spc="-185" dirty="0">
                          <a:solidFill>
                            <a:srgbClr val="1F1D1E"/>
                          </a:solidFill>
                          <a:latin typeface="Arial"/>
                          <a:cs typeface="Arial"/>
                        </a:rPr>
                        <a:t> </a:t>
                      </a:r>
                      <a:r>
                        <a:rPr sz="1100" spc="-5" dirty="0">
                          <a:solidFill>
                            <a:srgbClr val="1F1D1E"/>
                          </a:solidFill>
                          <a:latin typeface="Arial"/>
                          <a:cs typeface="Arial"/>
                        </a:rPr>
                        <a:t>in  their lives today.</a:t>
                      </a:r>
                      <a:endParaRPr sz="1100">
                        <a:latin typeface="Arial"/>
                        <a:cs typeface="Arial"/>
                      </a:endParaRPr>
                    </a:p>
                    <a:p>
                      <a:pPr marL="329565" marR="92075" indent="-285750" algn="just">
                        <a:lnSpc>
                          <a:spcPct val="101400"/>
                        </a:lnSpc>
                        <a:spcBef>
                          <a:spcPts val="65"/>
                        </a:spcBef>
                        <a:buClr>
                          <a:srgbClr val="000000"/>
                        </a:buClr>
                        <a:buChar char="•"/>
                        <a:tabLst>
                          <a:tab pos="330200" algn="l"/>
                        </a:tabLst>
                      </a:pPr>
                      <a:r>
                        <a:rPr sz="1100" spc="-5" dirty="0">
                          <a:solidFill>
                            <a:srgbClr val="1F1D1E"/>
                          </a:solidFill>
                          <a:latin typeface="Arial"/>
                          <a:cs typeface="Arial"/>
                        </a:rPr>
                        <a:t>The memory verse for Step 7 is “No temptation has</a:t>
                      </a:r>
                      <a:r>
                        <a:rPr sz="1100" spc="-210" dirty="0">
                          <a:solidFill>
                            <a:srgbClr val="1F1D1E"/>
                          </a:solidFill>
                          <a:latin typeface="Arial"/>
                          <a:cs typeface="Arial"/>
                        </a:rPr>
                        <a:t> </a:t>
                      </a:r>
                      <a:r>
                        <a:rPr sz="1100" spc="-5" dirty="0">
                          <a:solidFill>
                            <a:srgbClr val="1F1D1E"/>
                          </a:solidFill>
                          <a:latin typeface="Arial"/>
                          <a:cs typeface="Arial"/>
                        </a:rPr>
                        <a:t>overtaken  you</a:t>
                      </a:r>
                      <a:r>
                        <a:rPr sz="1100" spc="-50" dirty="0">
                          <a:solidFill>
                            <a:srgbClr val="1F1D1E"/>
                          </a:solidFill>
                          <a:latin typeface="Arial"/>
                          <a:cs typeface="Arial"/>
                        </a:rPr>
                        <a:t> </a:t>
                      </a:r>
                      <a:r>
                        <a:rPr sz="1100" spc="-5" dirty="0">
                          <a:solidFill>
                            <a:srgbClr val="1F1D1E"/>
                          </a:solidFill>
                          <a:latin typeface="Arial"/>
                          <a:cs typeface="Arial"/>
                        </a:rPr>
                        <a:t>except</a:t>
                      </a:r>
                      <a:r>
                        <a:rPr sz="1100" spc="-55" dirty="0">
                          <a:solidFill>
                            <a:srgbClr val="1F1D1E"/>
                          </a:solidFill>
                          <a:latin typeface="Arial"/>
                          <a:cs typeface="Arial"/>
                        </a:rPr>
                        <a:t> </a:t>
                      </a:r>
                      <a:r>
                        <a:rPr sz="1100" spc="-5" dirty="0">
                          <a:solidFill>
                            <a:srgbClr val="1F1D1E"/>
                          </a:solidFill>
                          <a:latin typeface="Arial"/>
                          <a:cs typeface="Arial"/>
                        </a:rPr>
                        <a:t>what</a:t>
                      </a:r>
                      <a:r>
                        <a:rPr sz="1100" spc="-45" dirty="0">
                          <a:solidFill>
                            <a:srgbClr val="1F1D1E"/>
                          </a:solidFill>
                          <a:latin typeface="Arial"/>
                          <a:cs typeface="Arial"/>
                        </a:rPr>
                        <a:t> </a:t>
                      </a:r>
                      <a:r>
                        <a:rPr sz="1100" spc="-5" dirty="0">
                          <a:solidFill>
                            <a:srgbClr val="1F1D1E"/>
                          </a:solidFill>
                          <a:latin typeface="Arial"/>
                          <a:cs typeface="Arial"/>
                        </a:rPr>
                        <a:t>is</a:t>
                      </a:r>
                      <a:r>
                        <a:rPr sz="1100" spc="-55" dirty="0">
                          <a:solidFill>
                            <a:srgbClr val="1F1D1E"/>
                          </a:solidFill>
                          <a:latin typeface="Arial"/>
                          <a:cs typeface="Arial"/>
                        </a:rPr>
                        <a:t> </a:t>
                      </a:r>
                      <a:r>
                        <a:rPr sz="1100" spc="-5" dirty="0">
                          <a:solidFill>
                            <a:srgbClr val="1F1D1E"/>
                          </a:solidFill>
                          <a:latin typeface="Arial"/>
                          <a:cs typeface="Arial"/>
                        </a:rPr>
                        <a:t>common</a:t>
                      </a:r>
                      <a:r>
                        <a:rPr sz="1100" spc="-50" dirty="0">
                          <a:solidFill>
                            <a:srgbClr val="1F1D1E"/>
                          </a:solidFill>
                          <a:latin typeface="Arial"/>
                          <a:cs typeface="Arial"/>
                        </a:rPr>
                        <a:t> </a:t>
                      </a:r>
                      <a:r>
                        <a:rPr sz="1100" spc="-5" dirty="0">
                          <a:solidFill>
                            <a:srgbClr val="1F1D1E"/>
                          </a:solidFill>
                          <a:latin typeface="Arial"/>
                          <a:cs typeface="Arial"/>
                        </a:rPr>
                        <a:t>to</a:t>
                      </a:r>
                      <a:r>
                        <a:rPr sz="1100" spc="-45" dirty="0">
                          <a:solidFill>
                            <a:srgbClr val="1F1D1E"/>
                          </a:solidFill>
                          <a:latin typeface="Arial"/>
                          <a:cs typeface="Arial"/>
                        </a:rPr>
                        <a:t> </a:t>
                      </a:r>
                      <a:r>
                        <a:rPr sz="1100" spc="-5" dirty="0">
                          <a:solidFill>
                            <a:srgbClr val="1F1D1E"/>
                          </a:solidFill>
                          <a:latin typeface="Arial"/>
                          <a:cs typeface="Arial"/>
                        </a:rPr>
                        <a:t>humankind.</a:t>
                      </a:r>
                      <a:r>
                        <a:rPr sz="1100" spc="-50" dirty="0">
                          <a:solidFill>
                            <a:srgbClr val="1F1D1E"/>
                          </a:solidFill>
                          <a:latin typeface="Arial"/>
                          <a:cs typeface="Arial"/>
                        </a:rPr>
                        <a:t> </a:t>
                      </a:r>
                      <a:r>
                        <a:rPr sz="1100" spc="-5" dirty="0">
                          <a:solidFill>
                            <a:srgbClr val="1F1D1E"/>
                          </a:solidFill>
                          <a:latin typeface="Arial"/>
                          <a:cs typeface="Arial"/>
                        </a:rPr>
                        <a:t>And</a:t>
                      </a:r>
                      <a:r>
                        <a:rPr sz="1100" spc="-55" dirty="0">
                          <a:solidFill>
                            <a:srgbClr val="1F1D1E"/>
                          </a:solidFill>
                          <a:latin typeface="Arial"/>
                          <a:cs typeface="Arial"/>
                        </a:rPr>
                        <a:t> </a:t>
                      </a:r>
                      <a:r>
                        <a:rPr sz="1100" spc="-5" dirty="0">
                          <a:solidFill>
                            <a:srgbClr val="1F1D1E"/>
                          </a:solidFill>
                          <a:latin typeface="Arial"/>
                          <a:cs typeface="Arial"/>
                        </a:rPr>
                        <a:t>God</a:t>
                      </a:r>
                      <a:r>
                        <a:rPr sz="1100" spc="-50" dirty="0">
                          <a:solidFill>
                            <a:srgbClr val="1F1D1E"/>
                          </a:solidFill>
                          <a:latin typeface="Arial"/>
                          <a:cs typeface="Arial"/>
                        </a:rPr>
                        <a:t> </a:t>
                      </a:r>
                      <a:r>
                        <a:rPr sz="1100" spc="-5" dirty="0">
                          <a:solidFill>
                            <a:srgbClr val="1F1D1E"/>
                          </a:solidFill>
                          <a:latin typeface="Arial"/>
                          <a:cs typeface="Arial"/>
                        </a:rPr>
                        <a:t>is</a:t>
                      </a:r>
                      <a:r>
                        <a:rPr sz="1100" spc="-45" dirty="0">
                          <a:solidFill>
                            <a:srgbClr val="1F1D1E"/>
                          </a:solidFill>
                          <a:latin typeface="Arial"/>
                          <a:cs typeface="Arial"/>
                        </a:rPr>
                        <a:t> </a:t>
                      </a:r>
                      <a:r>
                        <a:rPr sz="1100" spc="-5" dirty="0">
                          <a:solidFill>
                            <a:srgbClr val="1F1D1E"/>
                          </a:solidFill>
                          <a:latin typeface="Arial"/>
                          <a:cs typeface="Arial"/>
                        </a:rPr>
                        <a:t>faithful;  he will not let you be tempted beyond what you </a:t>
                      </a:r>
                      <a:r>
                        <a:rPr sz="1100" dirty="0">
                          <a:solidFill>
                            <a:srgbClr val="1F1D1E"/>
                          </a:solidFill>
                          <a:latin typeface="Arial"/>
                          <a:cs typeface="Arial"/>
                        </a:rPr>
                        <a:t>can </a:t>
                      </a:r>
                      <a:r>
                        <a:rPr sz="1100" spc="-5" dirty="0">
                          <a:solidFill>
                            <a:srgbClr val="1F1D1E"/>
                          </a:solidFill>
                          <a:latin typeface="Arial"/>
                          <a:cs typeface="Arial"/>
                        </a:rPr>
                        <a:t>bear. But  when you are tempted, he will also provide a way out so that  you can </a:t>
                      </a:r>
                      <a:r>
                        <a:rPr sz="1100" spc="-10" dirty="0">
                          <a:solidFill>
                            <a:srgbClr val="1F1D1E"/>
                          </a:solidFill>
                          <a:latin typeface="Arial"/>
                          <a:cs typeface="Arial"/>
                        </a:rPr>
                        <a:t>endure </a:t>
                      </a:r>
                      <a:r>
                        <a:rPr sz="1100" spc="-5" dirty="0">
                          <a:solidFill>
                            <a:srgbClr val="1F1D1E"/>
                          </a:solidFill>
                          <a:latin typeface="Arial"/>
                          <a:cs typeface="Arial"/>
                        </a:rPr>
                        <a:t>it”</a:t>
                      </a:r>
                      <a:r>
                        <a:rPr sz="1100" spc="5" dirty="0">
                          <a:solidFill>
                            <a:srgbClr val="1F1D1E"/>
                          </a:solidFill>
                          <a:latin typeface="Arial"/>
                          <a:cs typeface="Arial"/>
                        </a:rPr>
                        <a:t> </a:t>
                      </a:r>
                      <a:r>
                        <a:rPr sz="1100" spc="-5" dirty="0">
                          <a:solidFill>
                            <a:srgbClr val="1F1D1E"/>
                          </a:solidFill>
                          <a:latin typeface="Arial"/>
                          <a:cs typeface="Arial"/>
                        </a:rPr>
                        <a:t>(1</a:t>
                      </a:r>
                      <a:endParaRPr sz="1100">
                        <a:latin typeface="Arial"/>
                        <a:cs typeface="Arial"/>
                      </a:endParaRPr>
                    </a:p>
                    <a:p>
                      <a:pPr marL="329565" algn="just">
                        <a:lnSpc>
                          <a:spcPts val="1290"/>
                        </a:lnSpc>
                        <a:spcBef>
                          <a:spcPts val="30"/>
                        </a:spcBef>
                      </a:pPr>
                      <a:r>
                        <a:rPr sz="1100" spc="-5" dirty="0">
                          <a:solidFill>
                            <a:srgbClr val="1F1D1E"/>
                          </a:solidFill>
                          <a:latin typeface="Arial"/>
                          <a:cs typeface="Arial"/>
                        </a:rPr>
                        <a:t>Corinthians</a:t>
                      </a:r>
                      <a:r>
                        <a:rPr sz="1100" spc="-10" dirty="0">
                          <a:solidFill>
                            <a:srgbClr val="1F1D1E"/>
                          </a:solidFill>
                          <a:latin typeface="Arial"/>
                          <a:cs typeface="Arial"/>
                        </a:rPr>
                        <a:t> </a:t>
                      </a:r>
                      <a:r>
                        <a:rPr sz="1100" spc="-5" dirty="0">
                          <a:solidFill>
                            <a:srgbClr val="1F1D1E"/>
                          </a:solidFill>
                          <a:latin typeface="Arial"/>
                          <a:cs typeface="Arial"/>
                        </a:rPr>
                        <a:t>10:13).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32</a:t>
            </a:r>
          </a:p>
        </p:txBody>
      </p:sp>
      <p:graphicFrame>
        <p:nvGraphicFramePr>
          <p:cNvPr id="2" name="object 2"/>
          <p:cNvGraphicFramePr>
            <a:graphicFrameLocks noGrp="1"/>
          </p:cNvGraphicFramePr>
          <p:nvPr/>
        </p:nvGraphicFramePr>
        <p:xfrm>
          <a:off x="568451" y="914400"/>
          <a:ext cx="6401434" cy="7049894"/>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1191895">
                  <a:extLst>
                    <a:ext uri="{9D8B030D-6E8A-4147-A177-3AD203B41FA5}">
                      <a16:colId xmlns:a16="http://schemas.microsoft.com/office/drawing/2014/main" val="20002"/>
                    </a:ext>
                  </a:extLst>
                </a:gridCol>
                <a:gridCol w="4215764">
                  <a:extLst>
                    <a:ext uri="{9D8B030D-6E8A-4147-A177-3AD203B41FA5}">
                      <a16:colId xmlns:a16="http://schemas.microsoft.com/office/drawing/2014/main" val="20003"/>
                    </a:ext>
                  </a:extLst>
                </a:gridCol>
              </a:tblGrid>
              <a:tr h="163855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3175">
                        <a:lnSpc>
                          <a:spcPct val="100000"/>
                        </a:lnSpc>
                        <a:spcBef>
                          <a:spcPts val="735"/>
                        </a:spcBef>
                      </a:pPr>
                      <a:r>
                        <a:rPr sz="1100" dirty="0">
                          <a:latin typeface="Arial"/>
                          <a:cs typeface="Arial"/>
                        </a:rPr>
                        <a:t>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250">
                        <a:latin typeface="Times New Roman"/>
                        <a:cs typeface="Times New Roman"/>
                      </a:endParaRPr>
                    </a:p>
                    <a:p>
                      <a:pPr marL="2540" marR="247650">
                        <a:lnSpc>
                          <a:spcPct val="102299"/>
                        </a:lnSpc>
                        <a:spcBef>
                          <a:spcPts val="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250">
                        <a:latin typeface="Times New Roman"/>
                        <a:cs typeface="Times New Roman"/>
                      </a:endParaRPr>
                    </a:p>
                    <a:p>
                      <a:pPr marL="2540" marR="244475">
                        <a:lnSpc>
                          <a:spcPct val="102299"/>
                        </a:lnSpc>
                        <a:spcBef>
                          <a:spcPts val="5"/>
                        </a:spcBef>
                        <a:tabLst>
                          <a:tab pos="822960" algn="l"/>
                        </a:tabLst>
                      </a:pPr>
                      <a:r>
                        <a:rPr sz="1100" dirty="0">
                          <a:latin typeface="Arial"/>
                          <a:cs typeface="Arial"/>
                        </a:rPr>
                        <a:t>Welcome	to  </a:t>
                      </a:r>
                      <a:r>
                        <a:rPr sz="1100" spc="-5" dirty="0">
                          <a:latin typeface="Arial"/>
                          <a:cs typeface="Arial"/>
                        </a:rPr>
                        <a:t>Level</a:t>
                      </a:r>
                      <a:r>
                        <a:rPr sz="1100" spc="-10" dirty="0">
                          <a:latin typeface="Arial"/>
                          <a:cs typeface="Arial"/>
                        </a:rPr>
                        <a:t> </a:t>
                      </a:r>
                      <a:r>
                        <a:rPr sz="1100" spc="-5"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9565" indent="-286385" algn="just">
                        <a:lnSpc>
                          <a:spcPct val="100000"/>
                        </a:lnSpc>
                        <a:spcBef>
                          <a:spcPts val="20"/>
                        </a:spcBef>
                        <a:buChar char="•"/>
                        <a:tabLst>
                          <a:tab pos="330200" algn="l"/>
                        </a:tabLst>
                      </a:pPr>
                      <a:r>
                        <a:rPr sz="1100" spc="-5" dirty="0">
                          <a:latin typeface="Arial"/>
                          <a:cs typeface="Arial"/>
                        </a:rPr>
                        <a:t>The</a:t>
                      </a:r>
                      <a:r>
                        <a:rPr sz="1100" spc="-45" dirty="0">
                          <a:latin typeface="Arial"/>
                          <a:cs typeface="Arial"/>
                        </a:rPr>
                        <a:t> </a:t>
                      </a:r>
                      <a:r>
                        <a:rPr sz="1100" spc="-5" dirty="0">
                          <a:latin typeface="Arial"/>
                          <a:cs typeface="Arial"/>
                        </a:rPr>
                        <a:t>virtual</a:t>
                      </a:r>
                      <a:r>
                        <a:rPr sz="1100" spc="-50" dirty="0">
                          <a:latin typeface="Arial"/>
                          <a:cs typeface="Arial"/>
                        </a:rPr>
                        <a:t> </a:t>
                      </a:r>
                      <a:r>
                        <a:rPr sz="1100" spc="-5" dirty="0">
                          <a:latin typeface="Arial"/>
                          <a:cs typeface="Arial"/>
                        </a:rPr>
                        <a:t>host</a:t>
                      </a:r>
                      <a:r>
                        <a:rPr sz="1100" spc="-45" dirty="0">
                          <a:latin typeface="Arial"/>
                          <a:cs typeface="Arial"/>
                        </a:rPr>
                        <a:t> </a:t>
                      </a:r>
                      <a:r>
                        <a:rPr sz="1100" spc="-5" dirty="0">
                          <a:latin typeface="Arial"/>
                          <a:cs typeface="Arial"/>
                        </a:rPr>
                        <a:t>video</a:t>
                      </a:r>
                      <a:r>
                        <a:rPr sz="1100" spc="-55"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welcome</a:t>
                      </a:r>
                      <a:r>
                        <a:rPr sz="1100" spc="-45" dirty="0">
                          <a:latin typeface="Arial"/>
                          <a:cs typeface="Arial"/>
                        </a:rPr>
                        <a:t> </a:t>
                      </a:r>
                      <a:r>
                        <a:rPr sz="1100" spc="-5" dirty="0">
                          <a:latin typeface="Arial"/>
                          <a:cs typeface="Arial"/>
                        </a:rPr>
                        <a:t>participants</a:t>
                      </a:r>
                      <a:r>
                        <a:rPr sz="1100" spc="-55" dirty="0">
                          <a:latin typeface="Arial"/>
                          <a:cs typeface="Arial"/>
                        </a:rPr>
                        <a:t> </a:t>
                      </a:r>
                      <a:r>
                        <a:rPr sz="1100" spc="-5" dirty="0">
                          <a:latin typeface="Arial"/>
                          <a:cs typeface="Arial"/>
                        </a:rPr>
                        <a:t>back</a:t>
                      </a:r>
                      <a:r>
                        <a:rPr sz="1100" spc="-45" dirty="0">
                          <a:latin typeface="Arial"/>
                          <a:cs typeface="Arial"/>
                        </a:rPr>
                        <a:t> </a:t>
                      </a:r>
                      <a:r>
                        <a:rPr sz="1100" spc="-5" dirty="0">
                          <a:latin typeface="Arial"/>
                          <a:cs typeface="Arial"/>
                        </a:rPr>
                        <a:t>to</a:t>
                      </a:r>
                      <a:r>
                        <a:rPr sz="1100" spc="-50"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12</a:t>
                      </a:r>
                      <a:endParaRPr sz="1100">
                        <a:latin typeface="Arial"/>
                        <a:cs typeface="Arial"/>
                      </a:endParaRPr>
                    </a:p>
                    <a:p>
                      <a:pPr marL="329565" marR="128270" algn="just">
                        <a:lnSpc>
                          <a:spcPct val="110200"/>
                        </a:lnSpc>
                        <a:spcBef>
                          <a:spcPts val="5"/>
                        </a:spcBef>
                      </a:pPr>
                      <a:r>
                        <a:rPr sz="1100" spc="-5" dirty="0">
                          <a:latin typeface="Arial"/>
                          <a:cs typeface="Arial"/>
                        </a:rPr>
                        <a:t>Steps to Financial Freedom course in the Dfree online  Academy, share an overview of the steps in Level 3: Give  Back, and introduce Dr. Soaries who will share his personal  story.</a:t>
                      </a:r>
                      <a:endParaRPr sz="1100">
                        <a:latin typeface="Arial"/>
                        <a:cs typeface="Arial"/>
                      </a:endParaRPr>
                    </a:p>
                    <a:p>
                      <a:pPr marL="329565" indent="-287020" algn="just">
                        <a:lnSpc>
                          <a:spcPct val="100000"/>
                        </a:lnSpc>
                        <a:spcBef>
                          <a:spcPts val="165"/>
                        </a:spcBef>
                        <a:buChar char="•"/>
                        <a:tabLst>
                          <a:tab pos="330200" algn="l"/>
                        </a:tabLst>
                      </a:pPr>
                      <a:r>
                        <a:rPr sz="1100" spc="-5" dirty="0">
                          <a:solidFill>
                            <a:srgbClr val="1F1D1E"/>
                          </a:solidFill>
                          <a:latin typeface="Arial"/>
                          <a:cs typeface="Arial"/>
                        </a:rPr>
                        <a:t>The steps in Level 3</a:t>
                      </a:r>
                      <a:r>
                        <a:rPr sz="1100" spc="5" dirty="0">
                          <a:solidFill>
                            <a:srgbClr val="1F1D1E"/>
                          </a:solidFill>
                          <a:latin typeface="Arial"/>
                          <a:cs typeface="Arial"/>
                        </a:rPr>
                        <a:t> </a:t>
                      </a:r>
                      <a:r>
                        <a:rPr sz="1100" spc="-5" dirty="0">
                          <a:solidFill>
                            <a:srgbClr val="1F1D1E"/>
                          </a:solidFill>
                          <a:latin typeface="Arial"/>
                          <a:cs typeface="Arial"/>
                        </a:rPr>
                        <a:t>are:</a:t>
                      </a:r>
                      <a:endParaRPr sz="1100">
                        <a:latin typeface="Arial"/>
                        <a:cs typeface="Arial"/>
                      </a:endParaRPr>
                    </a:p>
                    <a:p>
                      <a:pPr marL="527050" lvl="1" indent="-229870">
                        <a:lnSpc>
                          <a:spcPct val="100000"/>
                        </a:lnSpc>
                        <a:spcBef>
                          <a:spcPts val="30"/>
                        </a:spcBef>
                        <a:buClr>
                          <a:srgbClr val="000000"/>
                        </a:buClr>
                        <a:buFont typeface="Courier New"/>
                        <a:buChar char="o"/>
                        <a:tabLst>
                          <a:tab pos="527050" algn="l"/>
                          <a:tab pos="527685" algn="l"/>
                        </a:tabLst>
                      </a:pPr>
                      <a:r>
                        <a:rPr sz="1100" spc="-5" dirty="0">
                          <a:solidFill>
                            <a:srgbClr val="1F1D1E"/>
                          </a:solidFill>
                          <a:latin typeface="Arial"/>
                          <a:cs typeface="Arial"/>
                        </a:rPr>
                        <a:t>Step 7: Maximize the</a:t>
                      </a:r>
                      <a:r>
                        <a:rPr sz="1100" spc="10" dirty="0">
                          <a:solidFill>
                            <a:srgbClr val="1F1D1E"/>
                          </a:solidFill>
                          <a:latin typeface="Arial"/>
                          <a:cs typeface="Arial"/>
                        </a:rPr>
                        <a:t> </a:t>
                      </a:r>
                      <a:r>
                        <a:rPr sz="1100" spc="-5" dirty="0">
                          <a:solidFill>
                            <a:srgbClr val="1F1D1E"/>
                          </a:solidFill>
                          <a:latin typeface="Arial"/>
                          <a:cs typeface="Arial"/>
                        </a:rPr>
                        <a:t>Margin</a:t>
                      </a:r>
                      <a:endParaRPr sz="1100">
                        <a:latin typeface="Arial"/>
                        <a:cs typeface="Arial"/>
                      </a:endParaRPr>
                    </a:p>
                    <a:p>
                      <a:pPr marL="527050" lvl="1" indent="-229870">
                        <a:lnSpc>
                          <a:spcPct val="100000"/>
                        </a:lnSpc>
                        <a:spcBef>
                          <a:spcPts val="100"/>
                        </a:spcBef>
                        <a:buClr>
                          <a:srgbClr val="000000"/>
                        </a:buClr>
                        <a:buFont typeface="Courier New"/>
                        <a:buChar char="o"/>
                        <a:tabLst>
                          <a:tab pos="527050" algn="l"/>
                          <a:tab pos="527685" algn="l"/>
                        </a:tabLst>
                      </a:pPr>
                      <a:r>
                        <a:rPr sz="1100" spc="-5" dirty="0">
                          <a:solidFill>
                            <a:srgbClr val="1F1D1E"/>
                          </a:solidFill>
                          <a:latin typeface="Arial"/>
                          <a:cs typeface="Arial"/>
                        </a:rPr>
                        <a:t>Step 8: Minimize the</a:t>
                      </a:r>
                      <a:r>
                        <a:rPr sz="1100" spc="10" dirty="0">
                          <a:solidFill>
                            <a:srgbClr val="1F1D1E"/>
                          </a:solidFill>
                          <a:latin typeface="Arial"/>
                          <a:cs typeface="Arial"/>
                        </a:rPr>
                        <a:t> </a:t>
                      </a:r>
                      <a:r>
                        <a:rPr sz="1100" spc="-5" dirty="0">
                          <a:solidFill>
                            <a:srgbClr val="1F1D1E"/>
                          </a:solidFill>
                          <a:latin typeface="Arial"/>
                          <a:cs typeface="Arial"/>
                        </a:rPr>
                        <a:t>Stress</a:t>
                      </a:r>
                      <a:endParaRPr sz="1100">
                        <a:latin typeface="Arial"/>
                        <a:cs typeface="Arial"/>
                      </a:endParaRPr>
                    </a:p>
                    <a:p>
                      <a:pPr marL="527050" lvl="1" indent="-229870">
                        <a:lnSpc>
                          <a:spcPts val="1290"/>
                        </a:lnSpc>
                        <a:spcBef>
                          <a:spcPts val="95"/>
                        </a:spcBef>
                        <a:buClr>
                          <a:srgbClr val="000000"/>
                        </a:buClr>
                        <a:buFont typeface="Courier New"/>
                        <a:buChar char="o"/>
                        <a:tabLst>
                          <a:tab pos="527050" algn="l"/>
                          <a:tab pos="527685" algn="l"/>
                        </a:tabLst>
                      </a:pPr>
                      <a:r>
                        <a:rPr sz="1100" spc="-5" dirty="0">
                          <a:solidFill>
                            <a:srgbClr val="1F1D1E"/>
                          </a:solidFill>
                          <a:latin typeface="Arial"/>
                          <a:cs typeface="Arial"/>
                        </a:rPr>
                        <a:t>Step 9: Maintain the</a:t>
                      </a:r>
                      <a:r>
                        <a:rPr sz="1100" dirty="0">
                          <a:solidFill>
                            <a:srgbClr val="1F1D1E"/>
                          </a:solidFill>
                          <a:latin typeface="Arial"/>
                          <a:cs typeface="Arial"/>
                        </a:rPr>
                        <a:t> </a:t>
                      </a:r>
                      <a:r>
                        <a:rPr sz="1100" spc="-5" dirty="0">
                          <a:solidFill>
                            <a:srgbClr val="1F1D1E"/>
                          </a:solidFill>
                          <a:latin typeface="Arial"/>
                          <a:cs typeface="Arial"/>
                        </a:rPr>
                        <a:t>Focus</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497586">
                <a:tc>
                  <a:txBody>
                    <a:bodyPr/>
                    <a:lstStyle/>
                    <a:p>
                      <a:pPr marL="3175">
                        <a:lnSpc>
                          <a:spcPct val="100000"/>
                        </a:lnSpc>
                        <a:spcBef>
                          <a:spcPts val="590"/>
                        </a:spcBef>
                      </a:pPr>
                      <a:r>
                        <a:rPr sz="1100" dirty="0">
                          <a:latin typeface="Arial"/>
                          <a:cs typeface="Arial"/>
                        </a:rPr>
                        <a:t>6</a:t>
                      </a:r>
                      <a:endParaRPr sz="1100">
                        <a:latin typeface="Arial"/>
                        <a:cs typeface="Arial"/>
                      </a:endParaRPr>
                    </a:p>
                  </a:txBody>
                  <a:tcPr marL="0" marR="0" marT="7493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224154">
                        <a:lnSpc>
                          <a:spcPts val="1270"/>
                        </a:lnSpc>
                        <a:spcBef>
                          <a:spcPts val="50"/>
                        </a:spcBef>
                      </a:pPr>
                      <a:r>
                        <a:rPr sz="1100" spc="-5" dirty="0">
                          <a:latin typeface="Arial"/>
                          <a:cs typeface="Arial"/>
                        </a:rPr>
                        <a:t>Dr.  </a:t>
                      </a:r>
                      <a:r>
                        <a:rPr sz="1100" dirty="0">
                          <a:latin typeface="Arial"/>
                          <a:cs typeface="Arial"/>
                        </a:rPr>
                        <a:t>Soaries</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777240">
                        <a:lnSpc>
                          <a:spcPct val="97000"/>
                        </a:lnSpc>
                        <a:spcBef>
                          <a:spcPts val="5"/>
                        </a:spcBef>
                      </a:pPr>
                      <a:r>
                        <a:rPr sz="1100" spc="-5" dirty="0">
                          <a:latin typeface="Arial"/>
                          <a:cs typeface="Arial"/>
                        </a:rPr>
                        <a:t>Intro  Step</a:t>
                      </a:r>
                      <a:r>
                        <a:rPr sz="1100" spc="-80" dirty="0">
                          <a:latin typeface="Arial"/>
                          <a:cs typeface="Arial"/>
                        </a:rPr>
                        <a:t> </a:t>
                      </a:r>
                      <a:r>
                        <a:rPr sz="1100" spc="-5" dirty="0">
                          <a:latin typeface="Arial"/>
                          <a:cs typeface="Arial"/>
                        </a:rPr>
                        <a:t>7  Video</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2415" indent="-203835">
                        <a:lnSpc>
                          <a:spcPts val="1270"/>
                        </a:lnSpc>
                        <a:spcBef>
                          <a:spcPts val="105"/>
                        </a:spcBef>
                        <a:buChar char="•"/>
                        <a:tabLst>
                          <a:tab pos="272415" algn="l"/>
                          <a:tab pos="273050" algn="l"/>
                        </a:tabLst>
                      </a:pPr>
                      <a:r>
                        <a:rPr sz="1100" spc="-5" dirty="0">
                          <a:latin typeface="Arial"/>
                          <a:cs typeface="Arial"/>
                        </a:rPr>
                        <a:t>Dr. Soaries shares his story and strategies </a:t>
                      </a:r>
                      <a:r>
                        <a:rPr sz="1100" spc="-10" dirty="0">
                          <a:latin typeface="Arial"/>
                          <a:cs typeface="Arial"/>
                        </a:rPr>
                        <a:t>to </a:t>
                      </a:r>
                      <a:r>
                        <a:rPr sz="1100" spc="-5" dirty="0">
                          <a:latin typeface="Arial"/>
                          <a:cs typeface="Arial"/>
                        </a:rPr>
                        <a:t>maximize the  margin</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206245">
                <a:tc>
                  <a:txBody>
                    <a:bodyPr/>
                    <a:lstStyle/>
                    <a:p>
                      <a:pPr>
                        <a:lnSpc>
                          <a:spcPct val="100000"/>
                        </a:lnSpc>
                      </a:pPr>
                      <a:endParaRPr sz="1200">
                        <a:latin typeface="Times New Roman"/>
                        <a:cs typeface="Times New Roman"/>
                      </a:endParaRPr>
                    </a:p>
                    <a:p>
                      <a:pPr>
                        <a:lnSpc>
                          <a:spcPct val="100000"/>
                        </a:lnSpc>
                        <a:spcBef>
                          <a:spcPts val="35"/>
                        </a:spcBef>
                      </a:pPr>
                      <a:endParaRPr sz="1700">
                        <a:latin typeface="Times New Roman"/>
                        <a:cs typeface="Times New Roman"/>
                      </a:endParaRPr>
                    </a:p>
                    <a:p>
                      <a:pPr marL="3175">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5"/>
                        </a:spcBef>
                      </a:pPr>
                      <a:endParaRPr sz="1750">
                        <a:latin typeface="Times New Roman"/>
                        <a:cs typeface="Times New Roman"/>
                      </a:endParaRPr>
                    </a:p>
                    <a:p>
                      <a:pPr marL="2540" marR="224154">
                        <a:lnSpc>
                          <a:spcPct val="101099"/>
                        </a:lnSpc>
                      </a:pPr>
                      <a:r>
                        <a:rPr sz="1100" spc="-5" dirty="0">
                          <a:latin typeface="Arial"/>
                          <a:cs typeface="Arial"/>
                        </a:rPr>
                        <a:t>Dr.  </a:t>
                      </a:r>
                      <a:r>
                        <a:rPr sz="1100" dirty="0">
                          <a:latin typeface="Arial"/>
                          <a:cs typeface="Arial"/>
                        </a:rPr>
                        <a:t>Soaries  </a:t>
                      </a:r>
                      <a:r>
                        <a:rPr sz="1100" spc="-5" dirty="0">
                          <a:latin typeface="Arial"/>
                          <a:cs typeface="Arial"/>
                        </a:rPr>
                        <a:t>(Video)</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750">
                        <a:latin typeface="Times New Roman"/>
                        <a:cs typeface="Times New Roman"/>
                      </a:endParaRPr>
                    </a:p>
                    <a:p>
                      <a:pPr marL="88900">
                        <a:lnSpc>
                          <a:spcPct val="100000"/>
                        </a:lnSpc>
                      </a:pPr>
                      <a:r>
                        <a:rPr sz="1100" spc="-5" dirty="0">
                          <a:latin typeface="Arial"/>
                          <a:cs typeface="Arial"/>
                        </a:rPr>
                        <a:t>Bible Story</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72415" marR="110489" indent="-203200" algn="just">
                        <a:lnSpc>
                          <a:spcPct val="101400"/>
                        </a:lnSpc>
                        <a:spcBef>
                          <a:spcPts val="25"/>
                        </a:spcBef>
                        <a:buChar char="•"/>
                        <a:tabLst>
                          <a:tab pos="273050" algn="l"/>
                        </a:tabLst>
                      </a:pPr>
                      <a:r>
                        <a:rPr sz="1100" spc="-5" dirty="0">
                          <a:latin typeface="Arial"/>
                          <a:cs typeface="Arial"/>
                        </a:rPr>
                        <a:t>As a gentle reminder, each level has a bible story. This is per  LEVEL and not per step therefore this is the </a:t>
                      </a:r>
                      <a:r>
                        <a:rPr sz="1100" spc="5" dirty="0">
                          <a:latin typeface="Arial"/>
                          <a:cs typeface="Arial"/>
                        </a:rPr>
                        <a:t>3</a:t>
                      </a:r>
                      <a:r>
                        <a:rPr sz="1050" spc="7" baseline="27777" dirty="0">
                          <a:latin typeface="Arial"/>
                          <a:cs typeface="Arial"/>
                        </a:rPr>
                        <a:t>rd </a:t>
                      </a:r>
                      <a:r>
                        <a:rPr sz="1100" spc="-5" dirty="0">
                          <a:latin typeface="Arial"/>
                          <a:cs typeface="Arial"/>
                        </a:rPr>
                        <a:t>bible story in  the course. This is a short biblical reflection video from Dr.  Soaries highlighting scripture from the</a:t>
                      </a:r>
                      <a:r>
                        <a:rPr sz="1100" spc="10" dirty="0">
                          <a:latin typeface="Arial"/>
                          <a:cs typeface="Arial"/>
                        </a:rPr>
                        <a:t> </a:t>
                      </a:r>
                      <a:r>
                        <a:rPr sz="1100" spc="-5" dirty="0">
                          <a:latin typeface="Arial"/>
                          <a:cs typeface="Arial"/>
                        </a:rPr>
                        <a:t>level.</a:t>
                      </a:r>
                      <a:endParaRPr sz="1100">
                        <a:latin typeface="Arial"/>
                        <a:cs typeface="Arial"/>
                      </a:endParaRPr>
                    </a:p>
                    <a:p>
                      <a:pPr>
                        <a:lnSpc>
                          <a:spcPct val="100000"/>
                        </a:lnSpc>
                        <a:buFont typeface="Arial"/>
                        <a:buChar char="•"/>
                      </a:pPr>
                      <a:endParaRPr sz="1300">
                        <a:latin typeface="Times New Roman"/>
                        <a:cs typeface="Times New Roman"/>
                      </a:endParaRPr>
                    </a:p>
                    <a:p>
                      <a:pPr marL="291465" indent="-229870">
                        <a:lnSpc>
                          <a:spcPts val="1300"/>
                        </a:lnSpc>
                        <a:buChar char="•"/>
                        <a:tabLst>
                          <a:tab pos="291465" algn="l"/>
                          <a:tab pos="292100" algn="l"/>
                        </a:tabLst>
                      </a:pPr>
                      <a:r>
                        <a:rPr sz="1100" spc="-5" dirty="0">
                          <a:latin typeface="Arial"/>
                          <a:cs typeface="Arial"/>
                        </a:rPr>
                        <a:t>The Level 3 Bible story is Faithful Steward, </a:t>
                      </a:r>
                      <a:r>
                        <a:rPr sz="1100" dirty="0">
                          <a:latin typeface="Arial"/>
                          <a:cs typeface="Arial"/>
                        </a:rPr>
                        <a:t>taken </a:t>
                      </a:r>
                      <a:r>
                        <a:rPr sz="1100" spc="-5" dirty="0">
                          <a:latin typeface="Arial"/>
                          <a:cs typeface="Arial"/>
                        </a:rPr>
                        <a:t>from </a:t>
                      </a:r>
                      <a:r>
                        <a:rPr sz="1100" dirty="0">
                          <a:latin typeface="Arial"/>
                          <a:cs typeface="Arial"/>
                        </a:rPr>
                        <a:t>Luke  </a:t>
                      </a:r>
                      <a:r>
                        <a:rPr sz="1100" spc="-5" dirty="0">
                          <a:latin typeface="Arial"/>
                          <a:cs typeface="Arial"/>
                        </a:rPr>
                        <a:t>16:10-23</a:t>
                      </a:r>
                      <a:endParaRPr sz="1100">
                        <a:latin typeface="Arial"/>
                        <a:cs typeface="Arial"/>
                      </a:endParaRPr>
                    </a:p>
                  </a:txBody>
                  <a:tcPr marL="0" marR="0" marT="317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68046">
                <a:tc>
                  <a:txBody>
                    <a:bodyPr/>
                    <a:lstStyle/>
                    <a:p>
                      <a:pPr marL="3175">
                        <a:lnSpc>
                          <a:spcPct val="100000"/>
                        </a:lnSpc>
                        <a:spcBef>
                          <a:spcPts val="670"/>
                        </a:spcBef>
                      </a:pPr>
                      <a:r>
                        <a:rPr sz="1100" dirty="0">
                          <a:latin typeface="Arial"/>
                          <a:cs typeface="Arial"/>
                        </a:rPr>
                        <a:t>8</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115" marR="91440" indent="-28575">
                        <a:lnSpc>
                          <a:spcPts val="1350"/>
                        </a:lnSpc>
                        <a:spcBef>
                          <a:spcPts val="1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505459">
                        <a:lnSpc>
                          <a:spcPts val="1350"/>
                        </a:lnSpc>
                        <a:spcBef>
                          <a:spcPts val="15"/>
                        </a:spcBef>
                      </a:pPr>
                      <a:r>
                        <a:rPr sz="1100" spc="-5" dirty="0">
                          <a:solidFill>
                            <a:srgbClr val="F06C24"/>
                          </a:solidFill>
                          <a:latin typeface="Arial"/>
                          <a:cs typeface="Arial"/>
                        </a:rPr>
                        <a:t>Bible</a:t>
                      </a:r>
                      <a:r>
                        <a:rPr sz="1100" spc="-60" dirty="0">
                          <a:solidFill>
                            <a:srgbClr val="F06C24"/>
                          </a:solidFill>
                          <a:latin typeface="Arial"/>
                          <a:cs typeface="Arial"/>
                        </a:rPr>
                        <a:t> </a:t>
                      </a:r>
                      <a:r>
                        <a:rPr sz="1100" spc="-5" dirty="0">
                          <a:solidFill>
                            <a:srgbClr val="F06C24"/>
                          </a:solidFill>
                          <a:latin typeface="Arial"/>
                          <a:cs typeface="Arial"/>
                        </a:rPr>
                        <a:t>Story  </a:t>
                      </a:r>
                      <a:r>
                        <a:rPr sz="1100" dirty="0">
                          <a:solidFill>
                            <a:srgbClr val="F06C24"/>
                          </a:solidFill>
                          <a:latin typeface="Arial"/>
                          <a:cs typeface="Arial"/>
                        </a:rPr>
                        <a:t>Discussion</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1465" indent="-229235">
                        <a:lnSpc>
                          <a:spcPts val="1280"/>
                        </a:lnSpc>
                        <a:buChar char="•"/>
                        <a:tabLst>
                          <a:tab pos="291465" algn="l"/>
                          <a:tab pos="292100" algn="l"/>
                        </a:tabLst>
                      </a:pPr>
                      <a:r>
                        <a:rPr sz="1100" spc="-5" dirty="0">
                          <a:latin typeface="Arial"/>
                          <a:cs typeface="Arial"/>
                        </a:rPr>
                        <a:t>After</a:t>
                      </a:r>
                      <a:r>
                        <a:rPr sz="1100" spc="75" dirty="0">
                          <a:latin typeface="Arial"/>
                          <a:cs typeface="Arial"/>
                        </a:rPr>
                        <a:t> </a:t>
                      </a:r>
                      <a:r>
                        <a:rPr sz="1100" spc="-5" dirty="0">
                          <a:latin typeface="Arial"/>
                          <a:cs typeface="Arial"/>
                        </a:rPr>
                        <a:t>the</a:t>
                      </a:r>
                      <a:r>
                        <a:rPr sz="1100" spc="80" dirty="0">
                          <a:latin typeface="Arial"/>
                          <a:cs typeface="Arial"/>
                        </a:rPr>
                        <a:t> </a:t>
                      </a:r>
                      <a:r>
                        <a:rPr sz="1100" spc="-5" dirty="0">
                          <a:latin typeface="Arial"/>
                          <a:cs typeface="Arial"/>
                        </a:rPr>
                        <a:t>bible</a:t>
                      </a:r>
                      <a:r>
                        <a:rPr sz="1100" spc="75" dirty="0">
                          <a:latin typeface="Arial"/>
                          <a:cs typeface="Arial"/>
                        </a:rPr>
                        <a:t> </a:t>
                      </a:r>
                      <a:r>
                        <a:rPr sz="1100" spc="-5" dirty="0">
                          <a:latin typeface="Arial"/>
                          <a:cs typeface="Arial"/>
                        </a:rPr>
                        <a:t>story</a:t>
                      </a:r>
                      <a:r>
                        <a:rPr sz="1100" spc="80" dirty="0">
                          <a:latin typeface="Arial"/>
                          <a:cs typeface="Arial"/>
                        </a:rPr>
                        <a:t> </a:t>
                      </a:r>
                      <a:r>
                        <a:rPr sz="1100" spc="-5" dirty="0">
                          <a:latin typeface="Arial"/>
                          <a:cs typeface="Arial"/>
                        </a:rPr>
                        <a:t>reflection,</a:t>
                      </a:r>
                      <a:r>
                        <a:rPr sz="1100" spc="75" dirty="0">
                          <a:latin typeface="Arial"/>
                          <a:cs typeface="Arial"/>
                        </a:rPr>
                        <a:t> </a:t>
                      </a:r>
                      <a:r>
                        <a:rPr sz="1100" spc="-5" dirty="0">
                          <a:latin typeface="Arial"/>
                          <a:cs typeface="Arial"/>
                        </a:rPr>
                        <a:t>the</a:t>
                      </a:r>
                      <a:r>
                        <a:rPr sz="1100" spc="75" dirty="0">
                          <a:latin typeface="Arial"/>
                          <a:cs typeface="Arial"/>
                        </a:rPr>
                        <a:t> </a:t>
                      </a:r>
                      <a:r>
                        <a:rPr sz="1100" spc="-5" dirty="0">
                          <a:latin typeface="Arial"/>
                          <a:cs typeface="Arial"/>
                        </a:rPr>
                        <a:t>facilitator</a:t>
                      </a:r>
                      <a:r>
                        <a:rPr sz="1100" spc="75" dirty="0">
                          <a:latin typeface="Arial"/>
                          <a:cs typeface="Arial"/>
                        </a:rPr>
                        <a:t> </a:t>
                      </a:r>
                      <a:r>
                        <a:rPr sz="1100" spc="-5" dirty="0">
                          <a:latin typeface="Arial"/>
                          <a:cs typeface="Arial"/>
                        </a:rPr>
                        <a:t>or</a:t>
                      </a:r>
                      <a:r>
                        <a:rPr sz="1100" spc="75" dirty="0">
                          <a:latin typeface="Arial"/>
                          <a:cs typeface="Arial"/>
                        </a:rPr>
                        <a:t> </a:t>
                      </a:r>
                      <a:r>
                        <a:rPr sz="1100" spc="-5" dirty="0">
                          <a:latin typeface="Arial"/>
                          <a:cs typeface="Arial"/>
                        </a:rPr>
                        <a:t>volunteer</a:t>
                      </a:r>
                      <a:endParaRPr sz="1100">
                        <a:latin typeface="Arial"/>
                        <a:cs typeface="Arial"/>
                      </a:endParaRPr>
                    </a:p>
                    <a:p>
                      <a:pPr marL="291465">
                        <a:lnSpc>
                          <a:spcPct val="100000"/>
                        </a:lnSpc>
                        <a:spcBef>
                          <a:spcPts val="100"/>
                        </a:spcBef>
                      </a:pPr>
                      <a:r>
                        <a:rPr sz="1100" spc="-5" dirty="0">
                          <a:latin typeface="Arial"/>
                          <a:cs typeface="Arial"/>
                        </a:rPr>
                        <a:t>should expand on</a:t>
                      </a:r>
                      <a:r>
                        <a:rPr sz="1100" dirty="0">
                          <a:latin typeface="Arial"/>
                          <a:cs typeface="Arial"/>
                        </a:rPr>
                        <a:t> </a:t>
                      </a:r>
                      <a:r>
                        <a:rPr sz="1100" spc="-5" dirty="0">
                          <a:latin typeface="Arial"/>
                          <a:cs typeface="Arial"/>
                        </a:rPr>
                        <a:t>scripture.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866647">
                <a:tc>
                  <a:txBody>
                    <a:bodyPr/>
                    <a:lstStyle/>
                    <a:p>
                      <a:pPr>
                        <a:lnSpc>
                          <a:spcPct val="100000"/>
                        </a:lnSpc>
                      </a:pPr>
                      <a:endParaRPr sz="1200">
                        <a:latin typeface="Times New Roman"/>
                        <a:cs typeface="Times New Roman"/>
                      </a:endParaRPr>
                    </a:p>
                    <a:p>
                      <a:pPr>
                        <a:lnSpc>
                          <a:spcPct val="100000"/>
                        </a:lnSpc>
                        <a:spcBef>
                          <a:spcPts val="35"/>
                        </a:spcBef>
                      </a:pPr>
                      <a:endParaRPr sz="1050">
                        <a:latin typeface="Times New Roman"/>
                        <a:cs typeface="Times New Roman"/>
                      </a:endParaRPr>
                    </a:p>
                    <a:p>
                      <a:pPr marL="3175">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1700">
                        <a:latin typeface="Times New Roman"/>
                        <a:cs typeface="Times New Roman"/>
                      </a:endParaRPr>
                    </a:p>
                    <a:p>
                      <a:pPr marL="2540" marR="247650">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500">
                        <a:latin typeface="Times New Roman"/>
                        <a:cs typeface="Times New Roman"/>
                      </a:endParaRPr>
                    </a:p>
                    <a:p>
                      <a:pPr marL="2540">
                        <a:lnSpc>
                          <a:spcPct val="110500"/>
                        </a:lnSpc>
                        <a:tabLst>
                          <a:tab pos="992505" algn="l"/>
                        </a:tabLst>
                      </a:pPr>
                      <a:r>
                        <a:rPr sz="1100" dirty="0">
                          <a:latin typeface="Arial"/>
                          <a:cs typeface="Arial"/>
                        </a:rPr>
                        <a:t>Accelerate	the  </a:t>
                      </a:r>
                      <a:r>
                        <a:rPr sz="1100" spc="-5" dirty="0">
                          <a:latin typeface="Arial"/>
                          <a:cs typeface="Arial"/>
                        </a:rPr>
                        <a:t>Process</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69215" indent="-228600" algn="just">
                        <a:lnSpc>
                          <a:spcPct val="101400"/>
                        </a:lnSpc>
                        <a:buChar char="•"/>
                        <a:tabLst>
                          <a:tab pos="273050" algn="l"/>
                        </a:tabLst>
                      </a:pPr>
                      <a:r>
                        <a:rPr sz="1100" spc="-5" dirty="0">
                          <a:latin typeface="Arial"/>
                          <a:cs typeface="Arial"/>
                        </a:rPr>
                        <a:t>The virtual host will give participants tips to Maximize the  Margin which means </a:t>
                      </a:r>
                      <a:r>
                        <a:rPr sz="1100" spc="-10" dirty="0">
                          <a:latin typeface="Arial"/>
                          <a:cs typeface="Arial"/>
                        </a:rPr>
                        <a:t>to </a:t>
                      </a:r>
                      <a:r>
                        <a:rPr sz="1100" spc="-5" dirty="0">
                          <a:latin typeface="Arial"/>
                          <a:cs typeface="Arial"/>
                        </a:rPr>
                        <a:t>increase the margin between the  money we </a:t>
                      </a:r>
                      <a:r>
                        <a:rPr sz="1100" dirty="0">
                          <a:latin typeface="Arial"/>
                          <a:cs typeface="Arial"/>
                        </a:rPr>
                        <a:t>are </a:t>
                      </a:r>
                      <a:r>
                        <a:rPr sz="1100" spc="-5" dirty="0">
                          <a:latin typeface="Arial"/>
                          <a:cs typeface="Arial"/>
                        </a:rPr>
                        <a:t>saving and the debt </a:t>
                      </a:r>
                      <a:r>
                        <a:rPr sz="1100" dirty="0">
                          <a:latin typeface="Arial"/>
                          <a:cs typeface="Arial"/>
                        </a:rPr>
                        <a:t>that </a:t>
                      </a:r>
                      <a:r>
                        <a:rPr sz="1100" spc="-5" dirty="0">
                          <a:latin typeface="Arial"/>
                          <a:cs typeface="Arial"/>
                        </a:rPr>
                        <a:t>we owe. The faster</a:t>
                      </a:r>
                      <a:r>
                        <a:rPr sz="1100" spc="-90" dirty="0">
                          <a:latin typeface="Arial"/>
                          <a:cs typeface="Arial"/>
                        </a:rPr>
                        <a:t> </a:t>
                      </a:r>
                      <a:r>
                        <a:rPr sz="1100" spc="-5" dirty="0">
                          <a:latin typeface="Arial"/>
                          <a:cs typeface="Arial"/>
                        </a:rPr>
                        <a:t>you  can pay down debt, the faster you will begin to build</a:t>
                      </a:r>
                      <a:r>
                        <a:rPr sz="1100" spc="75" dirty="0">
                          <a:latin typeface="Arial"/>
                          <a:cs typeface="Arial"/>
                        </a:rPr>
                        <a:t> </a:t>
                      </a:r>
                      <a:r>
                        <a:rPr sz="1100" spc="-5" dirty="0">
                          <a:latin typeface="Arial"/>
                          <a:cs typeface="Arial"/>
                        </a:rPr>
                        <a:t>wealth.</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864870">
                <a:tc>
                  <a:txBody>
                    <a:bodyPr/>
                    <a:lstStyle/>
                    <a:p>
                      <a:pPr>
                        <a:lnSpc>
                          <a:spcPct val="100000"/>
                        </a:lnSpc>
                        <a:spcBef>
                          <a:spcPts val="50"/>
                        </a:spcBef>
                      </a:pPr>
                      <a:endParaRPr sz="1650">
                        <a:latin typeface="Times New Roman"/>
                        <a:cs typeface="Times New Roman"/>
                      </a:endParaRPr>
                    </a:p>
                    <a:p>
                      <a:pPr marR="70485" algn="r">
                        <a:lnSpc>
                          <a:spcPct val="100000"/>
                        </a:lnSpc>
                      </a:pPr>
                      <a:r>
                        <a:rPr sz="1100" dirty="0">
                          <a:latin typeface="Arial"/>
                          <a:cs typeface="Arial"/>
                        </a:rPr>
                        <a:t>10</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100">
                        <a:latin typeface="Times New Roman"/>
                        <a:cs typeface="Times New Roman"/>
                      </a:endParaRPr>
                    </a:p>
                    <a:p>
                      <a:pPr marL="2540" marR="247650">
                        <a:lnSpc>
                          <a:spcPct val="1018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89535">
                        <a:lnSpc>
                          <a:spcPct val="102099"/>
                        </a:lnSpc>
                        <a:spcBef>
                          <a:spcPts val="625"/>
                        </a:spcBef>
                        <a:tabLst>
                          <a:tab pos="596900" algn="l"/>
                        </a:tabLst>
                      </a:pPr>
                      <a:r>
                        <a:rPr sz="1100" dirty="0">
                          <a:latin typeface="Arial"/>
                          <a:cs typeface="Arial"/>
                        </a:rPr>
                        <a:t>Wealth	Building  </a:t>
                      </a:r>
                      <a:r>
                        <a:rPr sz="1100" spc="-5" dirty="0">
                          <a:latin typeface="Arial"/>
                          <a:cs typeface="Arial"/>
                        </a:rPr>
                        <a:t>Through  Financial  Planning</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145415" indent="-203200" algn="just">
                        <a:lnSpc>
                          <a:spcPct val="101400"/>
                        </a:lnSpc>
                        <a:spcBef>
                          <a:spcPts val="10"/>
                        </a:spcBef>
                        <a:buChar char="•"/>
                        <a:tabLst>
                          <a:tab pos="273050" algn="l"/>
                        </a:tabLst>
                      </a:pPr>
                      <a:r>
                        <a:rPr sz="1100" spc="-5" dirty="0">
                          <a:latin typeface="Arial"/>
                          <a:cs typeface="Arial"/>
                        </a:rPr>
                        <a:t>The virtual host will talk about building wealth through an  established financial plan and what that includes. The virtual  host will emphasize the importance of developing a team </a:t>
                      </a:r>
                      <a:r>
                        <a:rPr sz="1100" dirty="0">
                          <a:latin typeface="Arial"/>
                          <a:cs typeface="Arial"/>
                        </a:rPr>
                        <a:t>of  </a:t>
                      </a:r>
                      <a:r>
                        <a:rPr sz="1100" spc="-5" dirty="0">
                          <a:latin typeface="Arial"/>
                          <a:cs typeface="Arial"/>
                        </a:rPr>
                        <a:t>financial professionals and who should be included on your  team.</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381000">
                <a:tc>
                  <a:txBody>
                    <a:bodyPr/>
                    <a:lstStyle/>
                    <a:p>
                      <a:pPr marR="70485" algn="r">
                        <a:lnSpc>
                          <a:spcPct val="100000"/>
                        </a:lnSpc>
                        <a:spcBef>
                          <a:spcPts val="715"/>
                        </a:spcBef>
                      </a:pPr>
                      <a:r>
                        <a:rPr sz="1100" dirty="0">
                          <a:latin typeface="Arial"/>
                          <a:cs typeface="Arial"/>
                        </a:rPr>
                        <a:t>11</a:t>
                      </a:r>
                      <a:endParaRPr sz="1100">
                        <a:latin typeface="Arial"/>
                        <a:cs typeface="Arial"/>
                      </a:endParaRPr>
                    </a:p>
                  </a:txBody>
                  <a:tcPr marL="0" marR="0" marT="908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91440">
                        <a:lnSpc>
                          <a:spcPts val="1270"/>
                        </a:lnSpc>
                        <a:spcBef>
                          <a:spcPts val="9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14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97155">
                        <a:lnSpc>
                          <a:spcPts val="1270"/>
                        </a:lnSpc>
                        <a:spcBef>
                          <a:spcPts val="75"/>
                        </a:spcBef>
                      </a:pPr>
                      <a:r>
                        <a:rPr sz="1100" spc="-5" dirty="0">
                          <a:solidFill>
                            <a:srgbClr val="EB7B2F"/>
                          </a:solidFill>
                          <a:latin typeface="Arial"/>
                          <a:cs typeface="Arial"/>
                        </a:rPr>
                        <a:t>Financial Planner  Exercise</a:t>
                      </a:r>
                      <a:endParaRPr sz="1100">
                        <a:latin typeface="Arial"/>
                        <a:cs typeface="Arial"/>
                      </a:endParaRPr>
                    </a:p>
                  </a:txBody>
                  <a:tcPr marL="0" marR="0" marT="95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indent="-229870">
                        <a:lnSpc>
                          <a:spcPts val="1270"/>
                        </a:lnSpc>
                        <a:spcBef>
                          <a:spcPts val="105"/>
                        </a:spcBef>
                        <a:buChar char="•"/>
                        <a:tabLst>
                          <a:tab pos="272415" algn="l"/>
                          <a:tab pos="273050" algn="l"/>
                        </a:tabLst>
                      </a:pPr>
                      <a:r>
                        <a:rPr sz="1100" spc="-5" dirty="0">
                          <a:latin typeface="Arial"/>
                          <a:cs typeface="Arial"/>
                        </a:rPr>
                        <a:t>Based on the list below, take a moment and identify who you  have and who you need to add to your financial</a:t>
                      </a:r>
                      <a:r>
                        <a:rPr sz="1100" spc="45" dirty="0">
                          <a:latin typeface="Arial"/>
                          <a:cs typeface="Arial"/>
                        </a:rPr>
                        <a:t> </a:t>
                      </a:r>
                      <a:r>
                        <a:rPr sz="1100" spc="-5" dirty="0">
                          <a:latin typeface="Arial"/>
                          <a:cs typeface="Arial"/>
                        </a:rPr>
                        <a:t>team.</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27303">
                <a:tc>
                  <a:txBody>
                    <a:bodyPr/>
                    <a:lstStyle/>
                    <a:p>
                      <a:pPr>
                        <a:lnSpc>
                          <a:spcPct val="100000"/>
                        </a:lnSpc>
                        <a:spcBef>
                          <a:spcPts val="25"/>
                        </a:spcBef>
                      </a:pPr>
                      <a:endParaRPr sz="1150">
                        <a:latin typeface="Times New Roman"/>
                        <a:cs typeface="Times New Roman"/>
                      </a:endParaRPr>
                    </a:p>
                    <a:p>
                      <a:pPr marR="70485" algn="r">
                        <a:lnSpc>
                          <a:spcPct val="100000"/>
                        </a:lnSpc>
                      </a:pPr>
                      <a:r>
                        <a:rPr sz="1100" dirty="0">
                          <a:latin typeface="Arial"/>
                          <a:cs typeface="Arial"/>
                        </a:rPr>
                        <a:t>12</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47650">
                        <a:lnSpc>
                          <a:spcPct val="102299"/>
                        </a:lnSpc>
                        <a:spcBef>
                          <a:spcPts val="64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481965">
                        <a:lnSpc>
                          <a:spcPct val="102299"/>
                        </a:lnSpc>
                        <a:spcBef>
                          <a:spcPts val="640"/>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441325" indent="-203200">
                        <a:lnSpc>
                          <a:spcPts val="1350"/>
                        </a:lnSpc>
                        <a:spcBef>
                          <a:spcPts val="40"/>
                        </a:spcBef>
                        <a:buChar char="•"/>
                        <a:tabLst>
                          <a:tab pos="272415" algn="l"/>
                          <a:tab pos="273050" algn="l"/>
                        </a:tabLst>
                      </a:pPr>
                      <a:r>
                        <a:rPr sz="1100" spc="-5" dirty="0">
                          <a:latin typeface="Arial"/>
                          <a:cs typeface="Arial"/>
                        </a:rPr>
                        <a:t>The statistics for this step are about the spending power  of black people.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697230">
                <a:tc>
                  <a:txBody>
                    <a:bodyPr/>
                    <a:lstStyle/>
                    <a:p>
                      <a:pPr>
                        <a:lnSpc>
                          <a:spcPct val="100000"/>
                        </a:lnSpc>
                      </a:pPr>
                      <a:endParaRPr sz="1150">
                        <a:latin typeface="Times New Roman"/>
                        <a:cs typeface="Times New Roman"/>
                      </a:endParaRPr>
                    </a:p>
                    <a:p>
                      <a:pPr marR="70485" algn="r">
                        <a:lnSpc>
                          <a:spcPct val="100000"/>
                        </a:lnSpc>
                      </a:pPr>
                      <a:r>
                        <a:rPr sz="1100" dirty="0">
                          <a:latin typeface="Arial"/>
                          <a:cs typeface="Arial"/>
                        </a:rPr>
                        <a:t>13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47650">
                        <a:lnSpc>
                          <a:spcPct val="102299"/>
                        </a:lnSpc>
                        <a:spcBef>
                          <a:spcPts val="61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781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1200">
                        <a:latin typeface="Times New Roman"/>
                        <a:cs typeface="Times New Roman"/>
                      </a:endParaRPr>
                    </a:p>
                    <a:p>
                      <a:pPr marL="2540" marR="97155">
                        <a:lnSpc>
                          <a:spcPts val="1270"/>
                        </a:lnSpc>
                        <a:tabLst>
                          <a:tab pos="668020" algn="l"/>
                        </a:tabLst>
                      </a:pPr>
                      <a:r>
                        <a:rPr sz="1100" dirty="0">
                          <a:latin typeface="Arial"/>
                          <a:cs typeface="Arial"/>
                        </a:rPr>
                        <a:t>dfree®	Money  </a:t>
                      </a:r>
                      <a:r>
                        <a:rPr sz="1100" spc="-5" dirty="0">
                          <a:latin typeface="Arial"/>
                          <a:cs typeface="Arial"/>
                        </a:rPr>
                        <a:t>Tip</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indent="-203835">
                        <a:lnSpc>
                          <a:spcPts val="1270"/>
                        </a:lnSpc>
                        <a:spcBef>
                          <a:spcPts val="105"/>
                        </a:spcBef>
                        <a:buChar char="•"/>
                        <a:tabLst>
                          <a:tab pos="272415" algn="l"/>
                          <a:tab pos="273050" algn="l"/>
                        </a:tabLst>
                      </a:pPr>
                      <a:r>
                        <a:rPr sz="1100" spc="-5" dirty="0">
                          <a:latin typeface="Arial"/>
                          <a:cs typeface="Arial"/>
                        </a:rPr>
                        <a:t>Here is your Dfree Money Tip for Step 7. The Dfree money tip  for Step</a:t>
                      </a:r>
                      <a:endParaRPr sz="1100">
                        <a:latin typeface="Arial"/>
                        <a:cs typeface="Arial"/>
                      </a:endParaRPr>
                    </a:p>
                    <a:p>
                      <a:pPr marL="272415">
                        <a:lnSpc>
                          <a:spcPts val="1230"/>
                        </a:lnSpc>
                      </a:pPr>
                      <a:r>
                        <a:rPr sz="1100" spc="-5" dirty="0">
                          <a:latin typeface="Arial"/>
                          <a:cs typeface="Arial"/>
                        </a:rPr>
                        <a:t>7</a:t>
                      </a:r>
                      <a:r>
                        <a:rPr sz="1100" spc="-3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a</a:t>
                      </a:r>
                      <a:r>
                        <a:rPr sz="1100" spc="-35" dirty="0">
                          <a:latin typeface="Arial"/>
                          <a:cs typeface="Arial"/>
                        </a:rPr>
                        <a:t> </a:t>
                      </a:r>
                      <a:r>
                        <a:rPr sz="1100" spc="-5" dirty="0">
                          <a:latin typeface="Arial"/>
                          <a:cs typeface="Arial"/>
                        </a:rPr>
                        <a:t>startling</a:t>
                      </a:r>
                      <a:r>
                        <a:rPr sz="1100" spc="-25" dirty="0">
                          <a:latin typeface="Arial"/>
                          <a:cs typeface="Arial"/>
                        </a:rPr>
                        <a:t> </a:t>
                      </a:r>
                      <a:r>
                        <a:rPr sz="1100" spc="-5" dirty="0">
                          <a:latin typeface="Arial"/>
                          <a:cs typeface="Arial"/>
                        </a:rPr>
                        <a:t>statistic</a:t>
                      </a:r>
                      <a:r>
                        <a:rPr sz="1100" spc="-35" dirty="0">
                          <a:latin typeface="Arial"/>
                          <a:cs typeface="Arial"/>
                        </a:rPr>
                        <a:t> </a:t>
                      </a:r>
                      <a:r>
                        <a:rPr sz="1100" spc="-5" dirty="0">
                          <a:latin typeface="Arial"/>
                          <a:cs typeface="Arial"/>
                        </a:rPr>
                        <a:t>about</a:t>
                      </a:r>
                      <a:r>
                        <a:rPr sz="1100" spc="-25" dirty="0">
                          <a:latin typeface="Arial"/>
                          <a:cs typeface="Arial"/>
                        </a:rPr>
                        <a:t> </a:t>
                      </a:r>
                      <a:r>
                        <a:rPr sz="1100" spc="-5" dirty="0">
                          <a:latin typeface="Arial"/>
                          <a:cs typeface="Arial"/>
                        </a:rPr>
                        <a:t>how</a:t>
                      </a:r>
                      <a:r>
                        <a:rPr sz="1100" spc="-30" dirty="0">
                          <a:latin typeface="Arial"/>
                          <a:cs typeface="Arial"/>
                        </a:rPr>
                        <a:t> </a:t>
                      </a:r>
                      <a:r>
                        <a:rPr sz="1100" spc="-5" dirty="0">
                          <a:latin typeface="Arial"/>
                          <a:cs typeface="Arial"/>
                        </a:rPr>
                        <a:t>long</a:t>
                      </a:r>
                      <a:r>
                        <a:rPr sz="1100" spc="-25" dirty="0">
                          <a:latin typeface="Arial"/>
                          <a:cs typeface="Arial"/>
                        </a:rPr>
                        <a:t> </a:t>
                      </a:r>
                      <a:r>
                        <a:rPr sz="1100" spc="-5" dirty="0">
                          <a:latin typeface="Arial"/>
                          <a:cs typeface="Arial"/>
                        </a:rPr>
                        <a:t>a</a:t>
                      </a:r>
                      <a:r>
                        <a:rPr sz="1100" spc="-30" dirty="0">
                          <a:latin typeface="Arial"/>
                          <a:cs typeface="Arial"/>
                        </a:rPr>
                        <a:t> </a:t>
                      </a:r>
                      <a:r>
                        <a:rPr sz="1100" spc="-5" dirty="0">
                          <a:latin typeface="Arial"/>
                          <a:cs typeface="Arial"/>
                        </a:rPr>
                        <a:t>dollar</a:t>
                      </a:r>
                      <a:r>
                        <a:rPr sz="1100" spc="-35" dirty="0">
                          <a:latin typeface="Arial"/>
                          <a:cs typeface="Arial"/>
                        </a:rPr>
                        <a:t> </a:t>
                      </a:r>
                      <a:r>
                        <a:rPr sz="1100" spc="-5" dirty="0">
                          <a:latin typeface="Arial"/>
                          <a:cs typeface="Arial"/>
                        </a:rPr>
                        <a:t>stays</a:t>
                      </a:r>
                      <a:r>
                        <a:rPr sz="1100" spc="-30" dirty="0">
                          <a:latin typeface="Arial"/>
                          <a:cs typeface="Arial"/>
                        </a:rPr>
                        <a:t> </a:t>
                      </a:r>
                      <a:r>
                        <a:rPr sz="1100" spc="-5" dirty="0">
                          <a:latin typeface="Arial"/>
                          <a:cs typeface="Arial"/>
                        </a:rPr>
                        <a:t>in</a:t>
                      </a:r>
                      <a:endParaRPr sz="1100">
                        <a:latin typeface="Arial"/>
                        <a:cs typeface="Arial"/>
                      </a:endParaRPr>
                    </a:p>
                    <a:p>
                      <a:pPr marL="272415">
                        <a:lnSpc>
                          <a:spcPct val="100000"/>
                        </a:lnSpc>
                        <a:spcBef>
                          <a:spcPts val="100"/>
                        </a:spcBef>
                      </a:pPr>
                      <a:r>
                        <a:rPr sz="1100" spc="-5" dirty="0">
                          <a:latin typeface="Arial"/>
                          <a:cs typeface="Arial"/>
                        </a:rPr>
                        <a:t>various communities.</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33</a:t>
            </a:r>
          </a:p>
        </p:txBody>
      </p:sp>
      <p:graphicFrame>
        <p:nvGraphicFramePr>
          <p:cNvPr id="2" name="object 2"/>
          <p:cNvGraphicFramePr>
            <a:graphicFrameLocks noGrp="1"/>
          </p:cNvGraphicFramePr>
          <p:nvPr/>
        </p:nvGraphicFramePr>
        <p:xfrm>
          <a:off x="568451" y="914400"/>
          <a:ext cx="6401434" cy="6288722"/>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1191895">
                  <a:extLst>
                    <a:ext uri="{9D8B030D-6E8A-4147-A177-3AD203B41FA5}">
                      <a16:colId xmlns:a16="http://schemas.microsoft.com/office/drawing/2014/main" val="20002"/>
                    </a:ext>
                  </a:extLst>
                </a:gridCol>
                <a:gridCol w="4215764">
                  <a:extLst>
                    <a:ext uri="{9D8B030D-6E8A-4147-A177-3AD203B41FA5}">
                      <a16:colId xmlns:a16="http://schemas.microsoft.com/office/drawing/2014/main" val="20003"/>
                    </a:ext>
                  </a:extLst>
                </a:gridCol>
              </a:tblGrid>
              <a:tr h="319303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51435">
                        <a:lnSpc>
                          <a:spcPct val="100000"/>
                        </a:lnSpc>
                      </a:pPr>
                      <a:r>
                        <a:rPr sz="1100" spc="-5" dirty="0">
                          <a:latin typeface="Arial"/>
                          <a:cs typeface="Arial"/>
                        </a:rPr>
                        <a:t>14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550">
                        <a:latin typeface="Times New Roman"/>
                        <a:cs typeface="Times New Roman"/>
                      </a:endParaRPr>
                    </a:p>
                    <a:p>
                      <a:pPr marL="2540" marR="247650">
                        <a:lnSpc>
                          <a:spcPct val="100000"/>
                        </a:lnSpc>
                        <a:spcBef>
                          <a:spcPts val="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2540">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69850" marR="129539" algn="just">
                        <a:lnSpc>
                          <a:spcPts val="1340"/>
                        </a:lnSpc>
                      </a:pPr>
                      <a:r>
                        <a:rPr sz="1100" spc="-5" dirty="0">
                          <a:latin typeface="Arial"/>
                          <a:cs typeface="Arial"/>
                        </a:rPr>
                        <a:t>Commitments are exercises from the workbook that Participants  should complete before the next class. The virtual host will walk  them through the Self-Study exercises for Step</a:t>
                      </a:r>
                      <a:r>
                        <a:rPr sz="1100" spc="20" dirty="0">
                          <a:latin typeface="Arial"/>
                          <a:cs typeface="Arial"/>
                        </a:rPr>
                        <a:t> </a:t>
                      </a:r>
                      <a:r>
                        <a:rPr sz="1100" spc="-5" dirty="0">
                          <a:latin typeface="Arial"/>
                          <a:cs typeface="Arial"/>
                        </a:rPr>
                        <a:t>7.</a:t>
                      </a:r>
                      <a:endParaRPr sz="1100">
                        <a:latin typeface="Arial"/>
                        <a:cs typeface="Arial"/>
                      </a:endParaRPr>
                    </a:p>
                    <a:p>
                      <a:pPr>
                        <a:lnSpc>
                          <a:spcPct val="100000"/>
                        </a:lnSpc>
                      </a:pPr>
                      <a:endParaRPr sz="1150">
                        <a:latin typeface="Times New Roman"/>
                        <a:cs typeface="Times New Roman"/>
                      </a:endParaRPr>
                    </a:p>
                    <a:p>
                      <a:pPr marL="69850">
                        <a:lnSpc>
                          <a:spcPct val="100000"/>
                        </a:lnSpc>
                      </a:pPr>
                      <a:r>
                        <a:rPr sz="1100" spc="-5" dirty="0">
                          <a:latin typeface="Arial"/>
                          <a:cs typeface="Arial"/>
                        </a:rPr>
                        <a:t>Step 7 Self</a:t>
                      </a:r>
                      <a:r>
                        <a:rPr sz="1100" dirty="0">
                          <a:latin typeface="Arial"/>
                          <a:cs typeface="Arial"/>
                        </a:rPr>
                        <a:t> </a:t>
                      </a:r>
                      <a:r>
                        <a:rPr sz="1100" spc="-5" dirty="0">
                          <a:latin typeface="Arial"/>
                          <a:cs typeface="Arial"/>
                        </a:rPr>
                        <a:t>Study:</a:t>
                      </a:r>
                      <a:endParaRPr sz="1100">
                        <a:latin typeface="Arial"/>
                        <a:cs typeface="Arial"/>
                      </a:endParaRPr>
                    </a:p>
                    <a:p>
                      <a:pPr marL="69850">
                        <a:lnSpc>
                          <a:spcPts val="1270"/>
                        </a:lnSpc>
                        <a:spcBef>
                          <a:spcPts val="90"/>
                        </a:spcBef>
                      </a:pPr>
                      <a:r>
                        <a:rPr sz="1100" spc="-5" dirty="0">
                          <a:latin typeface="Arial"/>
                          <a:cs typeface="Arial"/>
                        </a:rPr>
                        <a:t>Commitments can also be found in the Lifestyle: 12 Steps to  Financial</a:t>
                      </a:r>
                      <a:endParaRPr sz="1100">
                        <a:latin typeface="Arial"/>
                        <a:cs typeface="Arial"/>
                      </a:endParaRPr>
                    </a:p>
                    <a:p>
                      <a:pPr marL="69850">
                        <a:lnSpc>
                          <a:spcPts val="1310"/>
                        </a:lnSpc>
                      </a:pPr>
                      <a:r>
                        <a:rPr sz="1100" spc="-5" dirty="0">
                          <a:latin typeface="Arial"/>
                          <a:cs typeface="Arial"/>
                        </a:rPr>
                        <a:t>Freedom workbook on pages</a:t>
                      </a:r>
                      <a:r>
                        <a:rPr sz="1100" spc="5" dirty="0">
                          <a:latin typeface="Arial"/>
                          <a:cs typeface="Arial"/>
                        </a:rPr>
                        <a:t> </a:t>
                      </a:r>
                      <a:r>
                        <a:rPr sz="1100" dirty="0">
                          <a:latin typeface="Arial"/>
                          <a:cs typeface="Arial"/>
                        </a:rPr>
                        <a:t>58-59</a:t>
                      </a:r>
                      <a:endParaRPr sz="1100">
                        <a:latin typeface="Arial"/>
                        <a:cs typeface="Arial"/>
                      </a:endParaRPr>
                    </a:p>
                    <a:p>
                      <a:pPr marL="298450" marR="66675" indent="-228600">
                        <a:lnSpc>
                          <a:spcPts val="1300"/>
                        </a:lnSpc>
                        <a:spcBef>
                          <a:spcPts val="90"/>
                        </a:spcBef>
                        <a:buFont typeface="Arial"/>
                        <a:buChar char="•"/>
                        <a:tabLst>
                          <a:tab pos="298450" algn="l"/>
                          <a:tab pos="299085" algn="l"/>
                        </a:tabLst>
                      </a:pPr>
                      <a:r>
                        <a:rPr sz="1100" b="1" spc="-5" dirty="0">
                          <a:latin typeface="Arial"/>
                          <a:cs typeface="Arial"/>
                        </a:rPr>
                        <a:t>Commitment #1: </a:t>
                      </a:r>
                      <a:r>
                        <a:rPr sz="1100" spc="-5" dirty="0">
                          <a:latin typeface="Arial"/>
                          <a:cs typeface="Arial"/>
                        </a:rPr>
                        <a:t>I will identify financial professionals in the  following areas to advise me as I pursue my</a:t>
                      </a:r>
                      <a:r>
                        <a:rPr sz="1100" spc="35" dirty="0">
                          <a:latin typeface="Arial"/>
                          <a:cs typeface="Arial"/>
                        </a:rPr>
                        <a:t> </a:t>
                      </a:r>
                      <a:r>
                        <a:rPr sz="1100" spc="-5" dirty="0">
                          <a:latin typeface="Arial"/>
                          <a:cs typeface="Arial"/>
                        </a:rPr>
                        <a:t>goals:</a:t>
                      </a:r>
                      <a:endParaRPr sz="1100">
                        <a:latin typeface="Arial"/>
                        <a:cs typeface="Arial"/>
                      </a:endParaRPr>
                    </a:p>
                    <a:p>
                      <a:pPr marL="298450" indent="-229870">
                        <a:lnSpc>
                          <a:spcPts val="1285"/>
                        </a:lnSpc>
                        <a:buChar char="•"/>
                        <a:tabLst>
                          <a:tab pos="298450" algn="l"/>
                          <a:tab pos="299085" algn="l"/>
                        </a:tabLst>
                      </a:pPr>
                      <a:r>
                        <a:rPr sz="1100" spc="-5" dirty="0">
                          <a:latin typeface="Arial"/>
                          <a:cs typeface="Arial"/>
                        </a:rPr>
                        <a:t>Insurance</a:t>
                      </a:r>
                      <a:r>
                        <a:rPr sz="1100" spc="-10" dirty="0">
                          <a:latin typeface="Arial"/>
                          <a:cs typeface="Arial"/>
                        </a:rPr>
                        <a:t> </a:t>
                      </a:r>
                      <a:r>
                        <a:rPr sz="1100" spc="-5" dirty="0">
                          <a:latin typeface="Arial"/>
                          <a:cs typeface="Arial"/>
                        </a:rPr>
                        <a:t>Professional</a:t>
                      </a:r>
                      <a:endParaRPr sz="1100">
                        <a:latin typeface="Arial"/>
                        <a:cs typeface="Arial"/>
                      </a:endParaRPr>
                    </a:p>
                    <a:p>
                      <a:pPr marL="298450" indent="-229870">
                        <a:lnSpc>
                          <a:spcPts val="1300"/>
                        </a:lnSpc>
                        <a:buChar char="•"/>
                        <a:tabLst>
                          <a:tab pos="298450" algn="l"/>
                          <a:tab pos="299085" algn="l"/>
                        </a:tabLst>
                      </a:pPr>
                      <a:r>
                        <a:rPr sz="1100" spc="-5" dirty="0">
                          <a:latin typeface="Arial"/>
                          <a:cs typeface="Arial"/>
                        </a:rPr>
                        <a:t>Financial Advisor/Planner</a:t>
                      </a:r>
                      <a:endParaRPr sz="1100">
                        <a:latin typeface="Arial"/>
                        <a:cs typeface="Arial"/>
                      </a:endParaRPr>
                    </a:p>
                    <a:p>
                      <a:pPr marL="298450" indent="-229870">
                        <a:lnSpc>
                          <a:spcPts val="1300"/>
                        </a:lnSpc>
                        <a:buChar char="•"/>
                        <a:tabLst>
                          <a:tab pos="298450" algn="l"/>
                          <a:tab pos="299085" algn="l"/>
                        </a:tabLst>
                      </a:pPr>
                      <a:r>
                        <a:rPr sz="1100" spc="-5" dirty="0">
                          <a:latin typeface="Arial"/>
                          <a:cs typeface="Arial"/>
                        </a:rPr>
                        <a:t>Tax Advisor</a:t>
                      </a:r>
                      <a:endParaRPr sz="1100">
                        <a:latin typeface="Arial"/>
                        <a:cs typeface="Arial"/>
                      </a:endParaRPr>
                    </a:p>
                    <a:p>
                      <a:pPr marL="298450" marR="127000" indent="-228600" algn="just">
                        <a:lnSpc>
                          <a:spcPts val="1300"/>
                        </a:lnSpc>
                        <a:spcBef>
                          <a:spcPts val="55"/>
                        </a:spcBef>
                        <a:buFont typeface="Arial"/>
                        <a:buChar char="•"/>
                        <a:tabLst>
                          <a:tab pos="299085" algn="l"/>
                        </a:tabLst>
                      </a:pPr>
                      <a:r>
                        <a:rPr sz="1100" b="1" spc="-5" dirty="0">
                          <a:latin typeface="Arial"/>
                          <a:cs typeface="Arial"/>
                        </a:rPr>
                        <a:t>Commitment #2: </a:t>
                      </a:r>
                      <a:r>
                        <a:rPr sz="1100" spc="-5" dirty="0">
                          <a:latin typeface="Arial"/>
                          <a:cs typeface="Arial"/>
                        </a:rPr>
                        <a:t>I will </a:t>
                      </a:r>
                      <a:r>
                        <a:rPr sz="1100" dirty="0">
                          <a:latin typeface="Arial"/>
                          <a:cs typeface="Arial"/>
                        </a:rPr>
                        <a:t>track </a:t>
                      </a:r>
                      <a:r>
                        <a:rPr sz="1100" spc="-5" dirty="0">
                          <a:latin typeface="Arial"/>
                          <a:cs typeface="Arial"/>
                        </a:rPr>
                        <a:t>my spending again to make</a:t>
                      </a:r>
                      <a:r>
                        <a:rPr sz="1100" spc="-85" dirty="0">
                          <a:latin typeface="Arial"/>
                          <a:cs typeface="Arial"/>
                        </a:rPr>
                        <a:t> </a:t>
                      </a:r>
                      <a:r>
                        <a:rPr sz="1100" spc="-5" dirty="0">
                          <a:latin typeface="Arial"/>
                          <a:cs typeface="Arial"/>
                        </a:rPr>
                        <a:t>sure  </a:t>
                      </a:r>
                      <a:r>
                        <a:rPr sz="1100" dirty="0">
                          <a:latin typeface="Arial"/>
                          <a:cs typeface="Arial"/>
                        </a:rPr>
                        <a:t> </a:t>
                      </a:r>
                      <a:r>
                        <a:rPr sz="1100" spc="-5" dirty="0">
                          <a:latin typeface="Arial"/>
                          <a:cs typeface="Arial"/>
                        </a:rPr>
                        <a:t>I am still on-track</a:t>
                      </a:r>
                      <a:endParaRPr sz="1100">
                        <a:latin typeface="Arial"/>
                        <a:cs typeface="Arial"/>
                      </a:endParaRPr>
                    </a:p>
                    <a:p>
                      <a:pPr marL="298450" marR="113664" indent="-228600" algn="just">
                        <a:lnSpc>
                          <a:spcPts val="1300"/>
                        </a:lnSpc>
                        <a:spcBef>
                          <a:spcPts val="40"/>
                        </a:spcBef>
                        <a:buFont typeface="Arial"/>
                        <a:buChar char="•"/>
                        <a:tabLst>
                          <a:tab pos="299085" algn="l"/>
                        </a:tabLst>
                      </a:pPr>
                      <a:r>
                        <a:rPr sz="1100" b="1" spc="-5" dirty="0">
                          <a:latin typeface="Arial"/>
                          <a:cs typeface="Arial"/>
                        </a:rPr>
                        <a:t>Commitment #3: </a:t>
                      </a:r>
                      <a:r>
                        <a:rPr sz="1100" spc="-5" dirty="0">
                          <a:latin typeface="Arial"/>
                          <a:cs typeface="Arial"/>
                        </a:rPr>
                        <a:t>Now </a:t>
                      </a:r>
                      <a:r>
                        <a:rPr sz="1100" dirty="0">
                          <a:latin typeface="Arial"/>
                          <a:cs typeface="Arial"/>
                        </a:rPr>
                        <a:t>that </a:t>
                      </a:r>
                      <a:r>
                        <a:rPr sz="1100" spc="-5" dirty="0">
                          <a:latin typeface="Arial"/>
                          <a:cs typeface="Arial"/>
                        </a:rPr>
                        <a:t>I have professional advisors, I will  ask for help with the issue or issues that make me feel like I  am stuck and will</a:t>
                      </a:r>
                      <a:endParaRPr sz="1100">
                        <a:latin typeface="Arial"/>
                        <a:cs typeface="Arial"/>
                      </a:endParaRPr>
                    </a:p>
                    <a:p>
                      <a:pPr marL="298450" algn="just">
                        <a:lnSpc>
                          <a:spcPts val="1265"/>
                        </a:lnSpc>
                      </a:pPr>
                      <a:r>
                        <a:rPr sz="1100" spc="-5" dirty="0">
                          <a:latin typeface="Arial"/>
                          <a:cs typeface="Arial"/>
                        </a:rPr>
                        <a:t>never reach my financial goals.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1384808">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98450" marR="209550" indent="-228600">
                        <a:lnSpc>
                          <a:spcPts val="1300"/>
                        </a:lnSpc>
                        <a:spcBef>
                          <a:spcPts val="55"/>
                        </a:spcBef>
                        <a:buFont typeface="Arial"/>
                        <a:buChar char="•"/>
                        <a:tabLst>
                          <a:tab pos="298450" algn="l"/>
                          <a:tab pos="299085" algn="l"/>
                        </a:tabLst>
                      </a:pPr>
                      <a:r>
                        <a:rPr sz="1100" b="1" spc="-5" dirty="0">
                          <a:latin typeface="Arial"/>
                          <a:cs typeface="Arial"/>
                        </a:rPr>
                        <a:t>Commitment 4: </a:t>
                      </a:r>
                      <a:r>
                        <a:rPr sz="1100" spc="-5" dirty="0">
                          <a:latin typeface="Arial"/>
                          <a:cs typeface="Arial"/>
                        </a:rPr>
                        <a:t>I will list the greatest obstacles I face in my  financial</a:t>
                      </a:r>
                      <a:r>
                        <a:rPr sz="1100" spc="-10" dirty="0">
                          <a:latin typeface="Arial"/>
                          <a:cs typeface="Arial"/>
                        </a:rPr>
                        <a:t> </a:t>
                      </a:r>
                      <a:r>
                        <a:rPr sz="1100" spc="-5" dirty="0">
                          <a:latin typeface="Arial"/>
                          <a:cs typeface="Arial"/>
                        </a:rPr>
                        <a:t>journey.</a:t>
                      </a:r>
                      <a:endParaRPr sz="1100">
                        <a:latin typeface="Arial"/>
                        <a:cs typeface="Arial"/>
                      </a:endParaRPr>
                    </a:p>
                    <a:p>
                      <a:pPr marL="298450" marR="368935" indent="-228600">
                        <a:lnSpc>
                          <a:spcPts val="1300"/>
                        </a:lnSpc>
                        <a:spcBef>
                          <a:spcPts val="40"/>
                        </a:spcBef>
                        <a:buFont typeface="Arial"/>
                        <a:buChar char="•"/>
                        <a:tabLst>
                          <a:tab pos="298450" algn="l"/>
                          <a:tab pos="299085" algn="l"/>
                        </a:tabLst>
                      </a:pPr>
                      <a:r>
                        <a:rPr sz="1100" b="1" spc="-5" dirty="0">
                          <a:latin typeface="Arial"/>
                          <a:cs typeface="Arial"/>
                        </a:rPr>
                        <a:t>Commitment #5: </a:t>
                      </a:r>
                      <a:r>
                        <a:rPr sz="1100" spc="-5" dirty="0">
                          <a:latin typeface="Arial"/>
                          <a:cs typeface="Arial"/>
                        </a:rPr>
                        <a:t>I will determine if I can lower debt  payments by refinancing one or more</a:t>
                      </a:r>
                      <a:r>
                        <a:rPr sz="1100" spc="20" dirty="0">
                          <a:latin typeface="Arial"/>
                          <a:cs typeface="Arial"/>
                        </a:rPr>
                        <a:t> </a:t>
                      </a:r>
                      <a:r>
                        <a:rPr sz="1100" spc="-5" dirty="0">
                          <a:latin typeface="Arial"/>
                          <a:cs typeface="Arial"/>
                        </a:rPr>
                        <a:t>items.</a:t>
                      </a:r>
                      <a:endParaRPr sz="1100">
                        <a:latin typeface="Arial"/>
                        <a:cs typeface="Arial"/>
                      </a:endParaRPr>
                    </a:p>
                    <a:p>
                      <a:pPr marL="298450" marR="136525" indent="-228600">
                        <a:lnSpc>
                          <a:spcPts val="1290"/>
                        </a:lnSpc>
                        <a:spcBef>
                          <a:spcPts val="50"/>
                        </a:spcBef>
                        <a:buFont typeface="Arial"/>
                        <a:buChar char="•"/>
                        <a:tabLst>
                          <a:tab pos="298450" algn="l"/>
                          <a:tab pos="299085" algn="l"/>
                        </a:tabLst>
                      </a:pPr>
                      <a:r>
                        <a:rPr sz="1100" b="1" spc="-5" dirty="0">
                          <a:latin typeface="Arial"/>
                          <a:cs typeface="Arial"/>
                        </a:rPr>
                        <a:t>Commitment #6: </a:t>
                      </a:r>
                      <a:r>
                        <a:rPr sz="1100" spc="-5" dirty="0">
                          <a:latin typeface="Arial"/>
                          <a:cs typeface="Arial"/>
                        </a:rPr>
                        <a:t>I will envision what I would do if I </a:t>
                      </a:r>
                      <a:r>
                        <a:rPr sz="1100" dirty="0">
                          <a:latin typeface="Arial"/>
                          <a:cs typeface="Arial"/>
                        </a:rPr>
                        <a:t>were  </a:t>
                      </a:r>
                      <a:r>
                        <a:rPr sz="1100" spc="-5" dirty="0">
                          <a:latin typeface="Arial"/>
                          <a:cs typeface="Arial"/>
                        </a:rPr>
                        <a:t>wealthy and list what I would do with my</a:t>
                      </a:r>
                      <a:r>
                        <a:rPr sz="1100" spc="20" dirty="0">
                          <a:latin typeface="Arial"/>
                          <a:cs typeface="Arial"/>
                        </a:rPr>
                        <a:t> </a:t>
                      </a:r>
                      <a:r>
                        <a:rPr sz="1100" spc="-5" dirty="0">
                          <a:latin typeface="Arial"/>
                          <a:cs typeface="Arial"/>
                        </a:rPr>
                        <a:t>money.</a:t>
                      </a:r>
                      <a:endParaRPr sz="1100">
                        <a:latin typeface="Arial"/>
                        <a:cs typeface="Arial"/>
                      </a:endParaRPr>
                    </a:p>
                    <a:p>
                      <a:pPr marL="208915" indent="-115570">
                        <a:lnSpc>
                          <a:spcPct val="101099"/>
                        </a:lnSpc>
                        <a:spcBef>
                          <a:spcPts val="20"/>
                        </a:spcBef>
                        <a:buChar char="•"/>
                        <a:tabLst>
                          <a:tab pos="209550" algn="l"/>
                        </a:tabLst>
                      </a:pPr>
                      <a:r>
                        <a:rPr sz="1100" spc="-5" dirty="0">
                          <a:latin typeface="Arial"/>
                          <a:cs typeface="Arial"/>
                        </a:rPr>
                        <a:t>Read chapter 8 “Minimize the Stress” in your Say Yes to No </a:t>
                      </a:r>
                      <a:r>
                        <a:rPr sz="1100" spc="-10" dirty="0">
                          <a:latin typeface="Arial"/>
                          <a:cs typeface="Arial"/>
                        </a:rPr>
                        <a:t>Debt  </a:t>
                      </a:r>
                      <a:r>
                        <a:rPr sz="1100" spc="-5" dirty="0">
                          <a:latin typeface="Arial"/>
                          <a:cs typeface="Arial"/>
                        </a:rPr>
                        <a:t>textbook</a:t>
                      </a:r>
                      <a:endParaRPr sz="1100">
                        <a:latin typeface="Arial"/>
                        <a:cs typeface="Arial"/>
                      </a:endParaRPr>
                    </a:p>
                  </a:txBody>
                  <a:tcPr marL="0" marR="0" marT="698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70840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5"/>
                        </a:spcBef>
                      </a:pPr>
                      <a:endParaRPr sz="1050">
                        <a:latin typeface="Times New Roman"/>
                        <a:cs typeface="Times New Roman"/>
                      </a:endParaRPr>
                    </a:p>
                    <a:p>
                      <a:pPr marL="51435">
                        <a:lnSpc>
                          <a:spcPct val="100000"/>
                        </a:lnSpc>
                      </a:pPr>
                      <a:r>
                        <a:rPr sz="1100" spc="-5" dirty="0">
                          <a:latin typeface="Arial"/>
                          <a:cs typeface="Arial"/>
                        </a:rPr>
                        <a:t>15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700">
                        <a:latin typeface="Times New Roman"/>
                        <a:cs typeface="Times New Roman"/>
                      </a:endParaRPr>
                    </a:p>
                    <a:p>
                      <a:pPr marL="2540" marR="91440">
                        <a:lnSpc>
                          <a:spcPct val="10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050">
                        <a:latin typeface="Times New Roman"/>
                        <a:cs typeface="Times New Roman"/>
                      </a:endParaRPr>
                    </a:p>
                    <a:p>
                      <a:pPr marL="2540">
                        <a:lnSpc>
                          <a:spcPct val="100000"/>
                        </a:lnSpc>
                        <a:spcBef>
                          <a:spcPts val="5"/>
                        </a:spcBef>
                      </a:pPr>
                      <a:r>
                        <a:rPr sz="1100" spc="-5" dirty="0">
                          <a:solidFill>
                            <a:srgbClr val="F06C24"/>
                          </a:solidFill>
                          <a:latin typeface="Arial"/>
                          <a:cs typeface="Arial"/>
                        </a:rPr>
                        <a:t>Closing</a:t>
                      </a:r>
                      <a:r>
                        <a:rPr sz="1100" spc="-15" dirty="0">
                          <a:solidFill>
                            <a:srgbClr val="F06C24"/>
                          </a:solidFill>
                          <a:latin typeface="Arial"/>
                          <a:cs typeface="Arial"/>
                        </a:rPr>
                        <a:t>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gn="just">
                        <a:lnSpc>
                          <a:spcPts val="1290"/>
                        </a:lnSpc>
                      </a:pPr>
                      <a:r>
                        <a:rPr sz="1100" spc="-5" dirty="0">
                          <a:latin typeface="Arial"/>
                          <a:cs typeface="Arial"/>
                        </a:rPr>
                        <a:t>The Facilitator may choose a volunteer to end the class in</a:t>
                      </a:r>
                      <a:r>
                        <a:rPr sz="1100" spc="100" dirty="0">
                          <a:latin typeface="Arial"/>
                          <a:cs typeface="Arial"/>
                        </a:rPr>
                        <a:t> </a:t>
                      </a:r>
                      <a:r>
                        <a:rPr sz="1100" spc="-5" dirty="0">
                          <a:latin typeface="Arial"/>
                          <a:cs typeface="Arial"/>
                        </a:rPr>
                        <a:t>prayer</a:t>
                      </a:r>
                      <a:endParaRPr sz="1100">
                        <a:latin typeface="Arial"/>
                        <a:cs typeface="Arial"/>
                      </a:endParaRPr>
                    </a:p>
                    <a:p>
                      <a:pPr marL="69850" marR="130175" algn="just">
                        <a:lnSpc>
                          <a:spcPct val="102299"/>
                        </a:lnSpc>
                      </a:pPr>
                      <a:r>
                        <a:rPr sz="1100" spc="-5" dirty="0">
                          <a:latin typeface="Arial"/>
                          <a:cs typeface="Arial"/>
                        </a:rPr>
                        <a:t>or use </a:t>
                      </a:r>
                      <a:r>
                        <a:rPr sz="1100" dirty="0">
                          <a:latin typeface="Arial"/>
                          <a:cs typeface="Arial"/>
                        </a:rPr>
                        <a:t>the </a:t>
                      </a:r>
                      <a:r>
                        <a:rPr sz="1100" spc="-5" dirty="0">
                          <a:latin typeface="Arial"/>
                          <a:cs typeface="Arial"/>
                        </a:rPr>
                        <a:t>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59)</a:t>
                      </a:r>
                      <a:endParaRPr sz="1100">
                        <a:latin typeface="Arial"/>
                        <a:cs typeface="Arial"/>
                      </a:endParaRPr>
                    </a:p>
                    <a:p>
                      <a:pPr marL="208915" marR="122555" indent="-139700" algn="just">
                        <a:lnSpc>
                          <a:spcPct val="101400"/>
                        </a:lnSpc>
                        <a:spcBef>
                          <a:spcPts val="60"/>
                        </a:spcBef>
                        <a:buChar char="•"/>
                        <a:tabLst>
                          <a:tab pos="209550" algn="l"/>
                        </a:tabLst>
                      </a:pPr>
                      <a:r>
                        <a:rPr sz="1100" spc="-5" dirty="0">
                          <a:latin typeface="Arial"/>
                          <a:cs typeface="Arial"/>
                        </a:rPr>
                        <a:t>Let us end Step 4 with our closing prayer: “God, the earth  belongs to You and I </a:t>
                      </a:r>
                      <a:r>
                        <a:rPr sz="1100" dirty="0">
                          <a:latin typeface="Arial"/>
                          <a:cs typeface="Arial"/>
                        </a:rPr>
                        <a:t>am </a:t>
                      </a:r>
                      <a:r>
                        <a:rPr sz="1100" spc="-5" dirty="0">
                          <a:latin typeface="Arial"/>
                          <a:cs typeface="Arial"/>
                        </a:rPr>
                        <a:t>Your child. I want to be a blessing to  my family and others who need my help. I intend to follow Your  instructions and accept</a:t>
                      </a:r>
                      <a:r>
                        <a:rPr sz="1100" spc="-10" dirty="0">
                          <a:latin typeface="Arial"/>
                          <a:cs typeface="Arial"/>
                        </a:rPr>
                        <a:t> </a:t>
                      </a:r>
                      <a:r>
                        <a:rPr sz="1100" spc="-5" dirty="0">
                          <a:latin typeface="Arial"/>
                          <a:cs typeface="Arial"/>
                        </a:rPr>
                        <a:t>Your</a:t>
                      </a:r>
                      <a:endParaRPr sz="1100">
                        <a:latin typeface="Arial"/>
                        <a:cs typeface="Arial"/>
                      </a:endParaRPr>
                    </a:p>
                    <a:p>
                      <a:pPr marL="208915" algn="just">
                        <a:lnSpc>
                          <a:spcPts val="1300"/>
                        </a:lnSpc>
                        <a:spcBef>
                          <a:spcPts val="75"/>
                        </a:spcBef>
                      </a:pPr>
                      <a:r>
                        <a:rPr sz="1100" spc="-5" dirty="0">
                          <a:latin typeface="Arial"/>
                          <a:cs typeface="Arial"/>
                        </a:rPr>
                        <a:t>blessings in order to make a difference in someone else’s life.  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34</a:t>
            </a:r>
          </a:p>
        </p:txBody>
      </p:sp>
      <p:sp>
        <p:nvSpPr>
          <p:cNvPr id="2" name="object 2"/>
          <p:cNvSpPr txBox="1"/>
          <p:nvPr/>
        </p:nvSpPr>
        <p:spPr>
          <a:xfrm>
            <a:off x="673100" y="908557"/>
            <a:ext cx="1998345"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8: Minimize </a:t>
            </a:r>
            <a:r>
              <a:rPr sz="1200" b="1" dirty="0">
                <a:solidFill>
                  <a:srgbClr val="6BA342"/>
                </a:solidFill>
                <a:latin typeface="Arial"/>
                <a:cs typeface="Arial"/>
              </a:rPr>
              <a:t>the</a:t>
            </a:r>
            <a:r>
              <a:rPr sz="1200" b="1" spc="-30" dirty="0">
                <a:solidFill>
                  <a:srgbClr val="6BA342"/>
                </a:solidFill>
                <a:latin typeface="Arial"/>
                <a:cs typeface="Arial"/>
              </a:rPr>
              <a:t> </a:t>
            </a:r>
            <a:r>
              <a:rPr sz="1200" b="1" spc="-5" dirty="0">
                <a:solidFill>
                  <a:srgbClr val="6BA342"/>
                </a:solidFill>
                <a:latin typeface="Arial"/>
                <a:cs typeface="Arial"/>
              </a:rPr>
              <a:t>Stress</a:t>
            </a:r>
            <a:endParaRPr sz="1200">
              <a:latin typeface="Arial"/>
              <a:cs typeface="Arial"/>
            </a:endParaRPr>
          </a:p>
        </p:txBody>
      </p:sp>
      <p:graphicFrame>
        <p:nvGraphicFramePr>
          <p:cNvPr id="3" name="object 3"/>
          <p:cNvGraphicFramePr>
            <a:graphicFrameLocks noGrp="1"/>
          </p:cNvGraphicFramePr>
          <p:nvPr/>
        </p:nvGraphicFramePr>
        <p:xfrm>
          <a:off x="568451" y="1105661"/>
          <a:ext cx="6402704" cy="7724138"/>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59460">
                  <a:extLst>
                    <a:ext uri="{9D8B030D-6E8A-4147-A177-3AD203B41FA5}">
                      <a16:colId xmlns:a16="http://schemas.microsoft.com/office/drawing/2014/main" val="20001"/>
                    </a:ext>
                  </a:extLst>
                </a:gridCol>
                <a:gridCol w="1022985">
                  <a:extLst>
                    <a:ext uri="{9D8B030D-6E8A-4147-A177-3AD203B41FA5}">
                      <a16:colId xmlns:a16="http://schemas.microsoft.com/office/drawing/2014/main" val="20002"/>
                    </a:ext>
                  </a:extLst>
                </a:gridCol>
                <a:gridCol w="4334509">
                  <a:extLst>
                    <a:ext uri="{9D8B030D-6E8A-4147-A177-3AD203B41FA5}">
                      <a16:colId xmlns:a16="http://schemas.microsoft.com/office/drawing/2014/main" val="20003"/>
                    </a:ext>
                  </a:extLst>
                </a:gridCol>
              </a:tblGrid>
              <a:tr h="342900">
                <a:tc gridSpan="4">
                  <a:txBody>
                    <a:bodyPr/>
                    <a:lstStyle/>
                    <a:p>
                      <a:pPr marR="215900" algn="ctr">
                        <a:lnSpc>
                          <a:spcPct val="100000"/>
                        </a:lnSpc>
                        <a:spcBef>
                          <a:spcPts val="595"/>
                        </a:spcBef>
                      </a:pPr>
                      <a:r>
                        <a:rPr sz="1100" b="1" spc="-5" dirty="0">
                          <a:solidFill>
                            <a:srgbClr val="FFFFFF"/>
                          </a:solidFill>
                          <a:latin typeface="Arial"/>
                          <a:cs typeface="Arial"/>
                        </a:rPr>
                        <a:t>Step 8: Minimize the Stress</a:t>
                      </a:r>
                      <a:endParaRPr sz="1100">
                        <a:latin typeface="Arial"/>
                        <a:cs typeface="Arial"/>
                      </a:endParaRPr>
                    </a:p>
                  </a:txBody>
                  <a:tcPr marL="0" marR="0" marT="755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0773">
                <a:tc>
                  <a:txBody>
                    <a:bodyPr/>
                    <a:lstStyle/>
                    <a:p>
                      <a:pPr marL="2540">
                        <a:lnSpc>
                          <a:spcPct val="100000"/>
                        </a:lnSpc>
                        <a:spcBef>
                          <a:spcPts val="620"/>
                        </a:spcBef>
                      </a:pPr>
                      <a:r>
                        <a:rPr sz="1100" b="1" dirty="0">
                          <a:solidFill>
                            <a:srgbClr val="FFFFFF"/>
                          </a:solidFill>
                          <a:latin typeface="Arial"/>
                          <a:cs typeface="Arial"/>
                        </a:rPr>
                        <a: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540">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73050">
                        <a:lnSpc>
                          <a:spcPts val="1275"/>
                        </a:lnSpc>
                      </a:pPr>
                      <a:r>
                        <a:rPr sz="1100" b="1" spc="-5" dirty="0">
                          <a:solidFill>
                            <a:srgbClr val="FFFFFF"/>
                          </a:solidFill>
                          <a:latin typeface="Arial"/>
                          <a:cs typeface="Arial"/>
                        </a:rPr>
                        <a:t>Content</a:t>
                      </a:r>
                      <a:endParaRPr sz="1100">
                        <a:latin typeface="Arial"/>
                        <a:cs typeface="Arial"/>
                      </a:endParaRPr>
                    </a:p>
                    <a:p>
                      <a:pPr marL="212090">
                        <a:lnSpc>
                          <a:spcPts val="1290"/>
                        </a:lnSpc>
                        <a:spcBef>
                          <a:spcPts val="9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algn="ctr">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345948">
                <a:tc>
                  <a:txBody>
                    <a:bodyPr/>
                    <a:lstStyle/>
                    <a:p>
                      <a:pPr marL="3175">
                        <a:lnSpc>
                          <a:spcPct val="100000"/>
                        </a:lnSpc>
                        <a:spcBef>
                          <a:spcPts val="620"/>
                        </a:spcBef>
                      </a:pPr>
                      <a:r>
                        <a:rPr sz="1100" dirty="0">
                          <a:latin typeface="Arial"/>
                          <a:cs typeface="Arial"/>
                        </a:rPr>
                        <a:t>1</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00" marR="142240" indent="-60960">
                        <a:lnSpc>
                          <a:spcPts val="133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0000"/>
                        </a:lnSpc>
                        <a:spcBef>
                          <a:spcPts val="620"/>
                        </a:spcBef>
                      </a:pPr>
                      <a:r>
                        <a:rPr sz="1100" spc="-5" dirty="0">
                          <a:solidFill>
                            <a:srgbClr val="EB7B2F"/>
                          </a:solidFill>
                          <a:latin typeface="Arial"/>
                          <a:cs typeface="Arial"/>
                        </a:rPr>
                        <a:t>Welcome</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90"/>
                        </a:lnSpc>
                      </a:pPr>
                      <a:r>
                        <a:rPr sz="1100" spc="-5" dirty="0">
                          <a:latin typeface="Arial"/>
                          <a:cs typeface="Arial"/>
                        </a:rPr>
                        <a:t>Welcome to Step</a:t>
                      </a:r>
                      <a:r>
                        <a:rPr sz="1100" spc="-10" dirty="0">
                          <a:latin typeface="Arial"/>
                          <a:cs typeface="Arial"/>
                        </a:rPr>
                        <a:t> </a:t>
                      </a:r>
                      <a:r>
                        <a:rPr sz="1100" spc="-5" dirty="0">
                          <a:latin typeface="Arial"/>
                          <a:cs typeface="Arial"/>
                        </a:rPr>
                        <a:t>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372361">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650">
                        <a:latin typeface="Times New Roman"/>
                        <a:cs typeface="Times New Roman"/>
                      </a:endParaRPr>
                    </a:p>
                    <a:p>
                      <a:pPr marL="317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050">
                        <a:latin typeface="Times New Roman"/>
                        <a:cs typeface="Times New Roman"/>
                      </a:endParaRPr>
                    </a:p>
                    <a:p>
                      <a:pPr marL="2540" marR="1422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483870">
                        <a:lnSpc>
                          <a:spcPts val="1270"/>
                        </a:lnSpc>
                        <a:spcBef>
                          <a:spcPts val="735"/>
                        </a:spcBef>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90"/>
                        </a:lnSpc>
                      </a:pPr>
                      <a:r>
                        <a:rPr sz="1100" spc="-5" dirty="0">
                          <a:latin typeface="Arial"/>
                          <a:cs typeface="Arial"/>
                        </a:rPr>
                        <a:t>The facilitator can pray, assign someone to pray or have</a:t>
                      </a:r>
                      <a:r>
                        <a:rPr sz="1100" spc="20" dirty="0">
                          <a:latin typeface="Arial"/>
                          <a:cs typeface="Arial"/>
                        </a:rPr>
                        <a:t> </a:t>
                      </a:r>
                      <a:r>
                        <a:rPr sz="1100" spc="-5" dirty="0">
                          <a:latin typeface="Arial"/>
                          <a:cs typeface="Arial"/>
                        </a:rPr>
                        <a:t>participants</a:t>
                      </a:r>
                      <a:endParaRPr sz="1100">
                        <a:latin typeface="Arial"/>
                        <a:cs typeface="Arial"/>
                      </a:endParaRPr>
                    </a:p>
                    <a:p>
                      <a:pPr marL="73660">
                        <a:lnSpc>
                          <a:spcPct val="100000"/>
                        </a:lnSpc>
                        <a:spcBef>
                          <a:spcPts val="35"/>
                        </a:spcBef>
                      </a:pPr>
                      <a:r>
                        <a:rPr sz="1100" spc="-5" dirty="0">
                          <a:latin typeface="Arial"/>
                          <a:cs typeface="Arial"/>
                        </a:rPr>
                        <a:t>read the opening prayer from the workbook on page</a:t>
                      </a:r>
                      <a:r>
                        <a:rPr sz="1100" spc="30" dirty="0">
                          <a:latin typeface="Arial"/>
                          <a:cs typeface="Arial"/>
                        </a:rPr>
                        <a:t> </a:t>
                      </a:r>
                      <a:r>
                        <a:rPr sz="1100" spc="-5" dirty="0">
                          <a:latin typeface="Arial"/>
                          <a:cs typeface="Arial"/>
                        </a:rPr>
                        <a:t>60.</a:t>
                      </a:r>
                      <a:endParaRPr sz="1100">
                        <a:latin typeface="Arial"/>
                        <a:cs typeface="Arial"/>
                      </a:endParaRPr>
                    </a:p>
                    <a:p>
                      <a:pPr>
                        <a:lnSpc>
                          <a:spcPct val="100000"/>
                        </a:lnSpc>
                        <a:spcBef>
                          <a:spcPts val="10"/>
                        </a:spcBef>
                      </a:pPr>
                      <a:endParaRPr sz="1150">
                        <a:latin typeface="Times New Roman"/>
                        <a:cs typeface="Times New Roman"/>
                      </a:endParaRPr>
                    </a:p>
                    <a:p>
                      <a:pPr marL="73660" marR="77470" algn="just">
                        <a:lnSpc>
                          <a:spcPct val="101400"/>
                        </a:lnSpc>
                      </a:pPr>
                      <a:r>
                        <a:rPr sz="1100" spc="-5" dirty="0">
                          <a:latin typeface="Arial"/>
                          <a:cs typeface="Arial"/>
                        </a:rPr>
                        <a:t>The opening prayer for Step 8 is “Dear God, </a:t>
                      </a:r>
                      <a:r>
                        <a:rPr sz="1100" dirty="0">
                          <a:latin typeface="Arial"/>
                          <a:cs typeface="Arial"/>
                        </a:rPr>
                        <a:t>You </a:t>
                      </a:r>
                      <a:r>
                        <a:rPr sz="1100" spc="-5" dirty="0">
                          <a:latin typeface="Arial"/>
                          <a:cs typeface="Arial"/>
                        </a:rPr>
                        <a:t>promised to care  for each of us but You instructed us </a:t>
                      </a:r>
                      <a:r>
                        <a:rPr sz="1100" spc="-10" dirty="0">
                          <a:latin typeface="Arial"/>
                          <a:cs typeface="Arial"/>
                        </a:rPr>
                        <a:t>to </a:t>
                      </a:r>
                      <a:r>
                        <a:rPr sz="1100" spc="-5" dirty="0">
                          <a:latin typeface="Arial"/>
                          <a:cs typeface="Arial"/>
                        </a:rPr>
                        <a:t>place all of our cares on You  and</a:t>
                      </a:r>
                      <a:r>
                        <a:rPr sz="1100" spc="-45" dirty="0">
                          <a:latin typeface="Arial"/>
                          <a:cs typeface="Arial"/>
                        </a:rPr>
                        <a:t> </a:t>
                      </a:r>
                      <a:r>
                        <a:rPr sz="1100" spc="-5" dirty="0">
                          <a:latin typeface="Arial"/>
                          <a:cs typeface="Arial"/>
                        </a:rPr>
                        <a:t>be</a:t>
                      </a:r>
                      <a:r>
                        <a:rPr sz="1100" spc="-45" dirty="0">
                          <a:latin typeface="Arial"/>
                          <a:cs typeface="Arial"/>
                        </a:rPr>
                        <a:t> </a:t>
                      </a:r>
                      <a:r>
                        <a:rPr sz="1100" spc="-5" dirty="0">
                          <a:latin typeface="Arial"/>
                          <a:cs typeface="Arial"/>
                        </a:rPr>
                        <a:t>anxious</a:t>
                      </a:r>
                      <a:r>
                        <a:rPr sz="1100" spc="-40"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nothing.</a:t>
                      </a:r>
                      <a:r>
                        <a:rPr sz="1100" spc="-45" dirty="0">
                          <a:latin typeface="Arial"/>
                          <a:cs typeface="Arial"/>
                        </a:rPr>
                        <a:t> </a:t>
                      </a:r>
                      <a:r>
                        <a:rPr sz="1100" spc="-5" dirty="0">
                          <a:latin typeface="Arial"/>
                          <a:cs typeface="Arial"/>
                        </a:rPr>
                        <a:t>Thank</a:t>
                      </a:r>
                      <a:r>
                        <a:rPr sz="1100" spc="-40" dirty="0">
                          <a:latin typeface="Arial"/>
                          <a:cs typeface="Arial"/>
                        </a:rPr>
                        <a:t> </a:t>
                      </a:r>
                      <a:r>
                        <a:rPr sz="1100" spc="-5" dirty="0">
                          <a:latin typeface="Arial"/>
                          <a:cs typeface="Arial"/>
                        </a:rPr>
                        <a:t>You</a:t>
                      </a:r>
                      <a:r>
                        <a:rPr sz="1100" spc="-45"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Your</a:t>
                      </a:r>
                      <a:r>
                        <a:rPr sz="1100" spc="-45" dirty="0">
                          <a:latin typeface="Arial"/>
                          <a:cs typeface="Arial"/>
                        </a:rPr>
                        <a:t> </a:t>
                      </a:r>
                      <a:r>
                        <a:rPr sz="1100" spc="-5" dirty="0">
                          <a:latin typeface="Arial"/>
                          <a:cs typeface="Arial"/>
                        </a:rPr>
                        <a:t>love</a:t>
                      </a:r>
                      <a:r>
                        <a:rPr sz="1100" spc="-40" dirty="0">
                          <a:latin typeface="Arial"/>
                          <a:cs typeface="Arial"/>
                        </a:rPr>
                        <a:t> </a:t>
                      </a:r>
                      <a:r>
                        <a:rPr sz="1100" spc="-5" dirty="0">
                          <a:latin typeface="Arial"/>
                          <a:cs typeface="Arial"/>
                        </a:rPr>
                        <a:t>and</a:t>
                      </a:r>
                      <a:r>
                        <a:rPr sz="1100" spc="-45" dirty="0">
                          <a:latin typeface="Arial"/>
                          <a:cs typeface="Arial"/>
                        </a:rPr>
                        <a:t> </a:t>
                      </a:r>
                      <a:r>
                        <a:rPr sz="1100" spc="-5" dirty="0">
                          <a:latin typeface="Arial"/>
                          <a:cs typeface="Arial"/>
                        </a:rPr>
                        <a:t>care.</a:t>
                      </a:r>
                      <a:r>
                        <a:rPr sz="1100" spc="-45" dirty="0">
                          <a:latin typeface="Arial"/>
                          <a:cs typeface="Arial"/>
                        </a:rPr>
                        <a:t> </a:t>
                      </a:r>
                      <a:r>
                        <a:rPr sz="1100" spc="-5" dirty="0">
                          <a:latin typeface="Arial"/>
                          <a:cs typeface="Arial"/>
                        </a:rPr>
                        <a:t>Direct  my path to </a:t>
                      </a:r>
                      <a:r>
                        <a:rPr sz="1100" dirty="0">
                          <a:latin typeface="Arial"/>
                          <a:cs typeface="Arial"/>
                        </a:rPr>
                        <a:t>care </a:t>
                      </a:r>
                      <a:r>
                        <a:rPr sz="1100" spc="-5" dirty="0">
                          <a:latin typeface="Arial"/>
                          <a:cs typeface="Arial"/>
                        </a:rPr>
                        <a:t>for myself better and make decisions that minimize  my own anxiety.</a:t>
                      </a:r>
                      <a:r>
                        <a:rPr sz="110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194054">
                <a:tc>
                  <a:txBody>
                    <a:bodyPr/>
                    <a:lstStyle/>
                    <a:p>
                      <a:pPr>
                        <a:lnSpc>
                          <a:spcPct val="100000"/>
                        </a:lnSpc>
                      </a:pPr>
                      <a:endParaRPr sz="1200">
                        <a:latin typeface="Times New Roman"/>
                        <a:cs typeface="Times New Roman"/>
                      </a:endParaRPr>
                    </a:p>
                    <a:p>
                      <a:pPr>
                        <a:lnSpc>
                          <a:spcPct val="100000"/>
                        </a:lnSpc>
                        <a:spcBef>
                          <a:spcPts val="40"/>
                        </a:spcBef>
                      </a:pPr>
                      <a:endParaRPr sz="1650">
                        <a:latin typeface="Times New Roman"/>
                        <a:cs typeface="Times New Roman"/>
                      </a:endParaRPr>
                    </a:p>
                    <a:p>
                      <a:pPr marL="3175">
                        <a:lnSpc>
                          <a:spcPct val="100000"/>
                        </a:lnSpc>
                        <a:spcBef>
                          <a:spcPts val="5"/>
                        </a:spcBef>
                      </a:pPr>
                      <a:r>
                        <a:rPr sz="1100"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5"/>
                        </a:spcBef>
                      </a:pPr>
                      <a:endParaRPr sz="1050">
                        <a:latin typeface="Times New Roman"/>
                        <a:cs typeface="Times New Roman"/>
                      </a:endParaRPr>
                    </a:p>
                    <a:p>
                      <a:pPr marL="2540" marR="1422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200">
                        <a:latin typeface="Times New Roman"/>
                        <a:cs typeface="Times New Roman"/>
                      </a:endParaRPr>
                    </a:p>
                    <a:p>
                      <a:pPr marL="2540">
                        <a:lnSpc>
                          <a:spcPct val="100000"/>
                        </a:lnSpc>
                      </a:pPr>
                      <a:r>
                        <a:rPr sz="1100" spc="-5" dirty="0">
                          <a:solidFill>
                            <a:srgbClr val="EB7B2F"/>
                          </a:solidFill>
                          <a:latin typeface="Arial"/>
                          <a:cs typeface="Arial"/>
                        </a:rPr>
                        <a:t>Memory</a:t>
                      </a:r>
                      <a:r>
                        <a:rPr sz="1100" spc="-15" dirty="0">
                          <a:solidFill>
                            <a:srgbClr val="EB7B2F"/>
                          </a:solidFill>
                          <a:latin typeface="Arial"/>
                          <a:cs typeface="Arial"/>
                        </a:rPr>
                        <a:t> </a:t>
                      </a:r>
                      <a:r>
                        <a:rPr sz="1100" spc="-5" dirty="0">
                          <a:solidFill>
                            <a:srgbClr val="EB7B2F"/>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marR="81915" algn="just">
                        <a:lnSpc>
                          <a:spcPts val="1330"/>
                        </a:lnSpc>
                      </a:pPr>
                      <a:r>
                        <a:rPr sz="1100" spc="-5" dirty="0">
                          <a:latin typeface="Arial"/>
                          <a:cs typeface="Arial"/>
                        </a:rPr>
                        <a:t>The facilitator can read in unison or assign someone to </a:t>
                      </a:r>
                      <a:r>
                        <a:rPr sz="1100" dirty="0">
                          <a:latin typeface="Arial"/>
                          <a:cs typeface="Arial"/>
                        </a:rPr>
                        <a:t>read </a:t>
                      </a:r>
                      <a:r>
                        <a:rPr sz="1100" spc="-5" dirty="0">
                          <a:latin typeface="Arial"/>
                          <a:cs typeface="Arial"/>
                        </a:rPr>
                        <a:t>the  memory verse on the</a:t>
                      </a:r>
                      <a:r>
                        <a:rPr sz="1100" spc="10" dirty="0">
                          <a:latin typeface="Arial"/>
                          <a:cs typeface="Arial"/>
                        </a:rPr>
                        <a:t> </a:t>
                      </a:r>
                      <a:r>
                        <a:rPr sz="1100" spc="-5" dirty="0">
                          <a:latin typeface="Arial"/>
                          <a:cs typeface="Arial"/>
                        </a:rPr>
                        <a:t>screen.</a:t>
                      </a:r>
                      <a:endParaRPr sz="1100">
                        <a:latin typeface="Arial"/>
                        <a:cs typeface="Arial"/>
                      </a:endParaRPr>
                    </a:p>
                    <a:p>
                      <a:pPr>
                        <a:lnSpc>
                          <a:spcPct val="100000"/>
                        </a:lnSpc>
                        <a:spcBef>
                          <a:spcPts val="40"/>
                        </a:spcBef>
                      </a:pPr>
                      <a:endParaRPr sz="1100">
                        <a:latin typeface="Times New Roman"/>
                        <a:cs typeface="Times New Roman"/>
                      </a:endParaRPr>
                    </a:p>
                    <a:p>
                      <a:pPr marL="73660" algn="just">
                        <a:lnSpc>
                          <a:spcPct val="102299"/>
                        </a:lnSpc>
                        <a:spcBef>
                          <a:spcPts val="5"/>
                        </a:spcBef>
                      </a:pPr>
                      <a:r>
                        <a:rPr sz="1100" spc="-5" dirty="0">
                          <a:latin typeface="Arial"/>
                          <a:cs typeface="Arial"/>
                        </a:rPr>
                        <a:t>The</a:t>
                      </a:r>
                      <a:r>
                        <a:rPr sz="1100" spc="-30" dirty="0">
                          <a:latin typeface="Arial"/>
                          <a:cs typeface="Arial"/>
                        </a:rPr>
                        <a:t> </a:t>
                      </a:r>
                      <a:r>
                        <a:rPr sz="1100" spc="-5" dirty="0">
                          <a:latin typeface="Arial"/>
                          <a:cs typeface="Arial"/>
                        </a:rPr>
                        <a:t>memory</a:t>
                      </a:r>
                      <a:r>
                        <a:rPr sz="1100" spc="-30" dirty="0">
                          <a:latin typeface="Arial"/>
                          <a:cs typeface="Arial"/>
                        </a:rPr>
                        <a:t> </a:t>
                      </a:r>
                      <a:r>
                        <a:rPr sz="1100" spc="-5" dirty="0">
                          <a:latin typeface="Arial"/>
                          <a:cs typeface="Arial"/>
                        </a:rPr>
                        <a:t>verse</a:t>
                      </a:r>
                      <a:r>
                        <a:rPr sz="1100" spc="-25" dirty="0">
                          <a:latin typeface="Arial"/>
                          <a:cs typeface="Arial"/>
                        </a:rPr>
                        <a:t> </a:t>
                      </a:r>
                      <a:r>
                        <a:rPr sz="1100" spc="-5" dirty="0">
                          <a:latin typeface="Arial"/>
                          <a:cs typeface="Arial"/>
                        </a:rPr>
                        <a:t>for</a:t>
                      </a:r>
                      <a:r>
                        <a:rPr sz="1100" spc="-30" dirty="0">
                          <a:latin typeface="Arial"/>
                          <a:cs typeface="Arial"/>
                        </a:rPr>
                        <a:t> </a:t>
                      </a:r>
                      <a:r>
                        <a:rPr sz="1100" spc="-5" dirty="0">
                          <a:latin typeface="Arial"/>
                          <a:cs typeface="Arial"/>
                        </a:rPr>
                        <a:t>Step</a:t>
                      </a:r>
                      <a:r>
                        <a:rPr sz="1100" spc="-25" dirty="0">
                          <a:latin typeface="Arial"/>
                          <a:cs typeface="Arial"/>
                        </a:rPr>
                        <a:t> </a:t>
                      </a:r>
                      <a:r>
                        <a:rPr sz="1100" spc="-5" dirty="0">
                          <a:latin typeface="Arial"/>
                          <a:cs typeface="Arial"/>
                        </a:rPr>
                        <a:t>8</a:t>
                      </a:r>
                      <a:r>
                        <a:rPr sz="1100" spc="-3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“A</a:t>
                      </a:r>
                      <a:r>
                        <a:rPr sz="1100" spc="-30" dirty="0">
                          <a:latin typeface="Arial"/>
                          <a:cs typeface="Arial"/>
                        </a:rPr>
                        <a:t> </a:t>
                      </a:r>
                      <a:r>
                        <a:rPr sz="1100" spc="-5" dirty="0">
                          <a:latin typeface="Arial"/>
                          <a:cs typeface="Arial"/>
                        </a:rPr>
                        <a:t>good</a:t>
                      </a:r>
                      <a:r>
                        <a:rPr sz="1100" spc="-25" dirty="0">
                          <a:latin typeface="Arial"/>
                          <a:cs typeface="Arial"/>
                        </a:rPr>
                        <a:t> </a:t>
                      </a:r>
                      <a:r>
                        <a:rPr sz="1100" spc="-5" dirty="0">
                          <a:latin typeface="Arial"/>
                          <a:cs typeface="Arial"/>
                        </a:rPr>
                        <a:t>person</a:t>
                      </a:r>
                      <a:r>
                        <a:rPr sz="1100" spc="-30" dirty="0">
                          <a:latin typeface="Arial"/>
                          <a:cs typeface="Arial"/>
                        </a:rPr>
                        <a:t> </a:t>
                      </a:r>
                      <a:r>
                        <a:rPr sz="1100" spc="-5" dirty="0">
                          <a:latin typeface="Arial"/>
                          <a:cs typeface="Arial"/>
                        </a:rPr>
                        <a:t>leaves</a:t>
                      </a:r>
                      <a:r>
                        <a:rPr sz="1100" spc="-25" dirty="0">
                          <a:latin typeface="Arial"/>
                          <a:cs typeface="Arial"/>
                        </a:rPr>
                        <a:t> </a:t>
                      </a:r>
                      <a:r>
                        <a:rPr sz="1100" spc="-5" dirty="0">
                          <a:latin typeface="Arial"/>
                          <a:cs typeface="Arial"/>
                        </a:rPr>
                        <a:t>an</a:t>
                      </a:r>
                      <a:r>
                        <a:rPr sz="1100" spc="-30" dirty="0">
                          <a:latin typeface="Arial"/>
                          <a:cs typeface="Arial"/>
                        </a:rPr>
                        <a:t> </a:t>
                      </a:r>
                      <a:r>
                        <a:rPr sz="1100" spc="-5" dirty="0">
                          <a:latin typeface="Arial"/>
                          <a:cs typeface="Arial"/>
                        </a:rPr>
                        <a:t>inheritance  for their children’s children, but a sinner’s </a:t>
                      </a:r>
                      <a:r>
                        <a:rPr sz="1100" spc="-10" dirty="0">
                          <a:latin typeface="Arial"/>
                          <a:cs typeface="Arial"/>
                        </a:rPr>
                        <a:t>wealth </a:t>
                      </a:r>
                      <a:r>
                        <a:rPr sz="1100" spc="-5" dirty="0">
                          <a:latin typeface="Arial"/>
                          <a:cs typeface="Arial"/>
                        </a:rPr>
                        <a:t>is stored up for the  righteous:</a:t>
                      </a:r>
                      <a:endParaRPr sz="1100">
                        <a:latin typeface="Arial"/>
                        <a:cs typeface="Arial"/>
                      </a:endParaRPr>
                    </a:p>
                    <a:p>
                      <a:pPr marL="73660" algn="just">
                        <a:lnSpc>
                          <a:spcPts val="1260"/>
                        </a:lnSpc>
                        <a:spcBef>
                          <a:spcPts val="20"/>
                        </a:spcBef>
                      </a:pPr>
                      <a:r>
                        <a:rPr sz="1100" spc="-5" dirty="0">
                          <a:latin typeface="Arial"/>
                          <a:cs typeface="Arial"/>
                        </a:rPr>
                        <a:t>Proverbs 13:22 NIV</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917952">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317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050">
                        <a:latin typeface="Times New Roman"/>
                        <a:cs typeface="Times New Roman"/>
                      </a:endParaRPr>
                    </a:p>
                    <a:p>
                      <a:pPr marL="2540" marR="142240">
                        <a:lnSpc>
                          <a:spcPct val="1018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050">
                        <a:latin typeface="Times New Roman"/>
                        <a:cs typeface="Times New Roman"/>
                      </a:endParaRPr>
                    </a:p>
                    <a:p>
                      <a:pPr marL="2540" marR="72390">
                        <a:lnSpc>
                          <a:spcPct val="101800"/>
                        </a:lnSpc>
                        <a:spcBef>
                          <a:spcPts val="5"/>
                        </a:spcBef>
                      </a:pPr>
                      <a:r>
                        <a:rPr sz="1100" spc="-5" dirty="0">
                          <a:solidFill>
                            <a:srgbClr val="EB7B2F"/>
                          </a:solidFill>
                          <a:latin typeface="Arial"/>
                          <a:cs typeface="Arial"/>
                        </a:rPr>
                        <a:t>Uncovering</a:t>
                      </a:r>
                      <a:r>
                        <a:rPr sz="1100" spc="-45" dirty="0">
                          <a:solidFill>
                            <a:srgbClr val="EB7B2F"/>
                          </a:solidFill>
                          <a:latin typeface="Arial"/>
                          <a:cs typeface="Arial"/>
                        </a:rPr>
                        <a:t> </a:t>
                      </a:r>
                      <a:r>
                        <a:rPr sz="1100" spc="-5" dirty="0">
                          <a:solidFill>
                            <a:srgbClr val="EB7B2F"/>
                          </a:solidFill>
                          <a:latin typeface="Arial"/>
                          <a:cs typeface="Arial"/>
                        </a:rPr>
                        <a:t>the  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gn="just">
                        <a:lnSpc>
                          <a:spcPts val="1295"/>
                        </a:lnSpc>
                      </a:pPr>
                      <a:r>
                        <a:rPr sz="1100" spc="-5" dirty="0">
                          <a:solidFill>
                            <a:srgbClr val="1F1D1E"/>
                          </a:solidFill>
                          <a:latin typeface="Arial"/>
                          <a:cs typeface="Arial"/>
                        </a:rPr>
                        <a:t>The Uncovering the Chains segment is designed to promote</a:t>
                      </a:r>
                      <a:r>
                        <a:rPr sz="1100" spc="45" dirty="0">
                          <a:solidFill>
                            <a:srgbClr val="1F1D1E"/>
                          </a:solidFill>
                          <a:latin typeface="Arial"/>
                          <a:cs typeface="Arial"/>
                        </a:rPr>
                        <a:t> </a:t>
                      </a:r>
                      <a:r>
                        <a:rPr sz="1100" spc="-5" dirty="0">
                          <a:solidFill>
                            <a:srgbClr val="1F1D1E"/>
                          </a:solidFill>
                          <a:latin typeface="Arial"/>
                          <a:cs typeface="Arial"/>
                        </a:rPr>
                        <a:t>biblical</a:t>
                      </a:r>
                      <a:endParaRPr sz="1100">
                        <a:latin typeface="Arial"/>
                        <a:cs typeface="Arial"/>
                      </a:endParaRPr>
                    </a:p>
                    <a:p>
                      <a:pPr marL="73660" algn="just">
                        <a:lnSpc>
                          <a:spcPct val="100000"/>
                        </a:lnSpc>
                        <a:spcBef>
                          <a:spcPts val="30"/>
                        </a:spcBef>
                      </a:pPr>
                      <a:r>
                        <a:rPr sz="1100" spc="-5" dirty="0">
                          <a:solidFill>
                            <a:srgbClr val="1F1D1E"/>
                          </a:solidFill>
                          <a:latin typeface="Arial"/>
                          <a:cs typeface="Arial"/>
                        </a:rPr>
                        <a:t>discussion around the memory</a:t>
                      </a:r>
                      <a:r>
                        <a:rPr sz="1100" spc="25"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302260" marR="145415" indent="-228600" algn="just">
                        <a:lnSpc>
                          <a:spcPct val="100800"/>
                        </a:lnSpc>
                        <a:spcBef>
                          <a:spcPts val="60"/>
                        </a:spcBef>
                        <a:buChar char="•"/>
                        <a:tabLst>
                          <a:tab pos="302895" algn="l"/>
                        </a:tabLst>
                      </a:pPr>
                      <a:r>
                        <a:rPr sz="1100" spc="-5" dirty="0">
                          <a:latin typeface="Arial"/>
                          <a:cs typeface="Arial"/>
                        </a:rPr>
                        <a:t>The course will display the memory verse with a question</a:t>
                      </a:r>
                      <a:r>
                        <a:rPr sz="1100" spc="-190" dirty="0">
                          <a:latin typeface="Arial"/>
                          <a:cs typeface="Arial"/>
                        </a:rPr>
                        <a:t> </a:t>
                      </a:r>
                      <a:r>
                        <a:rPr sz="1100" spc="-5" dirty="0">
                          <a:latin typeface="Arial"/>
                          <a:cs typeface="Arial"/>
                        </a:rPr>
                        <a:t>about  why the author of the bible verse said it and if remains true in  their lives today.</a:t>
                      </a:r>
                      <a:endParaRPr sz="1100">
                        <a:latin typeface="Arial"/>
                        <a:cs typeface="Arial"/>
                      </a:endParaRPr>
                    </a:p>
                    <a:p>
                      <a:pPr marL="302260" marR="147955" indent="-228600" algn="just">
                        <a:lnSpc>
                          <a:spcPct val="102000"/>
                        </a:lnSpc>
                        <a:spcBef>
                          <a:spcPts val="60"/>
                        </a:spcBef>
                        <a:buChar char="•"/>
                        <a:tabLst>
                          <a:tab pos="302895" algn="l"/>
                        </a:tabLst>
                      </a:pPr>
                      <a:r>
                        <a:rPr sz="1100" spc="-5" dirty="0">
                          <a:latin typeface="Arial"/>
                          <a:cs typeface="Arial"/>
                        </a:rPr>
                        <a:t>The memory verse for Step 8 is </a:t>
                      </a:r>
                      <a:r>
                        <a:rPr sz="1100" dirty="0">
                          <a:latin typeface="Arial"/>
                          <a:cs typeface="Arial"/>
                        </a:rPr>
                        <a:t>“A </a:t>
                      </a:r>
                      <a:r>
                        <a:rPr sz="1100" spc="-5" dirty="0">
                          <a:latin typeface="Arial"/>
                          <a:cs typeface="Arial"/>
                        </a:rPr>
                        <a:t>good person leaves </a:t>
                      </a:r>
                      <a:r>
                        <a:rPr sz="1100" spc="-10" dirty="0">
                          <a:latin typeface="Arial"/>
                          <a:cs typeface="Arial"/>
                        </a:rPr>
                        <a:t>an  </a:t>
                      </a:r>
                      <a:r>
                        <a:rPr sz="1100" spc="-5" dirty="0">
                          <a:latin typeface="Arial"/>
                          <a:cs typeface="Arial"/>
                        </a:rPr>
                        <a:t>inheritance </a:t>
                      </a:r>
                      <a:r>
                        <a:rPr sz="1100" spc="-10" dirty="0">
                          <a:latin typeface="Arial"/>
                          <a:cs typeface="Arial"/>
                        </a:rPr>
                        <a:t>for </a:t>
                      </a:r>
                      <a:r>
                        <a:rPr sz="1100" spc="-5" dirty="0">
                          <a:latin typeface="Arial"/>
                          <a:cs typeface="Arial"/>
                        </a:rPr>
                        <a:t>their children’s children, but a sinner’s wealth is  stored up for the righteous: Proverbs 13:22</a:t>
                      </a:r>
                      <a:r>
                        <a:rPr sz="1100" spc="20" dirty="0">
                          <a:latin typeface="Arial"/>
                          <a:cs typeface="Arial"/>
                        </a:rPr>
                        <a:t> </a:t>
                      </a:r>
                      <a:r>
                        <a:rPr sz="1100" spc="-5" dirty="0">
                          <a:latin typeface="Arial"/>
                          <a:cs typeface="Arial"/>
                        </a:rPr>
                        <a:t>NIV</a:t>
                      </a:r>
                      <a:endParaRPr sz="1100">
                        <a:latin typeface="Arial"/>
                        <a:cs typeface="Arial"/>
                      </a:endParaRPr>
                    </a:p>
                    <a:p>
                      <a:pPr marL="302260" indent="-229870" algn="just">
                        <a:lnSpc>
                          <a:spcPct val="99100"/>
                        </a:lnSpc>
                        <a:spcBef>
                          <a:spcPts val="75"/>
                        </a:spcBef>
                        <a:buClr>
                          <a:srgbClr val="000000"/>
                        </a:buClr>
                        <a:buChar char="•"/>
                        <a:tabLst>
                          <a:tab pos="302895" algn="l"/>
                        </a:tabLst>
                      </a:pPr>
                      <a:r>
                        <a:rPr sz="1100" spc="-5" dirty="0">
                          <a:solidFill>
                            <a:srgbClr val="1F1D1E"/>
                          </a:solidFill>
                          <a:latin typeface="Arial"/>
                          <a:cs typeface="Arial"/>
                        </a:rPr>
                        <a:t>Ask participants to reflect and share why you think Solomon said  this. Facilitator may </a:t>
                      </a:r>
                      <a:r>
                        <a:rPr sz="1100" dirty="0">
                          <a:solidFill>
                            <a:srgbClr val="1F1D1E"/>
                          </a:solidFill>
                          <a:latin typeface="Arial"/>
                          <a:cs typeface="Arial"/>
                        </a:rPr>
                        <a:t>ask </a:t>
                      </a:r>
                      <a:r>
                        <a:rPr sz="1100" spc="-5" dirty="0">
                          <a:solidFill>
                            <a:srgbClr val="1F1D1E"/>
                          </a:solidFill>
                          <a:latin typeface="Arial"/>
                          <a:cs typeface="Arial"/>
                        </a:rPr>
                        <a:t>someone to volunteer to share their  thoughts.</a:t>
                      </a:r>
                      <a:endParaRPr sz="1100">
                        <a:latin typeface="Arial"/>
                        <a:cs typeface="Arial"/>
                      </a:endParaRPr>
                    </a:p>
                    <a:p>
                      <a:pPr marL="302260" marR="107950" indent="-228600" algn="just">
                        <a:lnSpc>
                          <a:spcPct val="101400"/>
                        </a:lnSpc>
                        <a:spcBef>
                          <a:spcPts val="65"/>
                        </a:spcBef>
                        <a:buClr>
                          <a:srgbClr val="000000"/>
                        </a:buClr>
                        <a:buChar char="•"/>
                        <a:tabLst>
                          <a:tab pos="302895" algn="l"/>
                        </a:tabLst>
                      </a:pPr>
                      <a:r>
                        <a:rPr sz="1100" spc="-5" dirty="0">
                          <a:solidFill>
                            <a:srgbClr val="1F1D1E"/>
                          </a:solidFill>
                          <a:latin typeface="Arial"/>
                          <a:cs typeface="Arial"/>
                        </a:rPr>
                        <a:t>Please note: The scripture is meant </a:t>
                      </a:r>
                      <a:r>
                        <a:rPr sz="1100" dirty="0">
                          <a:solidFill>
                            <a:srgbClr val="1F1D1E"/>
                          </a:solidFill>
                          <a:latin typeface="Arial"/>
                          <a:cs typeface="Arial"/>
                        </a:rPr>
                        <a:t>to </a:t>
                      </a:r>
                      <a:r>
                        <a:rPr sz="1100" spc="-5" dirty="0">
                          <a:solidFill>
                            <a:srgbClr val="1F1D1E"/>
                          </a:solidFill>
                          <a:latin typeface="Arial"/>
                          <a:cs typeface="Arial"/>
                        </a:rPr>
                        <a:t>be reflected upon. Some  people are more familiar with bible passages than others. The  Facilitator can utilize a Bible Commentary to assist in  preparation, or ask a Minister, Sunday School teacher or  another person who well-versed in the Bible</a:t>
                      </a:r>
                      <a:r>
                        <a:rPr sz="1100" spc="30" dirty="0">
                          <a:solidFill>
                            <a:srgbClr val="1F1D1E"/>
                          </a:solidFill>
                          <a:latin typeface="Arial"/>
                          <a:cs typeface="Arial"/>
                        </a:rPr>
                        <a:t> </a:t>
                      </a:r>
                      <a:r>
                        <a:rPr sz="1100" spc="-5" dirty="0">
                          <a:solidFill>
                            <a:srgbClr val="1F1D1E"/>
                          </a:solidFill>
                          <a:latin typeface="Arial"/>
                          <a:cs typeface="Arial"/>
                        </a:rPr>
                        <a:t>to</a:t>
                      </a:r>
                      <a:endParaRPr sz="1100">
                        <a:latin typeface="Arial"/>
                        <a:cs typeface="Arial"/>
                      </a:endParaRPr>
                    </a:p>
                    <a:p>
                      <a:pPr marL="302260" algn="just">
                        <a:lnSpc>
                          <a:spcPts val="1290"/>
                        </a:lnSpc>
                        <a:spcBef>
                          <a:spcPts val="35"/>
                        </a:spcBef>
                      </a:pPr>
                      <a:r>
                        <a:rPr sz="1100" spc="-5" dirty="0">
                          <a:solidFill>
                            <a:srgbClr val="1F1D1E"/>
                          </a:solidFill>
                          <a:latin typeface="Arial"/>
                          <a:cs typeface="Arial"/>
                        </a:rPr>
                        <a:t>lead the</a:t>
                      </a:r>
                      <a:r>
                        <a:rPr sz="1100" dirty="0">
                          <a:solidFill>
                            <a:srgbClr val="1F1D1E"/>
                          </a:solidFill>
                          <a:latin typeface="Arial"/>
                          <a:cs typeface="Arial"/>
                        </a:rPr>
                        <a:t> </a:t>
                      </a:r>
                      <a:r>
                        <a:rPr sz="1100" spc="-5" dirty="0">
                          <a:solidFill>
                            <a:srgbClr val="1F1D1E"/>
                          </a:solidFill>
                          <a:latin typeface="Arial"/>
                          <a:cs typeface="Arial"/>
                        </a:rPr>
                        <a:t>discussion.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685038">
                <a:tc>
                  <a:txBody>
                    <a:bodyPr/>
                    <a:lstStyle/>
                    <a:p>
                      <a:pPr>
                        <a:lnSpc>
                          <a:spcPct val="100000"/>
                        </a:lnSpc>
                        <a:spcBef>
                          <a:spcPts val="35"/>
                        </a:spcBef>
                      </a:pPr>
                      <a:endParaRPr sz="1100">
                        <a:latin typeface="Times New Roman"/>
                        <a:cs typeface="Times New Roman"/>
                      </a:endParaRPr>
                    </a:p>
                    <a:p>
                      <a:pPr marL="3175">
                        <a:lnSpc>
                          <a:spcPct val="100000"/>
                        </a:lnSpc>
                      </a:pPr>
                      <a:r>
                        <a:rPr sz="1100" dirty="0">
                          <a:latin typeface="Arial"/>
                          <a:cs typeface="Arial"/>
                        </a:rPr>
                        <a:t>5</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98450">
                        <a:lnSpc>
                          <a:spcPct val="102299"/>
                        </a:lnSpc>
                        <a:spcBef>
                          <a:spcPts val="59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749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100">
                        <a:latin typeface="Times New Roman"/>
                        <a:cs typeface="Times New Roman"/>
                      </a:endParaRPr>
                    </a:p>
                    <a:p>
                      <a:pPr marL="2540">
                        <a:lnSpc>
                          <a:spcPct val="100000"/>
                        </a:lnSpc>
                      </a:pPr>
                      <a:r>
                        <a:rPr sz="1100" spc="-5" dirty="0">
                          <a:latin typeface="Arial"/>
                          <a:cs typeface="Arial"/>
                        </a:rPr>
                        <a:t>Intro to Step</a:t>
                      </a:r>
                      <a:r>
                        <a:rPr sz="1100" spc="-15" dirty="0">
                          <a:latin typeface="Arial"/>
                          <a:cs typeface="Arial"/>
                        </a:rPr>
                        <a:t> </a:t>
                      </a:r>
                      <a:r>
                        <a:rPr sz="1100" spc="-5" dirty="0">
                          <a:latin typeface="Arial"/>
                          <a:cs typeface="Arial"/>
                        </a:rPr>
                        <a:t>8</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75"/>
                        </a:lnSpc>
                      </a:pPr>
                      <a:r>
                        <a:rPr sz="1100" spc="-5" dirty="0">
                          <a:latin typeface="Arial"/>
                          <a:cs typeface="Arial"/>
                        </a:rPr>
                        <a:t>The virtual host will officially welcome Participants to step 8 which</a:t>
                      </a:r>
                      <a:r>
                        <a:rPr sz="1100" spc="10" dirty="0">
                          <a:latin typeface="Arial"/>
                          <a:cs typeface="Arial"/>
                        </a:rPr>
                        <a:t> </a:t>
                      </a:r>
                      <a:r>
                        <a:rPr sz="1100" spc="-5" dirty="0">
                          <a:latin typeface="Arial"/>
                          <a:cs typeface="Arial"/>
                        </a:rPr>
                        <a:t>is</a:t>
                      </a:r>
                      <a:endParaRPr sz="1100">
                        <a:latin typeface="Arial"/>
                        <a:cs typeface="Arial"/>
                      </a:endParaRPr>
                    </a:p>
                    <a:p>
                      <a:pPr marL="73660" marR="80010">
                        <a:lnSpc>
                          <a:spcPct val="102299"/>
                        </a:lnSpc>
                      </a:pPr>
                      <a:r>
                        <a:rPr sz="1100" spc="-5" dirty="0">
                          <a:latin typeface="Arial"/>
                          <a:cs typeface="Arial"/>
                        </a:rPr>
                        <a:t>minimize the stress. The goal of this step is to financially prepare for  the</a:t>
                      </a:r>
                      <a:endParaRPr sz="1100">
                        <a:latin typeface="Arial"/>
                        <a:cs typeface="Arial"/>
                      </a:endParaRPr>
                    </a:p>
                    <a:p>
                      <a:pPr marL="73660">
                        <a:lnSpc>
                          <a:spcPts val="1290"/>
                        </a:lnSpc>
                        <a:spcBef>
                          <a:spcPts val="30"/>
                        </a:spcBef>
                      </a:pPr>
                      <a:r>
                        <a:rPr sz="1100" spc="-5" dirty="0">
                          <a:latin typeface="Arial"/>
                          <a:cs typeface="Arial"/>
                        </a:rPr>
                        <a:t>unexpected so that it takes stress off of you and your</a:t>
                      </a:r>
                      <a:r>
                        <a:rPr sz="1100" spc="75" dirty="0">
                          <a:latin typeface="Arial"/>
                          <a:cs typeface="Arial"/>
                        </a:rPr>
                        <a:t> </a:t>
                      </a:r>
                      <a:r>
                        <a:rPr sz="1100" spc="-5" dirty="0">
                          <a:latin typeface="Arial"/>
                          <a:cs typeface="Arial"/>
                        </a:rPr>
                        <a:t>family.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15112">
                <a:tc>
                  <a:txBody>
                    <a:bodyPr/>
                    <a:lstStyle/>
                    <a:p>
                      <a:pPr marL="3175">
                        <a:lnSpc>
                          <a:spcPct val="100000"/>
                        </a:lnSpc>
                        <a:spcBef>
                          <a:spcPts val="670"/>
                        </a:spcBef>
                      </a:pPr>
                      <a:r>
                        <a:rPr sz="1100" dirty="0">
                          <a:latin typeface="Arial"/>
                          <a:cs typeface="Arial"/>
                        </a:rPr>
                        <a:t>6</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00" marR="57150" indent="-60960">
                        <a:lnSpc>
                          <a:spcPts val="1360"/>
                        </a:lnSpc>
                      </a:pPr>
                      <a:r>
                        <a:rPr sz="1100" spc="-5" dirty="0">
                          <a:latin typeface="Arial"/>
                          <a:cs typeface="Arial"/>
                        </a:rPr>
                        <a:t>Dr.</a:t>
                      </a:r>
                      <a:r>
                        <a:rPr sz="1100" spc="-110" dirty="0">
                          <a:latin typeface="Arial"/>
                          <a:cs typeface="Arial"/>
                        </a:rPr>
                        <a:t> </a:t>
                      </a:r>
                      <a:r>
                        <a:rPr sz="1100" spc="-5" dirty="0">
                          <a:latin typeface="Arial"/>
                          <a:cs typeface="Arial"/>
                        </a:rPr>
                        <a:t>Soaries  (Video)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5880" marR="228600" indent="-53340">
                        <a:lnSpc>
                          <a:spcPts val="1360"/>
                        </a:lnSpc>
                      </a:pPr>
                      <a:r>
                        <a:rPr sz="1100" spc="-5" dirty="0">
                          <a:latin typeface="Arial"/>
                          <a:cs typeface="Arial"/>
                        </a:rPr>
                        <a:t>Minimize</a:t>
                      </a:r>
                      <a:r>
                        <a:rPr sz="1100" spc="-55" dirty="0">
                          <a:latin typeface="Arial"/>
                          <a:cs typeface="Arial"/>
                        </a:rPr>
                        <a:t> </a:t>
                      </a:r>
                      <a:r>
                        <a:rPr sz="1100" spc="-5" dirty="0">
                          <a:latin typeface="Arial"/>
                          <a:cs typeface="Arial"/>
                        </a:rPr>
                        <a:t>the  Stress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75"/>
                        </a:lnSpc>
                      </a:pPr>
                      <a:r>
                        <a:rPr sz="1100" spc="-5" dirty="0">
                          <a:latin typeface="Arial"/>
                          <a:cs typeface="Arial"/>
                        </a:rPr>
                        <a:t>Dr.</a:t>
                      </a:r>
                      <a:r>
                        <a:rPr sz="1100" spc="105" dirty="0">
                          <a:latin typeface="Arial"/>
                          <a:cs typeface="Arial"/>
                        </a:rPr>
                        <a:t> </a:t>
                      </a:r>
                      <a:r>
                        <a:rPr sz="1100" spc="-5" dirty="0">
                          <a:latin typeface="Arial"/>
                          <a:cs typeface="Arial"/>
                        </a:rPr>
                        <a:t>Soaries</a:t>
                      </a:r>
                      <a:r>
                        <a:rPr sz="1100" spc="100" dirty="0">
                          <a:latin typeface="Arial"/>
                          <a:cs typeface="Arial"/>
                        </a:rPr>
                        <a:t> </a:t>
                      </a:r>
                      <a:r>
                        <a:rPr sz="1100" spc="-5" dirty="0">
                          <a:latin typeface="Arial"/>
                          <a:cs typeface="Arial"/>
                        </a:rPr>
                        <a:t>speaks</a:t>
                      </a:r>
                      <a:r>
                        <a:rPr sz="1100" spc="100" dirty="0">
                          <a:latin typeface="Arial"/>
                          <a:cs typeface="Arial"/>
                        </a:rPr>
                        <a:t> </a:t>
                      </a:r>
                      <a:r>
                        <a:rPr sz="1100" spc="-5" dirty="0">
                          <a:latin typeface="Arial"/>
                          <a:cs typeface="Arial"/>
                        </a:rPr>
                        <a:t>about</a:t>
                      </a:r>
                      <a:r>
                        <a:rPr sz="1100" spc="105" dirty="0">
                          <a:latin typeface="Arial"/>
                          <a:cs typeface="Arial"/>
                        </a:rPr>
                        <a:t> </a:t>
                      </a:r>
                      <a:r>
                        <a:rPr sz="1100" spc="-5" dirty="0">
                          <a:latin typeface="Arial"/>
                          <a:cs typeface="Arial"/>
                        </a:rPr>
                        <a:t>strategies</a:t>
                      </a:r>
                      <a:r>
                        <a:rPr sz="1100" spc="100" dirty="0">
                          <a:latin typeface="Arial"/>
                          <a:cs typeface="Arial"/>
                        </a:rPr>
                        <a:t> </a:t>
                      </a:r>
                      <a:r>
                        <a:rPr sz="1100" spc="-5" dirty="0">
                          <a:latin typeface="Arial"/>
                          <a:cs typeface="Arial"/>
                        </a:rPr>
                        <a:t>he</a:t>
                      </a:r>
                      <a:r>
                        <a:rPr sz="1100" spc="110" dirty="0">
                          <a:latin typeface="Arial"/>
                          <a:cs typeface="Arial"/>
                        </a:rPr>
                        <a:t> </a:t>
                      </a:r>
                      <a:r>
                        <a:rPr sz="1100" spc="-5" dirty="0">
                          <a:latin typeface="Arial"/>
                          <a:cs typeface="Arial"/>
                        </a:rPr>
                        <a:t>used</a:t>
                      </a:r>
                      <a:r>
                        <a:rPr sz="1100" spc="105" dirty="0">
                          <a:latin typeface="Arial"/>
                          <a:cs typeface="Arial"/>
                        </a:rPr>
                        <a:t> </a:t>
                      </a:r>
                      <a:r>
                        <a:rPr sz="1100" spc="-5" dirty="0">
                          <a:latin typeface="Arial"/>
                          <a:cs typeface="Arial"/>
                        </a:rPr>
                        <a:t>to</a:t>
                      </a:r>
                      <a:r>
                        <a:rPr sz="1100" spc="95" dirty="0">
                          <a:latin typeface="Arial"/>
                          <a:cs typeface="Arial"/>
                        </a:rPr>
                        <a:t> </a:t>
                      </a:r>
                      <a:r>
                        <a:rPr sz="1100" spc="-5" dirty="0">
                          <a:latin typeface="Arial"/>
                          <a:cs typeface="Arial"/>
                        </a:rPr>
                        <a:t>minimize</a:t>
                      </a:r>
                      <a:r>
                        <a:rPr sz="1100" spc="105" dirty="0">
                          <a:latin typeface="Arial"/>
                          <a:cs typeface="Arial"/>
                        </a:rPr>
                        <a:t> </a:t>
                      </a:r>
                      <a:r>
                        <a:rPr sz="1100" spc="-5" dirty="0">
                          <a:latin typeface="Arial"/>
                          <a:cs typeface="Arial"/>
                        </a:rPr>
                        <a:t>the</a:t>
                      </a:r>
                      <a:r>
                        <a:rPr sz="1100" spc="105" dirty="0">
                          <a:latin typeface="Arial"/>
                          <a:cs typeface="Arial"/>
                        </a:rPr>
                        <a:t> </a:t>
                      </a:r>
                      <a:r>
                        <a:rPr sz="1100" spc="-5" dirty="0">
                          <a:latin typeface="Arial"/>
                          <a:cs typeface="Arial"/>
                        </a:rPr>
                        <a:t>stress</a:t>
                      </a:r>
                      <a:endParaRPr sz="1100">
                        <a:latin typeface="Arial"/>
                        <a:cs typeface="Arial"/>
                      </a:endParaRPr>
                    </a:p>
                    <a:p>
                      <a:pPr marL="73660">
                        <a:lnSpc>
                          <a:spcPct val="100000"/>
                        </a:lnSpc>
                        <a:spcBef>
                          <a:spcPts val="10"/>
                        </a:spcBef>
                      </a:pPr>
                      <a:r>
                        <a:rPr sz="1100" spc="-5" dirty="0">
                          <a:latin typeface="Arial"/>
                          <a:cs typeface="Arial"/>
                        </a:rPr>
                        <a:t>so that he</a:t>
                      </a:r>
                      <a:endParaRPr sz="1100">
                        <a:latin typeface="Arial"/>
                        <a:cs typeface="Arial"/>
                      </a:endParaRPr>
                    </a:p>
                    <a:p>
                      <a:pPr marL="73660">
                        <a:lnSpc>
                          <a:spcPts val="1260"/>
                        </a:lnSpc>
                        <a:spcBef>
                          <a:spcPts val="90"/>
                        </a:spcBef>
                      </a:pPr>
                      <a:r>
                        <a:rPr sz="1100" spc="-5" dirty="0">
                          <a:latin typeface="Arial"/>
                          <a:cs typeface="Arial"/>
                        </a:rPr>
                        <a:t>was properly insured in case of unexpected</a:t>
                      </a:r>
                      <a:r>
                        <a:rPr sz="1100" spc="40" dirty="0">
                          <a:latin typeface="Arial"/>
                          <a:cs typeface="Arial"/>
                        </a:rPr>
                        <a:t> </a:t>
                      </a:r>
                      <a:r>
                        <a:rPr sz="1100" spc="-5" dirty="0">
                          <a:latin typeface="Arial"/>
                          <a:cs typeface="Arial"/>
                        </a:rPr>
                        <a:t>emergencies.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35</a:t>
            </a:r>
          </a:p>
        </p:txBody>
      </p:sp>
      <p:graphicFrame>
        <p:nvGraphicFramePr>
          <p:cNvPr id="2" name="object 2"/>
          <p:cNvGraphicFramePr>
            <a:graphicFrameLocks noGrp="1"/>
          </p:cNvGraphicFramePr>
          <p:nvPr/>
        </p:nvGraphicFramePr>
        <p:xfrm>
          <a:off x="568451" y="914400"/>
          <a:ext cx="6402704" cy="4597526"/>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59460">
                  <a:extLst>
                    <a:ext uri="{9D8B030D-6E8A-4147-A177-3AD203B41FA5}">
                      <a16:colId xmlns:a16="http://schemas.microsoft.com/office/drawing/2014/main" val="20001"/>
                    </a:ext>
                  </a:extLst>
                </a:gridCol>
                <a:gridCol w="1022985">
                  <a:extLst>
                    <a:ext uri="{9D8B030D-6E8A-4147-A177-3AD203B41FA5}">
                      <a16:colId xmlns:a16="http://schemas.microsoft.com/office/drawing/2014/main" val="20002"/>
                    </a:ext>
                  </a:extLst>
                </a:gridCol>
                <a:gridCol w="4334509">
                  <a:extLst>
                    <a:ext uri="{9D8B030D-6E8A-4147-A177-3AD203B41FA5}">
                      <a16:colId xmlns:a16="http://schemas.microsoft.com/office/drawing/2014/main" val="20003"/>
                    </a:ext>
                  </a:extLst>
                </a:gridCol>
              </a:tblGrid>
              <a:tr h="517398">
                <a:tc>
                  <a:txBody>
                    <a:bodyPr/>
                    <a:lstStyle/>
                    <a:p>
                      <a:pPr>
                        <a:lnSpc>
                          <a:spcPct val="100000"/>
                        </a:lnSpc>
                        <a:spcBef>
                          <a:spcPts val="35"/>
                        </a:spcBef>
                      </a:pPr>
                      <a:endParaRPr sz="1050">
                        <a:latin typeface="Times New Roman"/>
                        <a:cs typeface="Times New Roman"/>
                      </a:endParaRPr>
                    </a:p>
                    <a:p>
                      <a:pPr marL="3175">
                        <a:lnSpc>
                          <a:spcPct val="100000"/>
                        </a:lnSpc>
                      </a:pPr>
                      <a:r>
                        <a:rPr sz="1100" dirty="0">
                          <a:latin typeface="Arial"/>
                          <a:cs typeface="Arial"/>
                        </a:rPr>
                        <a:t>7</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98450">
                        <a:lnSpc>
                          <a:spcPct val="110500"/>
                        </a:lnSpc>
                        <a:spcBef>
                          <a:spcPts val="38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482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75"/>
                        </a:lnSpc>
                      </a:pPr>
                      <a:r>
                        <a:rPr sz="1100" spc="-5" dirty="0">
                          <a:latin typeface="Arial"/>
                          <a:cs typeface="Arial"/>
                        </a:rPr>
                        <a:t>Wills,</a:t>
                      </a:r>
                      <a:r>
                        <a:rPr sz="1100" spc="140" dirty="0">
                          <a:latin typeface="Arial"/>
                          <a:cs typeface="Arial"/>
                        </a:rPr>
                        <a:t> </a:t>
                      </a:r>
                      <a:r>
                        <a:rPr sz="1100" spc="-5" dirty="0">
                          <a:latin typeface="Arial"/>
                          <a:cs typeface="Arial"/>
                        </a:rPr>
                        <a:t>Estates,</a:t>
                      </a:r>
                      <a:endParaRPr sz="1100">
                        <a:latin typeface="Arial"/>
                        <a:cs typeface="Arial"/>
                      </a:endParaRPr>
                    </a:p>
                    <a:p>
                      <a:pPr marL="50800" marR="420370" indent="-48260">
                        <a:lnSpc>
                          <a:spcPct val="102299"/>
                        </a:lnSpc>
                      </a:pPr>
                      <a:r>
                        <a:rPr sz="1100" spc="-5" dirty="0">
                          <a:latin typeface="Arial"/>
                          <a:cs typeface="Arial"/>
                        </a:rPr>
                        <a:t>&amp; Legacy  </a:t>
                      </a:r>
                      <a:r>
                        <a:rPr sz="1100" dirty="0">
                          <a:latin typeface="Arial"/>
                          <a:cs typeface="Arial"/>
                        </a:rPr>
                        <a:t>Planning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75"/>
                        </a:lnSpc>
                      </a:pPr>
                      <a:r>
                        <a:rPr sz="1100" spc="-5" dirty="0">
                          <a:latin typeface="Arial"/>
                          <a:cs typeface="Arial"/>
                        </a:rPr>
                        <a:t>The</a:t>
                      </a:r>
                      <a:r>
                        <a:rPr sz="1100" spc="120" dirty="0">
                          <a:latin typeface="Arial"/>
                          <a:cs typeface="Arial"/>
                        </a:rPr>
                        <a:t> </a:t>
                      </a:r>
                      <a:r>
                        <a:rPr sz="1100" spc="-5" dirty="0">
                          <a:latin typeface="Arial"/>
                          <a:cs typeface="Arial"/>
                        </a:rPr>
                        <a:t>virtual</a:t>
                      </a:r>
                      <a:r>
                        <a:rPr sz="1100" spc="114" dirty="0">
                          <a:latin typeface="Arial"/>
                          <a:cs typeface="Arial"/>
                        </a:rPr>
                        <a:t> </a:t>
                      </a:r>
                      <a:r>
                        <a:rPr sz="1100" spc="-5" dirty="0">
                          <a:latin typeface="Arial"/>
                          <a:cs typeface="Arial"/>
                        </a:rPr>
                        <a:t>host</a:t>
                      </a:r>
                      <a:r>
                        <a:rPr sz="1100" spc="120" dirty="0">
                          <a:latin typeface="Arial"/>
                          <a:cs typeface="Arial"/>
                        </a:rPr>
                        <a:t> </a:t>
                      </a:r>
                      <a:r>
                        <a:rPr sz="1100" spc="-5" dirty="0">
                          <a:latin typeface="Arial"/>
                          <a:cs typeface="Arial"/>
                        </a:rPr>
                        <a:t>will</a:t>
                      </a:r>
                      <a:r>
                        <a:rPr sz="1100" spc="120" dirty="0">
                          <a:latin typeface="Arial"/>
                          <a:cs typeface="Arial"/>
                        </a:rPr>
                        <a:t> </a:t>
                      </a:r>
                      <a:r>
                        <a:rPr sz="1100" spc="-5" dirty="0">
                          <a:latin typeface="Arial"/>
                          <a:cs typeface="Arial"/>
                        </a:rPr>
                        <a:t>discuss</a:t>
                      </a:r>
                      <a:r>
                        <a:rPr sz="1100" spc="125" dirty="0">
                          <a:latin typeface="Arial"/>
                          <a:cs typeface="Arial"/>
                        </a:rPr>
                        <a:t> </a:t>
                      </a:r>
                      <a:r>
                        <a:rPr sz="1100" spc="-5" dirty="0">
                          <a:latin typeface="Arial"/>
                          <a:cs typeface="Arial"/>
                        </a:rPr>
                        <a:t>the</a:t>
                      </a:r>
                      <a:r>
                        <a:rPr sz="1100" spc="114" dirty="0">
                          <a:latin typeface="Arial"/>
                          <a:cs typeface="Arial"/>
                        </a:rPr>
                        <a:t> </a:t>
                      </a:r>
                      <a:r>
                        <a:rPr sz="1100" spc="-5" dirty="0">
                          <a:latin typeface="Arial"/>
                          <a:cs typeface="Arial"/>
                        </a:rPr>
                        <a:t>difference</a:t>
                      </a:r>
                      <a:r>
                        <a:rPr sz="1100" spc="120" dirty="0">
                          <a:latin typeface="Arial"/>
                          <a:cs typeface="Arial"/>
                        </a:rPr>
                        <a:t> </a:t>
                      </a:r>
                      <a:r>
                        <a:rPr sz="1100" spc="-5" dirty="0">
                          <a:latin typeface="Arial"/>
                          <a:cs typeface="Arial"/>
                        </a:rPr>
                        <a:t>between</a:t>
                      </a:r>
                      <a:r>
                        <a:rPr sz="1100" spc="120" dirty="0">
                          <a:latin typeface="Arial"/>
                          <a:cs typeface="Arial"/>
                        </a:rPr>
                        <a:t> </a:t>
                      </a:r>
                      <a:r>
                        <a:rPr sz="1100" spc="-5" dirty="0">
                          <a:latin typeface="Arial"/>
                          <a:cs typeface="Arial"/>
                        </a:rPr>
                        <a:t>estate</a:t>
                      </a:r>
                      <a:r>
                        <a:rPr sz="1100" spc="125" dirty="0">
                          <a:latin typeface="Arial"/>
                          <a:cs typeface="Arial"/>
                        </a:rPr>
                        <a:t> </a:t>
                      </a:r>
                      <a:r>
                        <a:rPr sz="1100" spc="-5" dirty="0">
                          <a:latin typeface="Arial"/>
                          <a:cs typeface="Arial"/>
                        </a:rPr>
                        <a:t>planning</a:t>
                      </a:r>
                      <a:endParaRPr sz="1100">
                        <a:latin typeface="Arial"/>
                        <a:cs typeface="Arial"/>
                      </a:endParaRPr>
                    </a:p>
                    <a:p>
                      <a:pPr marL="73660">
                        <a:lnSpc>
                          <a:spcPct val="100000"/>
                        </a:lnSpc>
                        <a:spcBef>
                          <a:spcPts val="30"/>
                        </a:spcBef>
                      </a:pPr>
                      <a:r>
                        <a:rPr sz="1100" spc="-5" dirty="0">
                          <a:latin typeface="Arial"/>
                          <a:cs typeface="Arial"/>
                        </a:rPr>
                        <a:t>and a will and share insight on Legacy</a:t>
                      </a:r>
                      <a:r>
                        <a:rPr sz="1100" spc="30" dirty="0">
                          <a:latin typeface="Arial"/>
                          <a:cs typeface="Arial"/>
                        </a:rPr>
                        <a:t> </a:t>
                      </a:r>
                      <a:r>
                        <a:rPr sz="1100" spc="-5" dirty="0">
                          <a:latin typeface="Arial"/>
                          <a:cs typeface="Arial"/>
                        </a:rPr>
                        <a:t>Planning.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666241">
                <a:tc>
                  <a:txBody>
                    <a:bodyPr/>
                    <a:lstStyle/>
                    <a:p>
                      <a:pPr>
                        <a:lnSpc>
                          <a:spcPct val="100000"/>
                        </a:lnSpc>
                        <a:spcBef>
                          <a:spcPts val="35"/>
                        </a:spcBef>
                      </a:pPr>
                      <a:endParaRPr sz="1100">
                        <a:latin typeface="Times New Roman"/>
                        <a:cs typeface="Times New Roman"/>
                      </a:endParaRPr>
                    </a:p>
                    <a:p>
                      <a:pPr marL="3175">
                        <a:lnSpc>
                          <a:spcPct val="100000"/>
                        </a:lnSpc>
                      </a:pPr>
                      <a:r>
                        <a:rPr sz="1100" dirty="0">
                          <a:latin typeface="Arial"/>
                          <a:cs typeface="Arial"/>
                        </a:rPr>
                        <a:t>8</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298450">
                        <a:lnSpc>
                          <a:spcPct val="110200"/>
                        </a:lnSpc>
                        <a:spcBef>
                          <a:spcPts val="439"/>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5879"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a:lnSpc>
                          <a:spcPct val="100000"/>
                        </a:lnSpc>
                        <a:spcBef>
                          <a:spcPts val="675"/>
                        </a:spcBef>
                        <a:tabLst>
                          <a:tab pos="901700" algn="l"/>
                        </a:tabLst>
                      </a:pPr>
                      <a:r>
                        <a:rPr sz="1100" dirty="0">
                          <a:latin typeface="Arial"/>
                          <a:cs typeface="Arial"/>
                        </a:rPr>
                        <a:t>Types	of</a:t>
                      </a:r>
                      <a:endParaRPr sz="1100">
                        <a:latin typeface="Arial"/>
                        <a:cs typeface="Arial"/>
                      </a:endParaRPr>
                    </a:p>
                    <a:p>
                      <a:pPr marL="2540">
                        <a:lnSpc>
                          <a:spcPct val="100000"/>
                        </a:lnSpc>
                        <a:spcBef>
                          <a:spcPts val="10"/>
                        </a:spcBef>
                      </a:pPr>
                      <a:r>
                        <a:rPr sz="1100" spc="-5" dirty="0">
                          <a:latin typeface="Arial"/>
                          <a:cs typeface="Arial"/>
                        </a:rPr>
                        <a:t>Insurances</a:t>
                      </a:r>
                      <a:endParaRPr sz="1100">
                        <a:latin typeface="Arial"/>
                        <a:cs typeface="Arial"/>
                      </a:endParaRPr>
                    </a:p>
                  </a:txBody>
                  <a:tcPr marL="0" marR="0" marT="8572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6225" marR="635" indent="-203835">
                        <a:lnSpc>
                          <a:spcPts val="1270"/>
                        </a:lnSpc>
                        <a:spcBef>
                          <a:spcPts val="105"/>
                        </a:spcBef>
                        <a:buChar char="•"/>
                        <a:tabLst>
                          <a:tab pos="276225" algn="l"/>
                          <a:tab pos="276860" algn="l"/>
                        </a:tabLst>
                      </a:pPr>
                      <a:r>
                        <a:rPr sz="1100" spc="-5" dirty="0">
                          <a:latin typeface="Arial"/>
                          <a:cs typeface="Arial"/>
                        </a:rPr>
                        <a:t>The virtual host will explore different types of insurances and  encourage</a:t>
                      </a:r>
                      <a:endParaRPr sz="1100">
                        <a:latin typeface="Arial"/>
                        <a:cs typeface="Arial"/>
                      </a:endParaRPr>
                    </a:p>
                    <a:p>
                      <a:pPr marL="276225">
                        <a:lnSpc>
                          <a:spcPts val="1270"/>
                        </a:lnSpc>
                        <a:spcBef>
                          <a:spcPts val="35"/>
                        </a:spcBef>
                      </a:pPr>
                      <a:r>
                        <a:rPr sz="1100" spc="-5" dirty="0">
                          <a:latin typeface="Arial"/>
                          <a:cs typeface="Arial"/>
                        </a:rPr>
                        <a:t>Participants to secure adequate insurance through an insurance  professional.</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31419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000">
                        <a:latin typeface="Times New Roman"/>
                        <a:cs typeface="Times New Roman"/>
                      </a:endParaRPr>
                    </a:p>
                    <a:p>
                      <a:pPr marL="3175">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450">
                        <a:latin typeface="Times New Roman"/>
                        <a:cs typeface="Times New Roman"/>
                      </a:endParaRPr>
                    </a:p>
                    <a:p>
                      <a:pPr marL="2540" marR="142240">
                        <a:lnSpc>
                          <a:spcPct val="1105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450">
                        <a:latin typeface="Times New Roman"/>
                        <a:cs typeface="Times New Roman"/>
                      </a:endParaRPr>
                    </a:p>
                    <a:p>
                      <a:pPr marL="2540" marR="398145">
                        <a:lnSpc>
                          <a:spcPct val="110500"/>
                        </a:lnSpc>
                        <a:spcBef>
                          <a:spcPts val="5"/>
                        </a:spcBef>
                      </a:pPr>
                      <a:r>
                        <a:rPr sz="1100" dirty="0">
                          <a:solidFill>
                            <a:srgbClr val="EB7B2F"/>
                          </a:solidFill>
                          <a:latin typeface="Arial"/>
                          <a:cs typeface="Arial"/>
                        </a:rPr>
                        <a:t>Insurance  </a:t>
                      </a:r>
                      <a:r>
                        <a:rPr sz="1100" spc="-5" dirty="0">
                          <a:solidFill>
                            <a:srgbClr val="EB7B2F"/>
                          </a:solidFill>
                          <a:latin typeface="Arial"/>
                          <a:cs typeface="Arial"/>
                        </a:rPr>
                        <a:t>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333375" marR="216535" indent="-260350" algn="just">
                        <a:lnSpc>
                          <a:spcPct val="102000"/>
                        </a:lnSpc>
                        <a:spcBef>
                          <a:spcPts val="25"/>
                        </a:spcBef>
                        <a:buChar char="•"/>
                        <a:tabLst>
                          <a:tab pos="334010" algn="l"/>
                        </a:tabLst>
                      </a:pPr>
                      <a:r>
                        <a:rPr sz="1100" spc="-5" dirty="0">
                          <a:latin typeface="Arial"/>
                          <a:cs typeface="Arial"/>
                        </a:rPr>
                        <a:t>For your convenience, we’ve listed the various types </a:t>
                      </a:r>
                      <a:r>
                        <a:rPr sz="1100" spc="-10" dirty="0">
                          <a:latin typeface="Arial"/>
                          <a:cs typeface="Arial"/>
                        </a:rPr>
                        <a:t>of  </a:t>
                      </a:r>
                      <a:r>
                        <a:rPr sz="1100" spc="-5" dirty="0">
                          <a:latin typeface="Arial"/>
                          <a:cs typeface="Arial"/>
                        </a:rPr>
                        <a:t>insurances and the definitions. Take a moment to review and  determine what insurances you need to</a:t>
                      </a:r>
                      <a:r>
                        <a:rPr sz="1100" spc="25" dirty="0">
                          <a:latin typeface="Arial"/>
                          <a:cs typeface="Arial"/>
                        </a:rPr>
                        <a:t> </a:t>
                      </a:r>
                      <a:r>
                        <a:rPr sz="1100" spc="-5" dirty="0">
                          <a:latin typeface="Arial"/>
                          <a:cs typeface="Arial"/>
                        </a:rPr>
                        <a:t>add.</a:t>
                      </a:r>
                      <a:endParaRPr sz="1100">
                        <a:latin typeface="Arial"/>
                        <a:cs typeface="Arial"/>
                      </a:endParaRPr>
                    </a:p>
                    <a:p>
                      <a:pPr marL="530860" lvl="1" indent="-229870">
                        <a:lnSpc>
                          <a:spcPct val="100000"/>
                        </a:lnSpc>
                        <a:spcBef>
                          <a:spcPts val="30"/>
                        </a:spcBef>
                        <a:buFont typeface="Courier New"/>
                        <a:buChar char="o"/>
                        <a:tabLst>
                          <a:tab pos="530860" algn="l"/>
                          <a:tab pos="531495" algn="l"/>
                        </a:tabLst>
                      </a:pPr>
                      <a:r>
                        <a:rPr sz="1100" spc="-5" dirty="0">
                          <a:latin typeface="Arial"/>
                          <a:cs typeface="Arial"/>
                        </a:rPr>
                        <a:t>Health</a:t>
                      </a:r>
                      <a:r>
                        <a:rPr sz="1100" spc="-10" dirty="0">
                          <a:latin typeface="Arial"/>
                          <a:cs typeface="Arial"/>
                        </a:rPr>
                        <a:t> </a:t>
                      </a:r>
                      <a:r>
                        <a:rPr sz="1100" spc="-5" dirty="0">
                          <a:latin typeface="Arial"/>
                          <a:cs typeface="Arial"/>
                        </a:rPr>
                        <a:t>insurance</a:t>
                      </a:r>
                      <a:endParaRPr sz="1100">
                        <a:latin typeface="Arial"/>
                        <a:cs typeface="Arial"/>
                      </a:endParaRPr>
                    </a:p>
                    <a:p>
                      <a:pPr marL="530860" lvl="1" indent="-229870">
                        <a:lnSpc>
                          <a:spcPct val="100000"/>
                        </a:lnSpc>
                        <a:spcBef>
                          <a:spcPts val="90"/>
                        </a:spcBef>
                        <a:buFont typeface="Courier New"/>
                        <a:buChar char="o"/>
                        <a:tabLst>
                          <a:tab pos="530860" algn="l"/>
                          <a:tab pos="531495" algn="l"/>
                        </a:tabLst>
                      </a:pPr>
                      <a:r>
                        <a:rPr sz="1100" spc="-5" dirty="0">
                          <a:latin typeface="Arial"/>
                          <a:cs typeface="Arial"/>
                        </a:rPr>
                        <a:t>Life insurance</a:t>
                      </a:r>
                      <a:endParaRPr sz="1100">
                        <a:latin typeface="Arial"/>
                        <a:cs typeface="Arial"/>
                      </a:endParaRPr>
                    </a:p>
                    <a:p>
                      <a:pPr marL="530860" lvl="1" indent="-229870">
                        <a:lnSpc>
                          <a:spcPct val="100000"/>
                        </a:lnSpc>
                        <a:spcBef>
                          <a:spcPts val="90"/>
                        </a:spcBef>
                        <a:buFont typeface="Courier New"/>
                        <a:buChar char="o"/>
                        <a:tabLst>
                          <a:tab pos="530860" algn="l"/>
                          <a:tab pos="531495" algn="l"/>
                        </a:tabLst>
                      </a:pPr>
                      <a:r>
                        <a:rPr sz="1100" spc="-5" dirty="0">
                          <a:latin typeface="Arial"/>
                          <a:cs typeface="Arial"/>
                        </a:rPr>
                        <a:t>Short term and long-term disability</a:t>
                      </a:r>
                      <a:r>
                        <a:rPr sz="1100" spc="10" dirty="0">
                          <a:latin typeface="Arial"/>
                          <a:cs typeface="Arial"/>
                        </a:rPr>
                        <a:t> </a:t>
                      </a:r>
                      <a:r>
                        <a:rPr sz="1100" spc="-5" dirty="0">
                          <a:latin typeface="Arial"/>
                          <a:cs typeface="Arial"/>
                        </a:rPr>
                        <a:t>insurance</a:t>
                      </a:r>
                      <a:endParaRPr sz="1100">
                        <a:latin typeface="Arial"/>
                        <a:cs typeface="Arial"/>
                      </a:endParaRPr>
                    </a:p>
                    <a:p>
                      <a:pPr marL="530860" lvl="1" indent="-229870">
                        <a:lnSpc>
                          <a:spcPct val="100000"/>
                        </a:lnSpc>
                        <a:spcBef>
                          <a:spcPts val="100"/>
                        </a:spcBef>
                        <a:buFont typeface="Courier New"/>
                        <a:buChar char="o"/>
                        <a:tabLst>
                          <a:tab pos="530860" algn="l"/>
                          <a:tab pos="531495" algn="l"/>
                        </a:tabLst>
                      </a:pPr>
                      <a:r>
                        <a:rPr sz="1100" spc="-5" dirty="0">
                          <a:latin typeface="Arial"/>
                          <a:cs typeface="Arial"/>
                        </a:rPr>
                        <a:t>Homeowners insurance</a:t>
                      </a:r>
                      <a:endParaRPr sz="1100">
                        <a:latin typeface="Arial"/>
                        <a:cs typeface="Arial"/>
                      </a:endParaRPr>
                    </a:p>
                    <a:p>
                      <a:pPr marL="530860" lvl="1" indent="-229870">
                        <a:lnSpc>
                          <a:spcPct val="100000"/>
                        </a:lnSpc>
                        <a:spcBef>
                          <a:spcPts val="95"/>
                        </a:spcBef>
                        <a:buFont typeface="Courier New"/>
                        <a:buChar char="o"/>
                        <a:tabLst>
                          <a:tab pos="530860" algn="l"/>
                          <a:tab pos="531495" algn="l"/>
                        </a:tabLst>
                      </a:pPr>
                      <a:r>
                        <a:rPr sz="1100" spc="-5" dirty="0">
                          <a:latin typeface="Arial"/>
                          <a:cs typeface="Arial"/>
                        </a:rPr>
                        <a:t>Renters insurance</a:t>
                      </a:r>
                      <a:endParaRPr sz="1100">
                        <a:latin typeface="Arial"/>
                        <a:cs typeface="Arial"/>
                      </a:endParaRPr>
                    </a:p>
                    <a:p>
                      <a:pPr marL="530860" lvl="1" indent="-229870">
                        <a:lnSpc>
                          <a:spcPct val="100000"/>
                        </a:lnSpc>
                        <a:spcBef>
                          <a:spcPts val="90"/>
                        </a:spcBef>
                        <a:buFont typeface="Courier New"/>
                        <a:buChar char="o"/>
                        <a:tabLst>
                          <a:tab pos="530860" algn="l"/>
                          <a:tab pos="531495" algn="l"/>
                        </a:tabLst>
                      </a:pPr>
                      <a:r>
                        <a:rPr sz="1100" spc="-5" dirty="0">
                          <a:latin typeface="Arial"/>
                          <a:cs typeface="Arial"/>
                        </a:rPr>
                        <a:t>Flood insurance</a:t>
                      </a:r>
                      <a:endParaRPr sz="1100">
                        <a:latin typeface="Arial"/>
                        <a:cs typeface="Arial"/>
                      </a:endParaRPr>
                    </a:p>
                    <a:p>
                      <a:pPr marL="530860" lvl="1" indent="-229870">
                        <a:lnSpc>
                          <a:spcPct val="100000"/>
                        </a:lnSpc>
                        <a:spcBef>
                          <a:spcPts val="105"/>
                        </a:spcBef>
                        <a:buFont typeface="Courier New"/>
                        <a:buChar char="o"/>
                        <a:tabLst>
                          <a:tab pos="530860" algn="l"/>
                          <a:tab pos="531495" algn="l"/>
                        </a:tabLst>
                      </a:pPr>
                      <a:r>
                        <a:rPr sz="1100" spc="-5" dirty="0">
                          <a:latin typeface="Arial"/>
                          <a:cs typeface="Arial"/>
                        </a:rPr>
                        <a:t>Car</a:t>
                      </a:r>
                      <a:r>
                        <a:rPr sz="1100" spc="-10" dirty="0">
                          <a:latin typeface="Arial"/>
                          <a:cs typeface="Arial"/>
                        </a:rPr>
                        <a:t> </a:t>
                      </a:r>
                      <a:r>
                        <a:rPr sz="1100" spc="-5" dirty="0">
                          <a:latin typeface="Arial"/>
                          <a:cs typeface="Arial"/>
                        </a:rPr>
                        <a:t>insurance</a:t>
                      </a:r>
                      <a:endParaRPr sz="1100">
                        <a:latin typeface="Arial"/>
                        <a:cs typeface="Arial"/>
                      </a:endParaRPr>
                    </a:p>
                    <a:p>
                      <a:pPr marL="530860" lvl="1" indent="-229870">
                        <a:lnSpc>
                          <a:spcPct val="100000"/>
                        </a:lnSpc>
                        <a:spcBef>
                          <a:spcPts val="100"/>
                        </a:spcBef>
                        <a:buFont typeface="Courier New"/>
                        <a:buChar char="o"/>
                        <a:tabLst>
                          <a:tab pos="530860" algn="l"/>
                          <a:tab pos="531495" algn="l"/>
                        </a:tabLst>
                      </a:pPr>
                      <a:r>
                        <a:rPr sz="1100" spc="-5" dirty="0">
                          <a:latin typeface="Arial"/>
                          <a:cs typeface="Arial"/>
                        </a:rPr>
                        <a:t>Gap</a:t>
                      </a:r>
                      <a:r>
                        <a:rPr sz="1100" spc="-10" dirty="0">
                          <a:latin typeface="Arial"/>
                          <a:cs typeface="Arial"/>
                        </a:rPr>
                        <a:t> </a:t>
                      </a:r>
                      <a:r>
                        <a:rPr sz="1100" spc="-5" dirty="0">
                          <a:latin typeface="Arial"/>
                          <a:cs typeface="Arial"/>
                        </a:rPr>
                        <a:t>insurance</a:t>
                      </a:r>
                      <a:endParaRPr sz="1100">
                        <a:latin typeface="Arial"/>
                        <a:cs typeface="Arial"/>
                      </a:endParaRPr>
                    </a:p>
                    <a:p>
                      <a:pPr marL="530860" lvl="1" indent="-229870">
                        <a:lnSpc>
                          <a:spcPct val="100000"/>
                        </a:lnSpc>
                        <a:spcBef>
                          <a:spcPts val="95"/>
                        </a:spcBef>
                        <a:buFont typeface="Courier New"/>
                        <a:buChar char="o"/>
                        <a:tabLst>
                          <a:tab pos="530860" algn="l"/>
                          <a:tab pos="531495" algn="l"/>
                        </a:tabLst>
                      </a:pPr>
                      <a:r>
                        <a:rPr sz="1100" spc="-5" dirty="0">
                          <a:latin typeface="Arial"/>
                          <a:cs typeface="Arial"/>
                        </a:rPr>
                        <a:t>Professional Liability</a:t>
                      </a:r>
                      <a:r>
                        <a:rPr sz="1100" dirty="0">
                          <a:latin typeface="Arial"/>
                          <a:cs typeface="Arial"/>
                        </a:rPr>
                        <a:t> </a:t>
                      </a:r>
                      <a:r>
                        <a:rPr sz="1100" spc="-5" dirty="0">
                          <a:latin typeface="Arial"/>
                          <a:cs typeface="Arial"/>
                        </a:rPr>
                        <a:t>Insurance</a:t>
                      </a:r>
                      <a:endParaRPr sz="1100">
                        <a:latin typeface="Arial"/>
                        <a:cs typeface="Arial"/>
                      </a:endParaRPr>
                    </a:p>
                    <a:p>
                      <a:pPr marL="530860" lvl="1" indent="-229870">
                        <a:lnSpc>
                          <a:spcPts val="1290"/>
                        </a:lnSpc>
                        <a:spcBef>
                          <a:spcPts val="90"/>
                        </a:spcBef>
                        <a:buFont typeface="Courier New"/>
                        <a:buChar char="o"/>
                        <a:tabLst>
                          <a:tab pos="530860" algn="l"/>
                          <a:tab pos="531495" algn="l"/>
                        </a:tabLst>
                      </a:pPr>
                      <a:r>
                        <a:rPr sz="1100" spc="-5" dirty="0">
                          <a:latin typeface="Arial"/>
                          <a:cs typeface="Arial"/>
                        </a:rPr>
                        <a:t>Umbrella</a:t>
                      </a:r>
                      <a:r>
                        <a:rPr sz="1100" spc="-10" dirty="0">
                          <a:latin typeface="Arial"/>
                          <a:cs typeface="Arial"/>
                        </a:rPr>
                        <a:t> </a:t>
                      </a:r>
                      <a:r>
                        <a:rPr sz="1100" spc="-5" dirty="0">
                          <a:latin typeface="Arial"/>
                          <a:cs typeface="Arial"/>
                        </a:rPr>
                        <a:t>insurance</a:t>
                      </a:r>
                      <a:endParaRPr sz="1100">
                        <a:latin typeface="Arial"/>
                        <a:cs typeface="Arial"/>
                      </a:endParaRPr>
                    </a:p>
                  </a:txBody>
                  <a:tcPr marL="0" marR="0" marT="317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593598">
                <a:tc>
                  <a:txBody>
                    <a:bodyPr/>
                    <a:lstStyle/>
                    <a:p>
                      <a:pPr>
                        <a:lnSpc>
                          <a:spcPct val="100000"/>
                        </a:lnSpc>
                        <a:spcBef>
                          <a:spcPts val="15"/>
                        </a:spcBef>
                      </a:pPr>
                      <a:endParaRPr sz="1350">
                        <a:latin typeface="Times New Roman"/>
                        <a:cs typeface="Times New Roman"/>
                      </a:endParaRPr>
                    </a:p>
                    <a:p>
                      <a:pPr marR="70485" algn="r">
                        <a:lnSpc>
                          <a:spcPct val="100000"/>
                        </a:lnSpc>
                      </a:pPr>
                      <a:r>
                        <a:rPr sz="1100" dirty="0">
                          <a:latin typeface="Arial"/>
                          <a:cs typeface="Arial"/>
                        </a:rPr>
                        <a:t>10</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98450">
                        <a:lnSpc>
                          <a:spcPct val="100899"/>
                        </a:lnSpc>
                        <a:spcBef>
                          <a:spcPts val="93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1187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13055">
                        <a:lnSpc>
                          <a:spcPct val="100899"/>
                        </a:lnSpc>
                        <a:spcBef>
                          <a:spcPts val="935"/>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1187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6225" marR="192405" indent="-203200" algn="just">
                        <a:lnSpc>
                          <a:spcPct val="101400"/>
                        </a:lnSpc>
                        <a:buChar char="•"/>
                        <a:tabLst>
                          <a:tab pos="276860" algn="l"/>
                        </a:tabLst>
                      </a:pPr>
                      <a:r>
                        <a:rPr sz="1100" spc="-5" dirty="0">
                          <a:latin typeface="Arial"/>
                          <a:cs typeface="Arial"/>
                        </a:rPr>
                        <a:t>The statistically speaking section highlights interesting  statistics.</a:t>
                      </a:r>
                      <a:r>
                        <a:rPr sz="1100" spc="-65"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virtual</a:t>
                      </a:r>
                      <a:r>
                        <a:rPr sz="1100" spc="-60" dirty="0">
                          <a:latin typeface="Arial"/>
                          <a:cs typeface="Arial"/>
                        </a:rPr>
                        <a:t> </a:t>
                      </a:r>
                      <a:r>
                        <a:rPr sz="1100" spc="-5" dirty="0">
                          <a:latin typeface="Arial"/>
                          <a:cs typeface="Arial"/>
                        </a:rPr>
                        <a:t>host</a:t>
                      </a:r>
                      <a:r>
                        <a:rPr sz="1100" spc="-60" dirty="0">
                          <a:latin typeface="Arial"/>
                          <a:cs typeface="Arial"/>
                        </a:rPr>
                        <a:t> </a:t>
                      </a:r>
                      <a:r>
                        <a:rPr sz="1100" spc="-5" dirty="0">
                          <a:latin typeface="Arial"/>
                          <a:cs typeface="Arial"/>
                        </a:rPr>
                        <a:t>video</a:t>
                      </a:r>
                      <a:r>
                        <a:rPr sz="1100" spc="-55"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talk</a:t>
                      </a:r>
                      <a:r>
                        <a:rPr sz="1100" spc="-50" dirty="0">
                          <a:latin typeface="Arial"/>
                          <a:cs typeface="Arial"/>
                        </a:rPr>
                        <a:t> </a:t>
                      </a:r>
                      <a:r>
                        <a:rPr sz="1100" spc="-5" dirty="0">
                          <a:latin typeface="Arial"/>
                          <a:cs typeface="Arial"/>
                        </a:rPr>
                        <a:t>about</a:t>
                      </a:r>
                      <a:r>
                        <a:rPr sz="1100" spc="-5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statistics.</a:t>
                      </a:r>
                      <a:r>
                        <a:rPr sz="1100" spc="-50" dirty="0">
                          <a:latin typeface="Arial"/>
                          <a:cs typeface="Arial"/>
                        </a:rPr>
                        <a:t> </a:t>
                      </a:r>
                      <a:r>
                        <a:rPr sz="1100" spc="-5" dirty="0">
                          <a:latin typeface="Arial"/>
                          <a:cs typeface="Arial"/>
                        </a:rPr>
                        <a:t>The  Statistically speaking segment for </a:t>
                      </a:r>
                      <a:r>
                        <a:rPr sz="1100" dirty="0">
                          <a:latin typeface="Arial"/>
                          <a:cs typeface="Arial"/>
                        </a:rPr>
                        <a:t>Step </a:t>
                      </a:r>
                      <a:r>
                        <a:rPr sz="1100" spc="-5" dirty="0">
                          <a:latin typeface="Arial"/>
                          <a:cs typeface="Arial"/>
                        </a:rPr>
                        <a:t>8 addresses</a:t>
                      </a:r>
                      <a:r>
                        <a:rPr sz="1100" spc="35" dirty="0">
                          <a:latin typeface="Arial"/>
                          <a:cs typeface="Arial"/>
                        </a:rPr>
                        <a:t> </a:t>
                      </a:r>
                      <a:r>
                        <a:rPr sz="1100" spc="-5" dirty="0">
                          <a:latin typeface="Arial"/>
                          <a:cs typeface="Arial"/>
                        </a:rPr>
                        <a:t>retirement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498601">
                <a:tc>
                  <a:txBody>
                    <a:bodyPr/>
                    <a:lstStyle/>
                    <a:p>
                      <a:pPr>
                        <a:lnSpc>
                          <a:spcPct val="100000"/>
                        </a:lnSpc>
                        <a:spcBef>
                          <a:spcPts val="45"/>
                        </a:spcBef>
                      </a:pPr>
                      <a:endParaRPr sz="1000">
                        <a:latin typeface="Times New Roman"/>
                        <a:cs typeface="Times New Roman"/>
                      </a:endParaRPr>
                    </a:p>
                    <a:p>
                      <a:pPr marR="70485" algn="r">
                        <a:lnSpc>
                          <a:spcPct val="100000"/>
                        </a:lnSpc>
                      </a:pPr>
                      <a:r>
                        <a:rPr sz="1100" dirty="0">
                          <a:latin typeface="Arial"/>
                          <a:cs typeface="Arial"/>
                        </a:rPr>
                        <a:t>11</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98450">
                        <a:lnSpc>
                          <a:spcPct val="101099"/>
                        </a:lnSpc>
                        <a:spcBef>
                          <a:spcPts val="56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711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1099"/>
                        </a:lnSpc>
                        <a:spcBef>
                          <a:spcPts val="560"/>
                        </a:spcBef>
                        <a:tabLst>
                          <a:tab pos="599440" algn="l"/>
                        </a:tabLst>
                      </a:pPr>
                      <a:r>
                        <a:rPr sz="1100" dirty="0">
                          <a:latin typeface="Arial"/>
                          <a:cs typeface="Arial"/>
                        </a:rPr>
                        <a:t>dfree®	Money  </a:t>
                      </a:r>
                      <a:r>
                        <a:rPr sz="1100" spc="-5" dirty="0">
                          <a:latin typeface="Arial"/>
                          <a:cs typeface="Arial"/>
                        </a:rPr>
                        <a:t>Tip</a:t>
                      </a:r>
                      <a:endParaRPr sz="1100">
                        <a:latin typeface="Arial"/>
                        <a:cs typeface="Arial"/>
                      </a:endParaRPr>
                    </a:p>
                  </a:txBody>
                  <a:tcPr marL="0" marR="0" marT="711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3050" indent="-200660">
                        <a:lnSpc>
                          <a:spcPct val="100000"/>
                        </a:lnSpc>
                        <a:spcBef>
                          <a:spcPts val="20"/>
                        </a:spcBef>
                        <a:buChar char="•"/>
                        <a:tabLst>
                          <a:tab pos="273050" algn="l"/>
                          <a:tab pos="273685" algn="l"/>
                        </a:tabLst>
                      </a:pPr>
                      <a:r>
                        <a:rPr sz="1100" spc="-5" dirty="0">
                          <a:latin typeface="Arial"/>
                          <a:cs typeface="Arial"/>
                        </a:rPr>
                        <a:t>The Dfree money tip for Step 8 is about being properly</a:t>
                      </a:r>
                      <a:r>
                        <a:rPr sz="1100" spc="90" dirty="0">
                          <a:latin typeface="Arial"/>
                          <a:cs typeface="Arial"/>
                        </a:rPr>
                        <a:t> </a:t>
                      </a:r>
                      <a:r>
                        <a:rPr sz="1100" spc="-5" dirty="0">
                          <a:latin typeface="Arial"/>
                          <a:cs typeface="Arial"/>
                        </a:rPr>
                        <a:t>insured.</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36</a:t>
            </a:r>
          </a:p>
        </p:txBody>
      </p:sp>
      <p:graphicFrame>
        <p:nvGraphicFramePr>
          <p:cNvPr id="2" name="object 2"/>
          <p:cNvGraphicFramePr>
            <a:graphicFrameLocks noGrp="1"/>
          </p:cNvGraphicFramePr>
          <p:nvPr/>
        </p:nvGraphicFramePr>
        <p:xfrm>
          <a:off x="568451" y="914400"/>
          <a:ext cx="6402704" cy="5731509"/>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59460">
                  <a:extLst>
                    <a:ext uri="{9D8B030D-6E8A-4147-A177-3AD203B41FA5}">
                      <a16:colId xmlns:a16="http://schemas.microsoft.com/office/drawing/2014/main" val="20001"/>
                    </a:ext>
                  </a:extLst>
                </a:gridCol>
                <a:gridCol w="1022985">
                  <a:extLst>
                    <a:ext uri="{9D8B030D-6E8A-4147-A177-3AD203B41FA5}">
                      <a16:colId xmlns:a16="http://schemas.microsoft.com/office/drawing/2014/main" val="20002"/>
                    </a:ext>
                  </a:extLst>
                </a:gridCol>
                <a:gridCol w="4334509">
                  <a:extLst>
                    <a:ext uri="{9D8B030D-6E8A-4147-A177-3AD203B41FA5}">
                      <a16:colId xmlns:a16="http://schemas.microsoft.com/office/drawing/2014/main" val="20003"/>
                    </a:ext>
                  </a:extLst>
                </a:gridCol>
              </a:tblGrid>
              <a:tr h="4526787">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0"/>
                        </a:spcBef>
                      </a:pPr>
                      <a:endParaRPr sz="1650">
                        <a:latin typeface="Times New Roman"/>
                        <a:cs typeface="Times New Roman"/>
                      </a:endParaRPr>
                    </a:p>
                    <a:p>
                      <a:pPr marL="51435">
                        <a:lnSpc>
                          <a:spcPct val="100000"/>
                        </a:lnSpc>
                      </a:pPr>
                      <a:r>
                        <a:rPr sz="1100" spc="-5" dirty="0">
                          <a:latin typeface="Arial"/>
                          <a:cs typeface="Arial"/>
                        </a:rPr>
                        <a:t>12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298450">
                        <a:lnSpc>
                          <a:spcPct val="102299"/>
                        </a:lnSpc>
                        <a:spcBef>
                          <a:spcPts val="105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6225" marR="240029" indent="-203200" algn="just">
                        <a:lnSpc>
                          <a:spcPct val="101499"/>
                        </a:lnSpc>
                        <a:buChar char="•"/>
                        <a:tabLst>
                          <a:tab pos="276860" algn="l"/>
                        </a:tabLst>
                      </a:pPr>
                      <a:r>
                        <a:rPr sz="1100" spc="-5" dirty="0">
                          <a:latin typeface="Arial"/>
                          <a:cs typeface="Arial"/>
                        </a:rPr>
                        <a:t>Commitments are exercises from the workbook that they  should complete before the next class. The virtual host will  walk them through the </a:t>
                      </a:r>
                      <a:r>
                        <a:rPr sz="1100" dirty="0">
                          <a:latin typeface="Arial"/>
                          <a:cs typeface="Arial"/>
                        </a:rPr>
                        <a:t>Self-Study </a:t>
                      </a:r>
                      <a:r>
                        <a:rPr sz="1100" spc="-5" dirty="0">
                          <a:latin typeface="Arial"/>
                          <a:cs typeface="Arial"/>
                        </a:rPr>
                        <a:t>exercises for Step 8.  Commitments can also be found in the Lifestyle: 12 Steps to  Financial Freedom workbook on pages</a:t>
                      </a:r>
                      <a:r>
                        <a:rPr sz="1100" spc="15" dirty="0">
                          <a:latin typeface="Arial"/>
                          <a:cs typeface="Arial"/>
                        </a:rPr>
                        <a:t> </a:t>
                      </a:r>
                      <a:r>
                        <a:rPr sz="1100" dirty="0">
                          <a:latin typeface="Arial"/>
                          <a:cs typeface="Arial"/>
                        </a:rPr>
                        <a:t>68-69.</a:t>
                      </a:r>
                      <a:endParaRPr sz="1100">
                        <a:latin typeface="Arial"/>
                        <a:cs typeface="Arial"/>
                      </a:endParaRPr>
                    </a:p>
                    <a:p>
                      <a:pPr>
                        <a:lnSpc>
                          <a:spcPct val="100000"/>
                        </a:lnSpc>
                        <a:spcBef>
                          <a:spcPts val="15"/>
                        </a:spcBef>
                        <a:buFont typeface="Arial"/>
                        <a:buChar char="•"/>
                      </a:pPr>
                      <a:endParaRPr sz="1250">
                        <a:latin typeface="Times New Roman"/>
                        <a:cs typeface="Times New Roman"/>
                      </a:endParaRPr>
                    </a:p>
                    <a:p>
                      <a:pPr marL="276225" marR="267970" indent="-203200" algn="just">
                        <a:lnSpc>
                          <a:spcPct val="102299"/>
                        </a:lnSpc>
                        <a:buChar char="•"/>
                        <a:tabLst>
                          <a:tab pos="276860" algn="l"/>
                        </a:tabLst>
                      </a:pPr>
                      <a:r>
                        <a:rPr sz="1100" spc="-5" dirty="0">
                          <a:latin typeface="Arial"/>
                          <a:cs typeface="Arial"/>
                        </a:rPr>
                        <a:t>Our self-study assignments for t Commitments are exercises  from the workbook that Participants should complete before  the</a:t>
                      </a:r>
                      <a:r>
                        <a:rPr sz="1100" spc="-50" dirty="0">
                          <a:latin typeface="Arial"/>
                          <a:cs typeface="Arial"/>
                        </a:rPr>
                        <a:t> </a:t>
                      </a:r>
                      <a:r>
                        <a:rPr sz="1100" spc="-5" dirty="0">
                          <a:latin typeface="Arial"/>
                          <a:cs typeface="Arial"/>
                        </a:rPr>
                        <a:t>next</a:t>
                      </a:r>
                      <a:r>
                        <a:rPr sz="1100" spc="-50" dirty="0">
                          <a:latin typeface="Arial"/>
                          <a:cs typeface="Arial"/>
                        </a:rPr>
                        <a:t> </a:t>
                      </a:r>
                      <a:r>
                        <a:rPr sz="1100" spc="-5" dirty="0">
                          <a:latin typeface="Arial"/>
                          <a:cs typeface="Arial"/>
                        </a:rPr>
                        <a:t>class.</a:t>
                      </a:r>
                      <a:r>
                        <a:rPr sz="1100" spc="-45"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virtual</a:t>
                      </a:r>
                      <a:r>
                        <a:rPr sz="1100" spc="-45" dirty="0">
                          <a:latin typeface="Arial"/>
                          <a:cs typeface="Arial"/>
                        </a:rPr>
                        <a:t> </a:t>
                      </a:r>
                      <a:r>
                        <a:rPr sz="1100" spc="-5" dirty="0">
                          <a:latin typeface="Arial"/>
                          <a:cs typeface="Arial"/>
                        </a:rPr>
                        <a:t>host</a:t>
                      </a:r>
                      <a:r>
                        <a:rPr sz="1100" spc="-50"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walk</a:t>
                      </a:r>
                      <a:r>
                        <a:rPr sz="1100" spc="-40" dirty="0">
                          <a:latin typeface="Arial"/>
                          <a:cs typeface="Arial"/>
                        </a:rPr>
                        <a:t> </a:t>
                      </a:r>
                      <a:r>
                        <a:rPr sz="1100" spc="-5" dirty="0">
                          <a:latin typeface="Arial"/>
                          <a:cs typeface="Arial"/>
                        </a:rPr>
                        <a:t>them</a:t>
                      </a:r>
                      <a:r>
                        <a:rPr sz="1100" spc="-50" dirty="0">
                          <a:latin typeface="Arial"/>
                          <a:cs typeface="Arial"/>
                        </a:rPr>
                        <a:t> </a:t>
                      </a:r>
                      <a:r>
                        <a:rPr sz="1100" spc="-5" dirty="0">
                          <a:latin typeface="Arial"/>
                          <a:cs typeface="Arial"/>
                        </a:rPr>
                        <a:t>through</a:t>
                      </a:r>
                      <a:r>
                        <a:rPr sz="1100" spc="-45" dirty="0">
                          <a:latin typeface="Arial"/>
                          <a:cs typeface="Arial"/>
                        </a:rPr>
                        <a:t> </a:t>
                      </a:r>
                      <a:r>
                        <a:rPr sz="1100" spc="-5" dirty="0">
                          <a:latin typeface="Arial"/>
                          <a:cs typeface="Arial"/>
                        </a:rPr>
                        <a:t>the</a:t>
                      </a:r>
                      <a:r>
                        <a:rPr sz="1100" spc="-50" dirty="0">
                          <a:latin typeface="Arial"/>
                          <a:cs typeface="Arial"/>
                        </a:rPr>
                        <a:t> </a:t>
                      </a:r>
                      <a:r>
                        <a:rPr sz="1100" dirty="0">
                          <a:latin typeface="Arial"/>
                          <a:cs typeface="Arial"/>
                        </a:rPr>
                        <a:t>Self-  </a:t>
                      </a:r>
                      <a:r>
                        <a:rPr sz="1100" spc="-5" dirty="0">
                          <a:latin typeface="Arial"/>
                          <a:cs typeface="Arial"/>
                        </a:rPr>
                        <a:t>Study exercises for Step</a:t>
                      </a:r>
                      <a:r>
                        <a:rPr sz="1100" spc="5" dirty="0">
                          <a:latin typeface="Arial"/>
                          <a:cs typeface="Arial"/>
                        </a:rPr>
                        <a:t> </a:t>
                      </a:r>
                      <a:r>
                        <a:rPr sz="1100" spc="-5" dirty="0">
                          <a:latin typeface="Arial"/>
                          <a:cs typeface="Arial"/>
                        </a:rPr>
                        <a:t>8.</a:t>
                      </a:r>
                      <a:endParaRPr sz="1100">
                        <a:latin typeface="Arial"/>
                        <a:cs typeface="Arial"/>
                      </a:endParaRPr>
                    </a:p>
                    <a:p>
                      <a:pPr>
                        <a:lnSpc>
                          <a:spcPct val="100000"/>
                        </a:lnSpc>
                        <a:spcBef>
                          <a:spcPts val="15"/>
                        </a:spcBef>
                        <a:buFont typeface="Arial"/>
                        <a:buChar char="•"/>
                      </a:pPr>
                      <a:endParaRPr sz="1200">
                        <a:latin typeface="Times New Roman"/>
                        <a:cs typeface="Times New Roman"/>
                      </a:endParaRPr>
                    </a:p>
                    <a:p>
                      <a:pPr marL="245110" indent="-172720">
                        <a:lnSpc>
                          <a:spcPct val="100000"/>
                        </a:lnSpc>
                        <a:buChar char="•"/>
                        <a:tabLst>
                          <a:tab pos="245745" algn="l"/>
                        </a:tabLst>
                      </a:pPr>
                      <a:r>
                        <a:rPr sz="1100" spc="-5" dirty="0">
                          <a:latin typeface="Arial"/>
                          <a:cs typeface="Arial"/>
                        </a:rPr>
                        <a:t>Self-study exercises for Step 8</a:t>
                      </a:r>
                      <a:r>
                        <a:rPr sz="1100" spc="10" dirty="0">
                          <a:latin typeface="Arial"/>
                          <a:cs typeface="Arial"/>
                        </a:rPr>
                        <a:t> </a:t>
                      </a:r>
                      <a:r>
                        <a:rPr sz="1100" spc="-5" dirty="0">
                          <a:latin typeface="Arial"/>
                          <a:cs typeface="Arial"/>
                        </a:rPr>
                        <a:t>are:</a:t>
                      </a:r>
                      <a:endParaRPr sz="1100">
                        <a:latin typeface="Arial"/>
                        <a:cs typeface="Arial"/>
                      </a:endParaRPr>
                    </a:p>
                    <a:p>
                      <a:pPr marL="530860" marR="167005" lvl="1" indent="-228600">
                        <a:lnSpc>
                          <a:spcPts val="1200"/>
                        </a:lnSpc>
                        <a:spcBef>
                          <a:spcPts val="165"/>
                        </a:spcBef>
                        <a:buFont typeface="Courier New"/>
                        <a:buChar char="o"/>
                        <a:tabLst>
                          <a:tab pos="530860" algn="l"/>
                          <a:tab pos="531495" algn="l"/>
                        </a:tabLst>
                      </a:pPr>
                      <a:r>
                        <a:rPr sz="1100" b="1" spc="-5" dirty="0">
                          <a:latin typeface="Arial"/>
                          <a:cs typeface="Arial"/>
                        </a:rPr>
                        <a:t>Commitment #1: </a:t>
                      </a:r>
                      <a:r>
                        <a:rPr sz="1100" spc="-5" dirty="0">
                          <a:latin typeface="Arial"/>
                          <a:cs typeface="Arial"/>
                        </a:rPr>
                        <a:t>I will calculate how much life insurance I  need and set a date to establish the required</a:t>
                      </a:r>
                      <a:r>
                        <a:rPr sz="1100" spc="65" dirty="0">
                          <a:latin typeface="Arial"/>
                          <a:cs typeface="Arial"/>
                        </a:rPr>
                        <a:t> </a:t>
                      </a:r>
                      <a:r>
                        <a:rPr sz="1100" spc="-5" dirty="0">
                          <a:latin typeface="Arial"/>
                          <a:cs typeface="Arial"/>
                        </a:rPr>
                        <a:t>coverage.</a:t>
                      </a:r>
                      <a:endParaRPr sz="1100">
                        <a:latin typeface="Arial"/>
                        <a:cs typeface="Arial"/>
                      </a:endParaRPr>
                    </a:p>
                    <a:p>
                      <a:pPr marL="530860" marR="62865" lvl="1" indent="-228600">
                        <a:lnSpc>
                          <a:spcPts val="1200"/>
                        </a:lnSpc>
                        <a:spcBef>
                          <a:spcPts val="130"/>
                        </a:spcBef>
                        <a:buFont typeface="Courier New"/>
                        <a:buChar char="o"/>
                        <a:tabLst>
                          <a:tab pos="530860" algn="l"/>
                          <a:tab pos="531495" algn="l"/>
                        </a:tabLst>
                      </a:pPr>
                      <a:r>
                        <a:rPr sz="1100" b="1" spc="-5" dirty="0">
                          <a:latin typeface="Arial"/>
                          <a:cs typeface="Arial"/>
                        </a:rPr>
                        <a:t>Commitment #2: </a:t>
                      </a:r>
                      <a:r>
                        <a:rPr sz="1100" spc="-5" dirty="0">
                          <a:latin typeface="Arial"/>
                          <a:cs typeface="Arial"/>
                        </a:rPr>
                        <a:t>I will consider my options for disability  insurance and set a date to establish the coverage I</a:t>
                      </a:r>
                      <a:r>
                        <a:rPr sz="1100" spc="70" dirty="0">
                          <a:latin typeface="Arial"/>
                          <a:cs typeface="Arial"/>
                        </a:rPr>
                        <a:t> </a:t>
                      </a:r>
                      <a:r>
                        <a:rPr sz="1100" spc="-5" dirty="0">
                          <a:latin typeface="Arial"/>
                          <a:cs typeface="Arial"/>
                        </a:rPr>
                        <a:t>need.</a:t>
                      </a:r>
                      <a:endParaRPr sz="1100">
                        <a:latin typeface="Arial"/>
                        <a:cs typeface="Arial"/>
                      </a:endParaRPr>
                    </a:p>
                    <a:p>
                      <a:pPr marL="530860" marR="54610" lvl="1" indent="-228600">
                        <a:lnSpc>
                          <a:spcPts val="1210"/>
                        </a:lnSpc>
                        <a:spcBef>
                          <a:spcPts val="140"/>
                        </a:spcBef>
                        <a:buFont typeface="Courier New"/>
                        <a:buChar char="o"/>
                        <a:tabLst>
                          <a:tab pos="530860" algn="l"/>
                          <a:tab pos="531495" algn="l"/>
                        </a:tabLst>
                      </a:pPr>
                      <a:r>
                        <a:rPr sz="1100" b="1" spc="-5" dirty="0">
                          <a:latin typeface="Arial"/>
                          <a:cs typeface="Arial"/>
                        </a:rPr>
                        <a:t>Commitment #3: </a:t>
                      </a:r>
                      <a:r>
                        <a:rPr sz="1100" spc="-5" dirty="0">
                          <a:latin typeface="Arial"/>
                          <a:cs typeface="Arial"/>
                        </a:rPr>
                        <a:t>I will make sure I have sufficient insurance  coverage on my house or apartment.</a:t>
                      </a:r>
                      <a:endParaRPr sz="1100">
                        <a:latin typeface="Arial"/>
                        <a:cs typeface="Arial"/>
                      </a:endParaRPr>
                    </a:p>
                    <a:p>
                      <a:pPr marL="530860" marR="59690" lvl="1" indent="-228600" algn="just">
                        <a:lnSpc>
                          <a:spcPct val="96600"/>
                        </a:lnSpc>
                        <a:spcBef>
                          <a:spcPts val="25"/>
                        </a:spcBef>
                        <a:buFont typeface="Courier New"/>
                        <a:buChar char="o"/>
                        <a:tabLst>
                          <a:tab pos="531495" algn="l"/>
                        </a:tabLst>
                      </a:pPr>
                      <a:r>
                        <a:rPr sz="1100" b="1" spc="-5" dirty="0">
                          <a:latin typeface="Arial"/>
                          <a:cs typeface="Arial"/>
                        </a:rPr>
                        <a:t>Commitment #4: </a:t>
                      </a:r>
                      <a:r>
                        <a:rPr sz="1100" spc="-5" dirty="0">
                          <a:latin typeface="Arial"/>
                          <a:cs typeface="Arial"/>
                        </a:rPr>
                        <a:t>I will make sure I have sufficient health  insurance for my entire family and will ask someone for  suggestions about improving my</a:t>
                      </a:r>
                      <a:r>
                        <a:rPr sz="1100" dirty="0">
                          <a:latin typeface="Arial"/>
                          <a:cs typeface="Arial"/>
                        </a:rPr>
                        <a:t> </a:t>
                      </a:r>
                      <a:r>
                        <a:rPr sz="1100" spc="-5" dirty="0">
                          <a:latin typeface="Arial"/>
                          <a:cs typeface="Arial"/>
                        </a:rPr>
                        <a:t>coverage.</a:t>
                      </a:r>
                      <a:endParaRPr sz="1100">
                        <a:latin typeface="Arial"/>
                        <a:cs typeface="Arial"/>
                      </a:endParaRPr>
                    </a:p>
                    <a:p>
                      <a:pPr marL="530860" marR="57785" lvl="1" indent="-228600" algn="just">
                        <a:lnSpc>
                          <a:spcPts val="1210"/>
                        </a:lnSpc>
                        <a:spcBef>
                          <a:spcPts val="130"/>
                        </a:spcBef>
                        <a:buFont typeface="Courier New"/>
                        <a:buChar char="o"/>
                        <a:tabLst>
                          <a:tab pos="531495" algn="l"/>
                        </a:tabLst>
                      </a:pPr>
                      <a:r>
                        <a:rPr sz="1100" b="1" spc="-5" dirty="0">
                          <a:latin typeface="Arial"/>
                          <a:cs typeface="Arial"/>
                        </a:rPr>
                        <a:t>Commitment #5: </a:t>
                      </a:r>
                      <a:r>
                        <a:rPr sz="1100" spc="-5" dirty="0">
                          <a:latin typeface="Arial"/>
                          <a:cs typeface="Arial"/>
                        </a:rPr>
                        <a:t>I will set a date to complete my will and</a:t>
                      </a:r>
                      <a:r>
                        <a:rPr sz="1100" spc="-160" dirty="0">
                          <a:latin typeface="Arial"/>
                          <a:cs typeface="Arial"/>
                        </a:rPr>
                        <a:t> </a:t>
                      </a:r>
                      <a:r>
                        <a:rPr sz="1100" spc="-5" dirty="0">
                          <a:latin typeface="Arial"/>
                          <a:cs typeface="Arial"/>
                        </a:rPr>
                        <a:t>my  healthcare directive (living will).</a:t>
                      </a:r>
                      <a:endParaRPr sz="1100">
                        <a:latin typeface="Arial"/>
                        <a:cs typeface="Arial"/>
                      </a:endParaRPr>
                    </a:p>
                    <a:p>
                      <a:pPr marL="530860" marR="57785" lvl="1" indent="-228600" algn="just">
                        <a:lnSpc>
                          <a:spcPts val="1200"/>
                        </a:lnSpc>
                        <a:spcBef>
                          <a:spcPts val="140"/>
                        </a:spcBef>
                        <a:buFont typeface="Courier New"/>
                        <a:buChar char="o"/>
                        <a:tabLst>
                          <a:tab pos="531495" algn="l"/>
                        </a:tabLst>
                      </a:pPr>
                      <a:r>
                        <a:rPr sz="1100" b="1" spc="-5" dirty="0">
                          <a:latin typeface="Arial"/>
                          <a:cs typeface="Arial"/>
                        </a:rPr>
                        <a:t>Commitment #6: </a:t>
                      </a:r>
                      <a:r>
                        <a:rPr sz="1100" spc="-5" dirty="0">
                          <a:latin typeface="Arial"/>
                          <a:cs typeface="Arial"/>
                        </a:rPr>
                        <a:t>I will designate a certified financial planner  to meet with at least once a year.</a:t>
                      </a:r>
                      <a:endParaRPr sz="1100">
                        <a:latin typeface="Arial"/>
                        <a:cs typeface="Arial"/>
                      </a:endParaRPr>
                    </a:p>
                    <a:p>
                      <a:pPr marL="212725" indent="-140335" algn="just">
                        <a:lnSpc>
                          <a:spcPts val="1300"/>
                        </a:lnSpc>
                        <a:spcBef>
                          <a:spcPts val="125"/>
                        </a:spcBef>
                        <a:buChar char="•"/>
                        <a:tabLst>
                          <a:tab pos="213360" algn="l"/>
                        </a:tabLst>
                      </a:pPr>
                      <a:r>
                        <a:rPr sz="1100" spc="-5" dirty="0">
                          <a:latin typeface="Arial"/>
                          <a:cs typeface="Arial"/>
                        </a:rPr>
                        <a:t>Read chapter 9 “Maintain the Focus” in your </a:t>
                      </a:r>
                      <a:r>
                        <a:rPr sz="1100" spc="-10" dirty="0">
                          <a:latin typeface="Arial"/>
                          <a:cs typeface="Arial"/>
                        </a:rPr>
                        <a:t>Say </a:t>
                      </a:r>
                      <a:r>
                        <a:rPr sz="1100" spc="-5" dirty="0">
                          <a:latin typeface="Arial"/>
                          <a:cs typeface="Arial"/>
                        </a:rPr>
                        <a:t>Yes to </a:t>
                      </a:r>
                      <a:r>
                        <a:rPr sz="1100" spc="-10" dirty="0">
                          <a:latin typeface="Arial"/>
                          <a:cs typeface="Arial"/>
                        </a:rPr>
                        <a:t>No Debt  </a:t>
                      </a:r>
                      <a:r>
                        <a:rPr sz="1100" spc="-5" dirty="0">
                          <a:latin typeface="Arial"/>
                          <a:cs typeface="Arial"/>
                        </a:rPr>
                        <a:t>textbook</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1204722">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51435">
                        <a:lnSpc>
                          <a:spcPct val="100000"/>
                        </a:lnSpc>
                      </a:pPr>
                      <a:r>
                        <a:rPr sz="1100" spc="-5" dirty="0">
                          <a:latin typeface="Arial"/>
                          <a:cs typeface="Arial"/>
                        </a:rPr>
                        <a:t>13</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35"/>
                        </a:spcBef>
                      </a:pPr>
                      <a:endParaRPr sz="1750">
                        <a:latin typeface="Times New Roman"/>
                        <a:cs typeface="Times New Roman"/>
                      </a:endParaRPr>
                    </a:p>
                    <a:p>
                      <a:pPr marL="203200" marR="96520" indent="-108585">
                        <a:lnSpc>
                          <a:spcPct val="102000"/>
                        </a:lnSpc>
                      </a:pPr>
                      <a:r>
                        <a:rPr sz="1100" dirty="0">
                          <a:solidFill>
                            <a:srgbClr val="F06C24"/>
                          </a:solidFill>
                          <a:latin typeface="Arial"/>
                          <a:cs typeface="Arial"/>
                        </a:rPr>
                        <a:t>Facilitato   </a:t>
                      </a:r>
                      <a:r>
                        <a:rPr sz="1100" spc="-5" dirty="0">
                          <a:solidFill>
                            <a:srgbClr val="F06C24"/>
                          </a:solidFill>
                          <a:latin typeface="Arial"/>
                          <a:cs typeface="Arial"/>
                        </a:rPr>
                        <a:t>r  (Slide)</a:t>
                      </a:r>
                      <a:endParaRPr sz="1100">
                        <a:latin typeface="Arial"/>
                        <a:cs typeface="Arial"/>
                      </a:endParaRPr>
                    </a:p>
                  </a:txBody>
                  <a:tcPr marL="0" marR="0" marT="444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150">
                        <a:latin typeface="Times New Roman"/>
                        <a:cs typeface="Times New Roman"/>
                      </a:endParaRPr>
                    </a:p>
                    <a:p>
                      <a:pPr marL="100965">
                        <a:lnSpc>
                          <a:spcPct val="100000"/>
                        </a:lnSpc>
                      </a:pPr>
                      <a:r>
                        <a:rPr sz="1100" spc="-5" dirty="0">
                          <a:solidFill>
                            <a:srgbClr val="EB7B2F"/>
                          </a:solidFill>
                          <a:latin typeface="Arial"/>
                          <a:cs typeface="Arial"/>
                        </a:rPr>
                        <a:t>Closing</a:t>
                      </a:r>
                      <a:r>
                        <a:rPr sz="1100" spc="-50" dirty="0">
                          <a:solidFill>
                            <a:srgbClr val="EB7B2F"/>
                          </a:solidFill>
                          <a:latin typeface="Arial"/>
                          <a:cs typeface="Arial"/>
                        </a:rPr>
                        <a:t>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19075" marR="71120" indent="-171450" algn="just">
                        <a:lnSpc>
                          <a:spcPct val="102299"/>
                        </a:lnSpc>
                        <a:spcBef>
                          <a:spcPts val="15"/>
                        </a:spcBef>
                        <a:buChar char="•"/>
                        <a:tabLst>
                          <a:tab pos="219710" algn="l"/>
                        </a:tabLst>
                      </a:pPr>
                      <a:r>
                        <a:rPr sz="1100" spc="-5" dirty="0">
                          <a:latin typeface="Arial"/>
                          <a:cs typeface="Arial"/>
                        </a:rPr>
                        <a:t>The Facilitator may choose a volunteer to end the class in prayer  or 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69)</a:t>
                      </a:r>
                      <a:endParaRPr sz="1100">
                        <a:latin typeface="Arial"/>
                        <a:cs typeface="Arial"/>
                      </a:endParaRPr>
                    </a:p>
                    <a:p>
                      <a:pPr marL="219075" indent="-146685" algn="just">
                        <a:lnSpc>
                          <a:spcPts val="1270"/>
                        </a:lnSpc>
                        <a:spcBef>
                          <a:spcPts val="145"/>
                        </a:spcBef>
                        <a:buFont typeface="Arial"/>
                        <a:buChar char="•"/>
                        <a:tabLst>
                          <a:tab pos="219710" algn="l"/>
                        </a:tabLst>
                      </a:pPr>
                      <a:r>
                        <a:rPr sz="1100" b="1" spc="-5" dirty="0">
                          <a:latin typeface="Arial"/>
                          <a:cs typeface="Arial"/>
                        </a:rPr>
                        <a:t>Our closing prayer for </a:t>
                      </a:r>
                      <a:r>
                        <a:rPr sz="1100" b="1" dirty="0">
                          <a:latin typeface="Arial"/>
                          <a:cs typeface="Arial"/>
                        </a:rPr>
                        <a:t>this </a:t>
                      </a:r>
                      <a:r>
                        <a:rPr sz="1100" b="1" spc="-5" dirty="0">
                          <a:latin typeface="Arial"/>
                          <a:cs typeface="Arial"/>
                        </a:rPr>
                        <a:t>step is </a:t>
                      </a:r>
                      <a:r>
                        <a:rPr sz="1100" spc="-5" dirty="0">
                          <a:latin typeface="Arial"/>
                          <a:cs typeface="Arial"/>
                        </a:rPr>
                        <a:t>“Lord, teach me to number</a:t>
                      </a:r>
                      <a:r>
                        <a:rPr sz="1100" spc="-165" dirty="0">
                          <a:latin typeface="Arial"/>
                          <a:cs typeface="Arial"/>
                        </a:rPr>
                        <a:t> </a:t>
                      </a:r>
                      <a:r>
                        <a:rPr sz="1100" spc="-5" dirty="0">
                          <a:latin typeface="Arial"/>
                          <a:cs typeface="Arial"/>
                        </a:rPr>
                        <a:t>my  days </a:t>
                      </a:r>
                      <a:r>
                        <a:rPr sz="1100" dirty="0">
                          <a:latin typeface="Arial"/>
                          <a:cs typeface="Arial"/>
                        </a:rPr>
                        <a:t>and</a:t>
                      </a:r>
                      <a:endParaRPr sz="1100">
                        <a:latin typeface="Arial"/>
                        <a:cs typeface="Arial"/>
                      </a:endParaRPr>
                    </a:p>
                    <a:p>
                      <a:pPr marL="219075" algn="just">
                        <a:lnSpc>
                          <a:spcPts val="1285"/>
                        </a:lnSpc>
                      </a:pPr>
                      <a:r>
                        <a:rPr sz="1100" spc="-5" dirty="0">
                          <a:latin typeface="Arial"/>
                          <a:cs typeface="Arial"/>
                        </a:rPr>
                        <a:t>to be prepared as I live and prepare the end of </a:t>
                      </a:r>
                      <a:r>
                        <a:rPr sz="1100" spc="-10" dirty="0">
                          <a:latin typeface="Arial"/>
                          <a:cs typeface="Arial"/>
                        </a:rPr>
                        <a:t>my </a:t>
                      </a:r>
                      <a:r>
                        <a:rPr sz="1100" spc="-5" dirty="0">
                          <a:latin typeface="Arial"/>
                          <a:cs typeface="Arial"/>
                        </a:rPr>
                        <a:t>days.</a:t>
                      </a:r>
                      <a:r>
                        <a:rPr sz="1100" spc="130" dirty="0">
                          <a:latin typeface="Arial"/>
                          <a:cs typeface="Arial"/>
                        </a:rPr>
                        <a:t> </a:t>
                      </a:r>
                      <a:r>
                        <a:rPr sz="1100" spc="-5" dirty="0">
                          <a:latin typeface="Arial"/>
                          <a:cs typeface="Arial"/>
                        </a:rPr>
                        <a:t>Amen.”</a:t>
                      </a:r>
                      <a:endParaRPr sz="1100">
                        <a:latin typeface="Arial"/>
                        <a:cs typeface="Arial"/>
                      </a:endParaRPr>
                    </a:p>
                  </a:txBody>
                  <a:tcPr marL="0" marR="0" marT="190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37</a:t>
            </a:r>
          </a:p>
        </p:txBody>
      </p:sp>
      <p:sp>
        <p:nvSpPr>
          <p:cNvPr id="2" name="object 2"/>
          <p:cNvSpPr txBox="1"/>
          <p:nvPr/>
        </p:nvSpPr>
        <p:spPr>
          <a:xfrm>
            <a:off x="673100" y="892556"/>
            <a:ext cx="1955164"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9: Maintain </a:t>
            </a:r>
            <a:r>
              <a:rPr sz="1200" b="1" dirty="0">
                <a:solidFill>
                  <a:srgbClr val="6BA342"/>
                </a:solidFill>
                <a:latin typeface="Arial"/>
                <a:cs typeface="Arial"/>
              </a:rPr>
              <a:t>the</a:t>
            </a:r>
            <a:r>
              <a:rPr sz="1200" b="1" spc="-35" dirty="0">
                <a:solidFill>
                  <a:srgbClr val="6BA342"/>
                </a:solidFill>
                <a:latin typeface="Arial"/>
                <a:cs typeface="Arial"/>
              </a:rPr>
              <a:t> </a:t>
            </a:r>
            <a:r>
              <a:rPr sz="1200" b="1" spc="-5" dirty="0">
                <a:solidFill>
                  <a:srgbClr val="6BA342"/>
                </a:solidFill>
                <a:latin typeface="Arial"/>
                <a:cs typeface="Arial"/>
              </a:rPr>
              <a:t>Focus</a:t>
            </a:r>
            <a:endParaRPr sz="1200">
              <a:latin typeface="Arial"/>
              <a:cs typeface="Arial"/>
            </a:endParaRPr>
          </a:p>
        </p:txBody>
      </p:sp>
      <p:graphicFrame>
        <p:nvGraphicFramePr>
          <p:cNvPr id="3" name="object 3"/>
          <p:cNvGraphicFramePr>
            <a:graphicFrameLocks noGrp="1"/>
          </p:cNvGraphicFramePr>
          <p:nvPr/>
        </p:nvGraphicFramePr>
        <p:xfrm>
          <a:off x="568451" y="1089660"/>
          <a:ext cx="6401435" cy="7865360"/>
        </p:xfrm>
        <a:graphic>
          <a:graphicData uri="http://schemas.openxmlformats.org/drawingml/2006/table">
            <a:tbl>
              <a:tblPr firstRow="1" bandRow="1">
                <a:tableStyleId>{2D5ABB26-0587-4C30-8999-92F81FD0307C}</a:tableStyleId>
              </a:tblPr>
              <a:tblGrid>
                <a:gridCol w="87630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39285">
                  <a:extLst>
                    <a:ext uri="{9D8B030D-6E8A-4147-A177-3AD203B41FA5}">
                      <a16:colId xmlns:a16="http://schemas.microsoft.com/office/drawing/2014/main" val="20002"/>
                    </a:ext>
                  </a:extLst>
                </a:gridCol>
              </a:tblGrid>
              <a:tr h="400050">
                <a:tc gridSpan="3">
                  <a:txBody>
                    <a:bodyPr/>
                    <a:lstStyle/>
                    <a:p>
                      <a:pPr marR="255270" algn="ctr">
                        <a:lnSpc>
                          <a:spcPct val="100000"/>
                        </a:lnSpc>
                        <a:spcBef>
                          <a:spcPts val="825"/>
                        </a:spcBef>
                      </a:pPr>
                      <a:r>
                        <a:rPr sz="1100" b="1" spc="-5" dirty="0">
                          <a:solidFill>
                            <a:srgbClr val="FFFFFF"/>
                          </a:solidFill>
                          <a:latin typeface="Arial"/>
                          <a:cs typeface="Arial"/>
                        </a:rPr>
                        <a:t>Step 9: Maintain the</a:t>
                      </a:r>
                      <a:r>
                        <a:rPr sz="1100" b="1" spc="5" dirty="0">
                          <a:solidFill>
                            <a:srgbClr val="FFFFFF"/>
                          </a:solidFill>
                          <a:latin typeface="Arial"/>
                          <a:cs typeface="Arial"/>
                        </a:rPr>
                        <a:t> </a:t>
                      </a:r>
                      <a:r>
                        <a:rPr sz="1100" b="1" spc="-5" dirty="0">
                          <a:solidFill>
                            <a:srgbClr val="FFFFFF"/>
                          </a:solidFill>
                          <a:latin typeface="Arial"/>
                          <a:cs typeface="Arial"/>
                        </a:rPr>
                        <a:t>Focus</a:t>
                      </a:r>
                      <a:endParaRPr sz="1100">
                        <a:latin typeface="Arial"/>
                        <a:cs typeface="Arial"/>
                      </a:endParaRPr>
                    </a:p>
                  </a:txBody>
                  <a:tcPr marL="0" marR="0" marT="1047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6201">
                <a:tc>
                  <a:txBody>
                    <a:bodyPr/>
                    <a:lstStyle/>
                    <a:p>
                      <a:pPr marL="34925">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320"/>
                        </a:lnSpc>
                        <a:spcBef>
                          <a:spcPts val="3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454913">
                <a:tc>
                  <a:txBody>
                    <a:bodyPr/>
                    <a:lstStyle/>
                    <a:p>
                      <a:pPr>
                        <a:lnSpc>
                          <a:spcPct val="100000"/>
                        </a:lnSpc>
                        <a:spcBef>
                          <a:spcPts val="55"/>
                        </a:spcBef>
                      </a:pPr>
                      <a:endParaRPr sz="900">
                        <a:latin typeface="Times New Roman"/>
                        <a:cs typeface="Times New Roman"/>
                      </a:endParaRPr>
                    </a:p>
                    <a:p>
                      <a:pPr marL="59690">
                        <a:lnSpc>
                          <a:spcPct val="100000"/>
                        </a:lnSpc>
                      </a:pPr>
                      <a:r>
                        <a:rPr sz="1100" spc="-5" dirty="0">
                          <a:solidFill>
                            <a:srgbClr val="F06C24"/>
                          </a:solidFill>
                          <a:latin typeface="Arial"/>
                          <a:cs typeface="Arial"/>
                        </a:rPr>
                        <a:t>Facilitator</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900">
                        <a:latin typeface="Times New Roman"/>
                        <a:cs typeface="Times New Roman"/>
                      </a:endParaRPr>
                    </a:p>
                    <a:p>
                      <a:pPr marL="59690">
                        <a:lnSpc>
                          <a:spcPct val="100000"/>
                        </a:lnSpc>
                      </a:pPr>
                      <a:r>
                        <a:rPr sz="1100" spc="-5" dirty="0">
                          <a:solidFill>
                            <a:srgbClr val="F06C24"/>
                          </a:solidFill>
                          <a:latin typeface="Arial"/>
                          <a:cs typeface="Arial"/>
                        </a:rPr>
                        <a:t>Welcome</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5265" indent="-171450">
                        <a:lnSpc>
                          <a:spcPts val="1270"/>
                        </a:lnSpc>
                        <a:spcBef>
                          <a:spcPts val="40"/>
                        </a:spcBef>
                        <a:buChar char="•"/>
                        <a:tabLst>
                          <a:tab pos="268605" algn="l"/>
                        </a:tabLst>
                      </a:pPr>
                      <a:r>
                        <a:rPr sz="1100" spc="-5" dirty="0">
                          <a:latin typeface="Arial"/>
                          <a:cs typeface="Arial"/>
                        </a:rPr>
                        <a:t>Welcome</a:t>
                      </a:r>
                      <a:r>
                        <a:rPr sz="1100" spc="-65" dirty="0">
                          <a:latin typeface="Arial"/>
                          <a:cs typeface="Arial"/>
                        </a:rPr>
                        <a:t> </a:t>
                      </a:r>
                      <a:r>
                        <a:rPr sz="1100" spc="-5" dirty="0">
                          <a:latin typeface="Arial"/>
                          <a:cs typeface="Arial"/>
                        </a:rPr>
                        <a:t>Participants</a:t>
                      </a:r>
                      <a:r>
                        <a:rPr sz="1100" spc="-60" dirty="0">
                          <a:latin typeface="Arial"/>
                          <a:cs typeface="Arial"/>
                        </a:rPr>
                        <a:t> </a:t>
                      </a:r>
                      <a:r>
                        <a:rPr sz="1100" spc="-10" dirty="0">
                          <a:latin typeface="Arial"/>
                          <a:cs typeface="Arial"/>
                        </a:rPr>
                        <a:t>to</a:t>
                      </a:r>
                      <a:r>
                        <a:rPr sz="1100" spc="-65" dirty="0">
                          <a:latin typeface="Arial"/>
                          <a:cs typeface="Arial"/>
                        </a:rPr>
                        <a:t> </a:t>
                      </a:r>
                      <a:r>
                        <a:rPr sz="1100" spc="-5" dirty="0">
                          <a:latin typeface="Arial"/>
                          <a:cs typeface="Arial"/>
                        </a:rPr>
                        <a:t>Step</a:t>
                      </a:r>
                      <a:r>
                        <a:rPr sz="1100" spc="-60" dirty="0">
                          <a:latin typeface="Arial"/>
                          <a:cs typeface="Arial"/>
                        </a:rPr>
                        <a:t> </a:t>
                      </a:r>
                      <a:r>
                        <a:rPr sz="1100" spc="-5" dirty="0">
                          <a:latin typeface="Arial"/>
                          <a:cs typeface="Arial"/>
                        </a:rPr>
                        <a:t>9:</a:t>
                      </a:r>
                      <a:r>
                        <a:rPr sz="1100" spc="-55" dirty="0">
                          <a:latin typeface="Arial"/>
                          <a:cs typeface="Arial"/>
                        </a:rPr>
                        <a:t> </a:t>
                      </a:r>
                      <a:r>
                        <a:rPr sz="1100" spc="-5" dirty="0">
                          <a:latin typeface="Arial"/>
                          <a:cs typeface="Arial"/>
                        </a:rPr>
                        <a:t>Maintain</a:t>
                      </a:r>
                      <a:r>
                        <a:rPr sz="1100" spc="-6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Focus,</a:t>
                      </a:r>
                      <a:r>
                        <a:rPr sz="1100" spc="-6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last</a:t>
                      </a:r>
                      <a:r>
                        <a:rPr sz="1100" spc="-65" dirty="0">
                          <a:latin typeface="Arial"/>
                          <a:cs typeface="Arial"/>
                        </a:rPr>
                        <a:t> </a:t>
                      </a:r>
                      <a:r>
                        <a:rPr sz="1100" spc="-5" dirty="0">
                          <a:latin typeface="Arial"/>
                          <a:cs typeface="Arial"/>
                        </a:rPr>
                        <a:t>step  in Level 3 – Get</a:t>
                      </a:r>
                      <a:r>
                        <a:rPr sz="1100" spc="5" dirty="0">
                          <a:latin typeface="Arial"/>
                          <a:cs typeface="Arial"/>
                        </a:rPr>
                        <a:t> </a:t>
                      </a:r>
                      <a:r>
                        <a:rPr sz="1100" spc="-5" dirty="0">
                          <a:latin typeface="Arial"/>
                          <a:cs typeface="Arial"/>
                        </a:rPr>
                        <a:t>Ahead</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07213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a:lnSpc>
                          <a:spcPct val="100000"/>
                        </a:lnSpc>
                        <a:spcBef>
                          <a:spcPts val="760"/>
                        </a:spcBef>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5"/>
                        </a:spcBef>
                      </a:pPr>
                      <a:endParaRPr sz="1350">
                        <a:latin typeface="Times New Roman"/>
                        <a:cs typeface="Times New Roman"/>
                      </a:endParaRPr>
                    </a:p>
                    <a:p>
                      <a:pPr marL="59690" marR="490220">
                        <a:lnSpc>
                          <a:spcPts val="1260"/>
                        </a:lnSpc>
                        <a:spcBef>
                          <a:spcPts val="5"/>
                        </a:spcBef>
                      </a:pPr>
                      <a:r>
                        <a:rPr sz="1100" dirty="0">
                          <a:solidFill>
                            <a:srgbClr val="F06C24"/>
                          </a:solidFill>
                          <a:latin typeface="Arial"/>
                          <a:cs typeface="Arial"/>
                        </a:rPr>
                        <a:t>Opening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7804" indent="-171450" algn="just">
                        <a:lnSpc>
                          <a:spcPts val="1270"/>
                        </a:lnSpc>
                        <a:spcBef>
                          <a:spcPts val="105"/>
                        </a:spcBef>
                        <a:buChar char="•"/>
                        <a:tabLst>
                          <a:tab pos="288925" algn="l"/>
                        </a:tabLst>
                      </a:pPr>
                      <a:r>
                        <a:rPr sz="1100" spc="-5" dirty="0">
                          <a:latin typeface="Arial"/>
                          <a:cs typeface="Arial"/>
                        </a:rPr>
                        <a:t>The facilitator can pray, assign someone to pray or </a:t>
                      </a:r>
                      <a:r>
                        <a:rPr sz="1100" dirty="0">
                          <a:latin typeface="Arial"/>
                          <a:cs typeface="Arial"/>
                        </a:rPr>
                        <a:t>have  </a:t>
                      </a:r>
                      <a:r>
                        <a:rPr sz="1100" spc="-5" dirty="0">
                          <a:latin typeface="Arial"/>
                          <a:cs typeface="Arial"/>
                        </a:rPr>
                        <a:t>participants read the opening prayer from the workbook on  page70.</a:t>
                      </a:r>
                      <a:endParaRPr sz="1100">
                        <a:latin typeface="Arial"/>
                        <a:cs typeface="Arial"/>
                      </a:endParaRPr>
                    </a:p>
                    <a:p>
                      <a:pPr marL="288290" marR="217170" indent="-171450" algn="just">
                        <a:lnSpc>
                          <a:spcPts val="1270"/>
                        </a:lnSpc>
                        <a:spcBef>
                          <a:spcPts val="990"/>
                        </a:spcBef>
                        <a:buChar char="•"/>
                        <a:tabLst>
                          <a:tab pos="267970" algn="l"/>
                        </a:tabLst>
                      </a:pPr>
                      <a:r>
                        <a:rPr sz="1100" spc="-5" dirty="0">
                          <a:latin typeface="Arial"/>
                          <a:cs typeface="Arial"/>
                        </a:rPr>
                        <a:t>Dear God, protect me from distractions that would take my eyes  off You and Your will for my life.</a:t>
                      </a:r>
                      <a:r>
                        <a:rPr sz="1100" spc="20" dirty="0">
                          <a:latin typeface="Arial"/>
                          <a:cs typeface="Arial"/>
                        </a:rPr>
                        <a:t> </a:t>
                      </a:r>
                      <a:r>
                        <a:rPr sz="1100" spc="-5" dirty="0">
                          <a:latin typeface="Arial"/>
                          <a:cs typeface="Arial"/>
                        </a:rPr>
                        <a:t>Amen.</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23291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200">
                        <a:latin typeface="Times New Roman"/>
                        <a:cs typeface="Times New Roman"/>
                      </a:endParaRPr>
                    </a:p>
                    <a:p>
                      <a:pPr marL="59690">
                        <a:lnSpc>
                          <a:spcPct val="100000"/>
                        </a:lnSpc>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514350">
                        <a:lnSpc>
                          <a:spcPts val="1270"/>
                        </a:lnSpc>
                        <a:spcBef>
                          <a:spcPts val="845"/>
                        </a:spcBef>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7170" indent="-171450" algn="just">
                        <a:lnSpc>
                          <a:spcPts val="1270"/>
                        </a:lnSpc>
                        <a:spcBef>
                          <a:spcPts val="105"/>
                        </a:spcBef>
                        <a:buChar char="•"/>
                        <a:tabLst>
                          <a:tab pos="288925" algn="l"/>
                        </a:tabLst>
                      </a:pPr>
                      <a:r>
                        <a:rPr sz="1100" spc="-5" dirty="0">
                          <a:latin typeface="Arial"/>
                          <a:cs typeface="Arial"/>
                        </a:rPr>
                        <a:t>The facilitator can read in unison or assign someone to read the  memory verse on the</a:t>
                      </a:r>
                      <a:r>
                        <a:rPr sz="1100" spc="10" dirty="0">
                          <a:latin typeface="Arial"/>
                          <a:cs typeface="Arial"/>
                        </a:rPr>
                        <a:t> </a:t>
                      </a:r>
                      <a:r>
                        <a:rPr sz="1100" spc="-5" dirty="0">
                          <a:latin typeface="Arial"/>
                          <a:cs typeface="Arial"/>
                        </a:rPr>
                        <a:t>screen.</a:t>
                      </a:r>
                      <a:endParaRPr sz="1100">
                        <a:latin typeface="Arial"/>
                        <a:cs typeface="Arial"/>
                      </a:endParaRPr>
                    </a:p>
                    <a:p>
                      <a:pPr marL="288290" marR="215265" indent="-171450" algn="just">
                        <a:lnSpc>
                          <a:spcPts val="1270"/>
                        </a:lnSpc>
                        <a:spcBef>
                          <a:spcPts val="990"/>
                        </a:spcBef>
                        <a:buChar char="•"/>
                        <a:tabLst>
                          <a:tab pos="267970" algn="l"/>
                        </a:tabLst>
                      </a:pPr>
                      <a:r>
                        <a:rPr sz="1100" spc="-5" dirty="0">
                          <a:latin typeface="Arial"/>
                          <a:cs typeface="Arial"/>
                        </a:rPr>
                        <a:t>No one can serve two masters. Either you will hate the one and  love the other, or you will be devoted to the one and despise</a:t>
                      </a:r>
                      <a:r>
                        <a:rPr sz="1100" spc="-105" dirty="0">
                          <a:latin typeface="Arial"/>
                          <a:cs typeface="Arial"/>
                        </a:rPr>
                        <a:t> </a:t>
                      </a:r>
                      <a:r>
                        <a:rPr sz="1100" spc="-5" dirty="0">
                          <a:latin typeface="Arial"/>
                          <a:cs typeface="Arial"/>
                        </a:rPr>
                        <a:t>the  other. You cannot serve both God and money (Matthew 6:24  NIV)</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77164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59690">
                        <a:lnSpc>
                          <a:spcPct val="100000"/>
                        </a:lnSpc>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311150">
                        <a:lnSpc>
                          <a:spcPts val="1270"/>
                        </a:lnSpc>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7804" indent="-171450" algn="just">
                        <a:lnSpc>
                          <a:spcPts val="1270"/>
                        </a:lnSpc>
                        <a:spcBef>
                          <a:spcPts val="105"/>
                        </a:spcBef>
                        <a:buClr>
                          <a:srgbClr val="000000"/>
                        </a:buClr>
                        <a:buChar char="•"/>
                        <a:tabLst>
                          <a:tab pos="288925" algn="l"/>
                        </a:tabLst>
                      </a:pPr>
                      <a:r>
                        <a:rPr sz="1100" spc="-5" dirty="0">
                          <a:solidFill>
                            <a:srgbClr val="1F1D1E"/>
                          </a:solidFill>
                          <a:latin typeface="Arial"/>
                          <a:cs typeface="Arial"/>
                        </a:rPr>
                        <a:t>The Uncovering the Chains segment is designed to promote  biblical discussion around the memory</a:t>
                      </a:r>
                      <a:r>
                        <a:rPr sz="1100" spc="20"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88290" marR="216535" indent="-171450" algn="just">
                        <a:lnSpc>
                          <a:spcPct val="95800"/>
                        </a:lnSpc>
                        <a:spcBef>
                          <a:spcPts val="960"/>
                        </a:spcBef>
                        <a:buChar char="•"/>
                        <a:tabLst>
                          <a:tab pos="288925" algn="l"/>
                        </a:tabLst>
                      </a:pPr>
                      <a:r>
                        <a:rPr sz="1100" spc="-5" dirty="0">
                          <a:latin typeface="Arial"/>
                          <a:cs typeface="Arial"/>
                        </a:rPr>
                        <a:t>The memory verse for Step 9 is “No one can serve two</a:t>
                      </a:r>
                      <a:r>
                        <a:rPr sz="1100" spc="-160" dirty="0">
                          <a:latin typeface="Arial"/>
                          <a:cs typeface="Arial"/>
                        </a:rPr>
                        <a:t> </a:t>
                      </a:r>
                      <a:r>
                        <a:rPr sz="1100" spc="-5" dirty="0">
                          <a:latin typeface="Arial"/>
                          <a:cs typeface="Arial"/>
                        </a:rPr>
                        <a:t>masters.  Either you will hate the one and love the other, or you will be  devoted</a:t>
                      </a:r>
                      <a:r>
                        <a:rPr sz="1100" spc="-55" dirty="0">
                          <a:latin typeface="Arial"/>
                          <a:cs typeface="Arial"/>
                        </a:rPr>
                        <a:t> </a:t>
                      </a:r>
                      <a:r>
                        <a:rPr sz="1100" spc="-5" dirty="0">
                          <a:latin typeface="Arial"/>
                          <a:cs typeface="Arial"/>
                        </a:rPr>
                        <a:t>to</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one</a:t>
                      </a:r>
                      <a:r>
                        <a:rPr sz="1100" spc="-55" dirty="0">
                          <a:latin typeface="Arial"/>
                          <a:cs typeface="Arial"/>
                        </a:rPr>
                        <a:t> </a:t>
                      </a:r>
                      <a:r>
                        <a:rPr sz="1100" spc="-5" dirty="0">
                          <a:latin typeface="Arial"/>
                          <a:cs typeface="Arial"/>
                        </a:rPr>
                        <a:t>and</a:t>
                      </a:r>
                      <a:r>
                        <a:rPr sz="1100" spc="-60" dirty="0">
                          <a:latin typeface="Arial"/>
                          <a:cs typeface="Arial"/>
                        </a:rPr>
                        <a:t> </a:t>
                      </a:r>
                      <a:r>
                        <a:rPr sz="1100" spc="-5" dirty="0">
                          <a:latin typeface="Arial"/>
                          <a:cs typeface="Arial"/>
                        </a:rPr>
                        <a:t>despise</a:t>
                      </a:r>
                      <a:r>
                        <a:rPr sz="1100" spc="-60"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other.</a:t>
                      </a:r>
                      <a:r>
                        <a:rPr sz="1100" spc="-50" dirty="0">
                          <a:latin typeface="Arial"/>
                          <a:cs typeface="Arial"/>
                        </a:rPr>
                        <a:t> </a:t>
                      </a:r>
                      <a:r>
                        <a:rPr sz="1100" spc="-5" dirty="0">
                          <a:latin typeface="Arial"/>
                          <a:cs typeface="Arial"/>
                        </a:rPr>
                        <a:t>You</a:t>
                      </a:r>
                      <a:r>
                        <a:rPr sz="1100" spc="-50" dirty="0">
                          <a:latin typeface="Arial"/>
                          <a:cs typeface="Arial"/>
                        </a:rPr>
                        <a:t> </a:t>
                      </a:r>
                      <a:r>
                        <a:rPr sz="1100" spc="-5" dirty="0">
                          <a:latin typeface="Arial"/>
                          <a:cs typeface="Arial"/>
                        </a:rPr>
                        <a:t>cannot</a:t>
                      </a:r>
                      <a:r>
                        <a:rPr sz="1100" spc="-55" dirty="0">
                          <a:latin typeface="Arial"/>
                          <a:cs typeface="Arial"/>
                        </a:rPr>
                        <a:t> </a:t>
                      </a:r>
                      <a:r>
                        <a:rPr sz="1100" spc="-5" dirty="0">
                          <a:latin typeface="Arial"/>
                          <a:cs typeface="Arial"/>
                        </a:rPr>
                        <a:t>serve</a:t>
                      </a:r>
                      <a:r>
                        <a:rPr sz="1100" spc="-60" dirty="0">
                          <a:latin typeface="Arial"/>
                          <a:cs typeface="Arial"/>
                        </a:rPr>
                        <a:t> </a:t>
                      </a:r>
                      <a:r>
                        <a:rPr sz="1100" spc="-5" dirty="0">
                          <a:latin typeface="Arial"/>
                          <a:cs typeface="Arial"/>
                        </a:rPr>
                        <a:t>both  God and money” Matthew 6:24 </a:t>
                      </a:r>
                      <a:r>
                        <a:rPr sz="1100" spc="-10" dirty="0">
                          <a:latin typeface="Arial"/>
                          <a:cs typeface="Arial"/>
                        </a:rPr>
                        <a:t>NIV</a:t>
                      </a:r>
                      <a:endParaRPr sz="1100">
                        <a:latin typeface="Arial"/>
                        <a:cs typeface="Arial"/>
                      </a:endParaRPr>
                    </a:p>
                    <a:p>
                      <a:pPr marL="288290" marR="215265" indent="-171450" algn="just">
                        <a:lnSpc>
                          <a:spcPts val="1270"/>
                        </a:lnSpc>
                        <a:spcBef>
                          <a:spcPts val="1030"/>
                        </a:spcBef>
                        <a:buClr>
                          <a:srgbClr val="000000"/>
                        </a:buClr>
                        <a:buChar char="•"/>
                        <a:tabLst>
                          <a:tab pos="288925" algn="l"/>
                        </a:tabLst>
                      </a:pPr>
                      <a:r>
                        <a:rPr sz="1100" spc="-5" dirty="0">
                          <a:solidFill>
                            <a:srgbClr val="1F1D1E"/>
                          </a:solidFill>
                          <a:latin typeface="Arial"/>
                          <a:cs typeface="Arial"/>
                        </a:rPr>
                        <a:t>Ask participants to reflect and share why you think the Gospel  writer Matthew said this. Facilitator may ask someone to  volunteer to share their</a:t>
                      </a:r>
                      <a:r>
                        <a:rPr sz="1100" spc="5" dirty="0">
                          <a:solidFill>
                            <a:srgbClr val="1F1D1E"/>
                          </a:solidFill>
                          <a:latin typeface="Arial"/>
                          <a:cs typeface="Arial"/>
                        </a:rPr>
                        <a:t> </a:t>
                      </a:r>
                      <a:r>
                        <a:rPr sz="1100" spc="-5" dirty="0">
                          <a:solidFill>
                            <a:srgbClr val="1F1D1E"/>
                          </a:solidFill>
                          <a:latin typeface="Arial"/>
                          <a:cs typeface="Arial"/>
                        </a:rPr>
                        <a:t>thoughts.</a:t>
                      </a:r>
                      <a:endParaRPr sz="1100">
                        <a:latin typeface="Arial"/>
                        <a:cs typeface="Arial"/>
                      </a:endParaRPr>
                    </a:p>
                    <a:p>
                      <a:pPr marL="288290" marR="215900" indent="-171450" algn="just">
                        <a:lnSpc>
                          <a:spcPct val="95800"/>
                        </a:lnSpc>
                        <a:spcBef>
                          <a:spcPts val="955"/>
                        </a:spcBef>
                        <a:buClr>
                          <a:srgbClr val="000000"/>
                        </a:buClr>
                        <a:buChar char="•"/>
                        <a:tabLst>
                          <a:tab pos="288925" algn="l"/>
                        </a:tabLst>
                      </a:pPr>
                      <a:r>
                        <a:rPr sz="1100" spc="-5" dirty="0">
                          <a:solidFill>
                            <a:srgbClr val="1F1D1E"/>
                          </a:solidFill>
                          <a:latin typeface="Arial"/>
                          <a:cs typeface="Arial"/>
                        </a:rPr>
                        <a:t>Please note: The scripture is meant </a:t>
                      </a:r>
                      <a:r>
                        <a:rPr sz="1100" spc="-10" dirty="0">
                          <a:solidFill>
                            <a:srgbClr val="1F1D1E"/>
                          </a:solidFill>
                          <a:latin typeface="Arial"/>
                          <a:cs typeface="Arial"/>
                        </a:rPr>
                        <a:t>to </a:t>
                      </a:r>
                      <a:r>
                        <a:rPr sz="1100" spc="-5" dirty="0">
                          <a:solidFill>
                            <a:srgbClr val="1F1D1E"/>
                          </a:solidFill>
                          <a:latin typeface="Arial"/>
                          <a:cs typeface="Arial"/>
                        </a:rPr>
                        <a:t>be reflected upon. Some  people are more familiar with bible passages than others. The  Facilitator can utilize a </a:t>
                      </a:r>
                      <a:r>
                        <a:rPr sz="1100" dirty="0">
                          <a:solidFill>
                            <a:srgbClr val="1F1D1E"/>
                          </a:solidFill>
                          <a:latin typeface="Arial"/>
                          <a:cs typeface="Arial"/>
                        </a:rPr>
                        <a:t>Bible </a:t>
                      </a:r>
                      <a:r>
                        <a:rPr sz="1100" spc="-5" dirty="0">
                          <a:solidFill>
                            <a:srgbClr val="1F1D1E"/>
                          </a:solidFill>
                          <a:latin typeface="Arial"/>
                          <a:cs typeface="Arial"/>
                        </a:rPr>
                        <a:t>Commentary to assist in  preparation,</a:t>
                      </a:r>
                      <a:r>
                        <a:rPr sz="1100" spc="-60" dirty="0">
                          <a:solidFill>
                            <a:srgbClr val="1F1D1E"/>
                          </a:solidFill>
                          <a:latin typeface="Arial"/>
                          <a:cs typeface="Arial"/>
                        </a:rPr>
                        <a:t> </a:t>
                      </a:r>
                      <a:r>
                        <a:rPr sz="1100" spc="-5" dirty="0">
                          <a:solidFill>
                            <a:srgbClr val="1F1D1E"/>
                          </a:solidFill>
                          <a:latin typeface="Arial"/>
                          <a:cs typeface="Arial"/>
                        </a:rPr>
                        <a:t>or</a:t>
                      </a:r>
                      <a:r>
                        <a:rPr sz="1100" spc="-55" dirty="0">
                          <a:solidFill>
                            <a:srgbClr val="1F1D1E"/>
                          </a:solidFill>
                          <a:latin typeface="Arial"/>
                          <a:cs typeface="Arial"/>
                        </a:rPr>
                        <a:t> </a:t>
                      </a:r>
                      <a:r>
                        <a:rPr sz="1100" spc="-5" dirty="0">
                          <a:solidFill>
                            <a:srgbClr val="1F1D1E"/>
                          </a:solidFill>
                          <a:latin typeface="Arial"/>
                          <a:cs typeface="Arial"/>
                        </a:rPr>
                        <a:t>ask</a:t>
                      </a:r>
                      <a:r>
                        <a:rPr sz="1100" spc="-60" dirty="0">
                          <a:solidFill>
                            <a:srgbClr val="1F1D1E"/>
                          </a:solidFill>
                          <a:latin typeface="Arial"/>
                          <a:cs typeface="Arial"/>
                        </a:rPr>
                        <a:t> </a:t>
                      </a:r>
                      <a:r>
                        <a:rPr sz="1100" spc="-5" dirty="0">
                          <a:solidFill>
                            <a:srgbClr val="1F1D1E"/>
                          </a:solidFill>
                          <a:latin typeface="Arial"/>
                          <a:cs typeface="Arial"/>
                        </a:rPr>
                        <a:t>a</a:t>
                      </a:r>
                      <a:r>
                        <a:rPr sz="1100" spc="-60" dirty="0">
                          <a:solidFill>
                            <a:srgbClr val="1F1D1E"/>
                          </a:solidFill>
                          <a:latin typeface="Arial"/>
                          <a:cs typeface="Arial"/>
                        </a:rPr>
                        <a:t> </a:t>
                      </a:r>
                      <a:r>
                        <a:rPr sz="1100" spc="-5" dirty="0">
                          <a:solidFill>
                            <a:srgbClr val="1F1D1E"/>
                          </a:solidFill>
                          <a:latin typeface="Arial"/>
                          <a:cs typeface="Arial"/>
                        </a:rPr>
                        <a:t>Minister,</a:t>
                      </a:r>
                      <a:r>
                        <a:rPr sz="1100" spc="-60" dirty="0">
                          <a:solidFill>
                            <a:srgbClr val="1F1D1E"/>
                          </a:solidFill>
                          <a:latin typeface="Arial"/>
                          <a:cs typeface="Arial"/>
                        </a:rPr>
                        <a:t> </a:t>
                      </a:r>
                      <a:r>
                        <a:rPr sz="1100" spc="-5" dirty="0">
                          <a:solidFill>
                            <a:srgbClr val="1F1D1E"/>
                          </a:solidFill>
                          <a:latin typeface="Arial"/>
                          <a:cs typeface="Arial"/>
                        </a:rPr>
                        <a:t>Sunday</a:t>
                      </a:r>
                      <a:r>
                        <a:rPr sz="1100" spc="-55" dirty="0">
                          <a:solidFill>
                            <a:srgbClr val="1F1D1E"/>
                          </a:solidFill>
                          <a:latin typeface="Arial"/>
                          <a:cs typeface="Arial"/>
                        </a:rPr>
                        <a:t> </a:t>
                      </a:r>
                      <a:r>
                        <a:rPr sz="1100" spc="-5" dirty="0">
                          <a:solidFill>
                            <a:srgbClr val="1F1D1E"/>
                          </a:solidFill>
                          <a:latin typeface="Arial"/>
                          <a:cs typeface="Arial"/>
                        </a:rPr>
                        <a:t>School</a:t>
                      </a:r>
                      <a:r>
                        <a:rPr sz="1100" spc="-60" dirty="0">
                          <a:solidFill>
                            <a:srgbClr val="1F1D1E"/>
                          </a:solidFill>
                          <a:latin typeface="Arial"/>
                          <a:cs typeface="Arial"/>
                        </a:rPr>
                        <a:t> </a:t>
                      </a:r>
                      <a:r>
                        <a:rPr sz="1100" spc="-5" dirty="0">
                          <a:solidFill>
                            <a:srgbClr val="1F1D1E"/>
                          </a:solidFill>
                          <a:latin typeface="Arial"/>
                          <a:cs typeface="Arial"/>
                        </a:rPr>
                        <a:t>teacher</a:t>
                      </a:r>
                      <a:r>
                        <a:rPr sz="1100" spc="-55" dirty="0">
                          <a:solidFill>
                            <a:srgbClr val="1F1D1E"/>
                          </a:solidFill>
                          <a:latin typeface="Arial"/>
                          <a:cs typeface="Arial"/>
                        </a:rPr>
                        <a:t> </a:t>
                      </a:r>
                      <a:r>
                        <a:rPr sz="1100" spc="-5" dirty="0">
                          <a:solidFill>
                            <a:srgbClr val="1F1D1E"/>
                          </a:solidFill>
                          <a:latin typeface="Arial"/>
                          <a:cs typeface="Arial"/>
                        </a:rPr>
                        <a:t>or</a:t>
                      </a:r>
                      <a:r>
                        <a:rPr sz="1100" spc="-60" dirty="0">
                          <a:solidFill>
                            <a:srgbClr val="1F1D1E"/>
                          </a:solidFill>
                          <a:latin typeface="Arial"/>
                          <a:cs typeface="Arial"/>
                        </a:rPr>
                        <a:t> </a:t>
                      </a:r>
                      <a:r>
                        <a:rPr sz="1100" spc="-5" dirty="0">
                          <a:solidFill>
                            <a:srgbClr val="1F1D1E"/>
                          </a:solidFill>
                          <a:latin typeface="Arial"/>
                          <a:cs typeface="Arial"/>
                        </a:rPr>
                        <a:t>another  person who is well-versed in the Bible to lead the</a:t>
                      </a:r>
                      <a:r>
                        <a:rPr sz="1100" spc="85" dirty="0">
                          <a:solidFill>
                            <a:srgbClr val="1F1D1E"/>
                          </a:solidFill>
                          <a:latin typeface="Arial"/>
                          <a:cs typeface="Arial"/>
                        </a:rPr>
                        <a:t> </a:t>
                      </a:r>
                      <a:r>
                        <a:rPr sz="1100" spc="-5" dirty="0">
                          <a:solidFill>
                            <a:srgbClr val="1F1D1E"/>
                          </a:solidFill>
                          <a:latin typeface="Arial"/>
                          <a:cs typeface="Arial"/>
                        </a:rPr>
                        <a:t>discussion.</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54152">
                <a:tc>
                  <a:txBody>
                    <a:bodyPr/>
                    <a:lstStyle/>
                    <a:p>
                      <a:pPr>
                        <a:lnSpc>
                          <a:spcPct val="100000"/>
                        </a:lnSpc>
                        <a:spcBef>
                          <a:spcPts val="55"/>
                        </a:spcBef>
                      </a:pPr>
                      <a:endParaRPr sz="90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582930">
                        <a:lnSpc>
                          <a:spcPts val="1270"/>
                        </a:lnSpc>
                        <a:spcBef>
                          <a:spcPts val="535"/>
                        </a:spcBef>
                      </a:pPr>
                      <a:r>
                        <a:rPr sz="1100" spc="-5" dirty="0">
                          <a:latin typeface="Arial"/>
                          <a:cs typeface="Arial"/>
                        </a:rPr>
                        <a:t>Intro</a:t>
                      </a:r>
                      <a:r>
                        <a:rPr sz="1100" spc="-70" dirty="0">
                          <a:latin typeface="Arial"/>
                          <a:cs typeface="Arial"/>
                        </a:rPr>
                        <a:t> </a:t>
                      </a:r>
                      <a:r>
                        <a:rPr sz="1100" spc="-5" dirty="0">
                          <a:latin typeface="Arial"/>
                          <a:cs typeface="Arial"/>
                        </a:rPr>
                        <a:t>to  Step</a:t>
                      </a:r>
                      <a:r>
                        <a:rPr sz="1100" spc="-45" dirty="0">
                          <a:latin typeface="Arial"/>
                          <a:cs typeface="Arial"/>
                        </a:rPr>
                        <a:t> </a:t>
                      </a:r>
                      <a:r>
                        <a:rPr sz="1100" spc="-5" dirty="0">
                          <a:latin typeface="Arial"/>
                          <a:cs typeface="Arial"/>
                        </a:rPr>
                        <a:t>9</a:t>
                      </a:r>
                      <a:endParaRPr sz="1100">
                        <a:latin typeface="Arial"/>
                        <a:cs typeface="Arial"/>
                      </a:endParaRPr>
                    </a:p>
                  </a:txBody>
                  <a:tcPr marL="0" marR="0" marT="679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6535" indent="-171450">
                        <a:lnSpc>
                          <a:spcPts val="1270"/>
                        </a:lnSpc>
                        <a:spcBef>
                          <a:spcPts val="40"/>
                        </a:spcBef>
                        <a:buChar char="•"/>
                        <a:tabLst>
                          <a:tab pos="267970" algn="l"/>
                        </a:tabLst>
                      </a:pPr>
                      <a:r>
                        <a:rPr sz="1100" spc="-5" dirty="0">
                          <a:latin typeface="Arial"/>
                          <a:cs typeface="Arial"/>
                        </a:rPr>
                        <a:t>The virtual host video will welcome participants to Step 9:  Maintain the Focus and share an overview of the</a:t>
                      </a:r>
                      <a:r>
                        <a:rPr sz="1100" spc="45" dirty="0">
                          <a:latin typeface="Arial"/>
                          <a:cs typeface="Arial"/>
                        </a:rPr>
                        <a:t> </a:t>
                      </a:r>
                      <a:r>
                        <a:rPr sz="1100" spc="-5" dirty="0">
                          <a:latin typeface="Arial"/>
                          <a:cs typeface="Arial"/>
                        </a:rPr>
                        <a:t>step.</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18159">
                <a:tc>
                  <a:txBody>
                    <a:bodyPr/>
                    <a:lstStyle/>
                    <a:p>
                      <a:pPr marL="59690" marR="335280">
                        <a:lnSpc>
                          <a:spcPct val="95700"/>
                        </a:lnSpc>
                        <a:spcBef>
                          <a:spcPts val="130"/>
                        </a:spcBef>
                      </a:pPr>
                      <a:r>
                        <a:rPr sz="1100" spc="-5" dirty="0">
                          <a:latin typeface="Arial"/>
                          <a:cs typeface="Arial"/>
                        </a:rPr>
                        <a:t>Dr.  </a:t>
                      </a:r>
                      <a:r>
                        <a:rPr sz="1100" dirty="0">
                          <a:latin typeface="Arial"/>
                          <a:cs typeface="Arial"/>
                        </a:rPr>
                        <a:t>Soaries  </a:t>
                      </a:r>
                      <a:r>
                        <a:rPr sz="1100" spc="-5" dirty="0">
                          <a:latin typeface="Arial"/>
                          <a:cs typeface="Arial"/>
                        </a:rPr>
                        <a:t>(Video)</a:t>
                      </a:r>
                      <a:endParaRPr sz="1100">
                        <a:latin typeface="Arial"/>
                        <a:cs typeface="Arial"/>
                      </a:endParaRPr>
                    </a:p>
                  </a:txBody>
                  <a:tcPr marL="0" marR="0" marT="165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257175">
                        <a:lnSpc>
                          <a:spcPts val="1270"/>
                        </a:lnSpc>
                        <a:spcBef>
                          <a:spcPts val="790"/>
                        </a:spcBef>
                      </a:pPr>
                      <a:r>
                        <a:rPr sz="1100" spc="-5" dirty="0">
                          <a:latin typeface="Arial"/>
                          <a:cs typeface="Arial"/>
                        </a:rPr>
                        <a:t>Maintain</a:t>
                      </a:r>
                      <a:r>
                        <a:rPr sz="1100" spc="-60" dirty="0">
                          <a:latin typeface="Arial"/>
                          <a:cs typeface="Arial"/>
                        </a:rPr>
                        <a:t> </a:t>
                      </a:r>
                      <a:r>
                        <a:rPr sz="1100" spc="-5" dirty="0">
                          <a:latin typeface="Arial"/>
                          <a:cs typeface="Arial"/>
                        </a:rPr>
                        <a:t>the  Focus</a:t>
                      </a:r>
                      <a:endParaRPr sz="1100">
                        <a:latin typeface="Arial"/>
                        <a:cs typeface="Arial"/>
                      </a:endParaRPr>
                    </a:p>
                  </a:txBody>
                  <a:tcPr marL="0" marR="0" marT="1003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8440" indent="-171450">
                        <a:lnSpc>
                          <a:spcPts val="1270"/>
                        </a:lnSpc>
                        <a:spcBef>
                          <a:spcPts val="105"/>
                        </a:spcBef>
                        <a:buChar char="•"/>
                        <a:tabLst>
                          <a:tab pos="287020" algn="l"/>
                        </a:tabLst>
                      </a:pPr>
                      <a:r>
                        <a:rPr sz="1100" spc="-5" dirty="0">
                          <a:latin typeface="Arial"/>
                          <a:cs typeface="Arial"/>
                        </a:rPr>
                        <a:t>In this step Dr. Soaries shares how he was conscious of not  reverting back to old habits and maintaining</a:t>
                      </a:r>
                      <a:r>
                        <a:rPr sz="1100" spc="35" dirty="0">
                          <a:latin typeface="Arial"/>
                          <a:cs typeface="Arial"/>
                        </a:rPr>
                        <a:t> </a:t>
                      </a:r>
                      <a:r>
                        <a:rPr sz="1100" spc="-5" dirty="0">
                          <a:latin typeface="Arial"/>
                          <a:cs typeface="Arial"/>
                        </a:rPr>
                        <a:t>focus.</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615188">
                <a:tc>
                  <a:txBody>
                    <a:bodyPr/>
                    <a:lstStyle/>
                    <a:p>
                      <a:pPr>
                        <a:lnSpc>
                          <a:spcPct val="100000"/>
                        </a:lnSpc>
                        <a:spcBef>
                          <a:spcPts val="50"/>
                        </a:spcBef>
                      </a:pPr>
                      <a:endParaRPr sz="145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50520">
                        <a:lnSpc>
                          <a:spcPts val="1270"/>
                        </a:lnSpc>
                        <a:spcBef>
                          <a:spcPts val="535"/>
                        </a:spcBef>
                      </a:pPr>
                      <a:r>
                        <a:rPr sz="1100" spc="-5" dirty="0">
                          <a:latin typeface="Arial"/>
                          <a:cs typeface="Arial"/>
                        </a:rPr>
                        <a:t>Tips for  </a:t>
                      </a:r>
                      <a:r>
                        <a:rPr sz="1100" dirty="0">
                          <a:latin typeface="Arial"/>
                          <a:cs typeface="Arial"/>
                        </a:rPr>
                        <a:t>Remaining  </a:t>
                      </a:r>
                      <a:r>
                        <a:rPr sz="1100" spc="-5" dirty="0">
                          <a:latin typeface="Arial"/>
                          <a:cs typeface="Arial"/>
                        </a:rPr>
                        <a:t>Focused</a:t>
                      </a:r>
                      <a:endParaRPr sz="1100">
                        <a:latin typeface="Arial"/>
                        <a:cs typeface="Arial"/>
                      </a:endParaRPr>
                    </a:p>
                  </a:txBody>
                  <a:tcPr marL="0" marR="0" marT="679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marR="102235" indent="-229870" algn="just">
                        <a:lnSpc>
                          <a:spcPts val="1270"/>
                        </a:lnSpc>
                        <a:spcBef>
                          <a:spcPts val="40"/>
                        </a:spcBef>
                        <a:buChar char="•"/>
                        <a:tabLst>
                          <a:tab pos="287020" algn="l"/>
                        </a:tabLst>
                      </a:pPr>
                      <a:r>
                        <a:rPr sz="1100" spc="-5" dirty="0">
                          <a:latin typeface="Arial"/>
                          <a:cs typeface="Arial"/>
                        </a:rPr>
                        <a:t>The virtual host will thank Dr. Soaries and share additional tips </a:t>
                      </a:r>
                      <a:r>
                        <a:rPr sz="1100" spc="-10" dirty="0">
                          <a:latin typeface="Arial"/>
                          <a:cs typeface="Arial"/>
                        </a:rPr>
                        <a:t>to  </a:t>
                      </a:r>
                      <a:r>
                        <a:rPr sz="1100" spc="-5" dirty="0">
                          <a:latin typeface="Arial"/>
                          <a:cs typeface="Arial"/>
                        </a:rPr>
                        <a:t>help Participants remain focused as they begin to experience  decreased</a:t>
                      </a:r>
                      <a:r>
                        <a:rPr sz="1100" spc="-10" dirty="0">
                          <a:latin typeface="Arial"/>
                          <a:cs typeface="Arial"/>
                        </a:rPr>
                        <a:t> </a:t>
                      </a:r>
                      <a:r>
                        <a:rPr sz="1100" spc="-5" dirty="0">
                          <a:latin typeface="Arial"/>
                          <a:cs typeface="Arial"/>
                        </a:rPr>
                        <a:t>debt.</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38</a:t>
            </a:r>
          </a:p>
        </p:txBody>
      </p:sp>
      <p:graphicFrame>
        <p:nvGraphicFramePr>
          <p:cNvPr id="2" name="object 2"/>
          <p:cNvGraphicFramePr>
            <a:graphicFrameLocks noGrp="1"/>
          </p:cNvGraphicFramePr>
          <p:nvPr/>
        </p:nvGraphicFramePr>
        <p:xfrm>
          <a:off x="568451" y="914400"/>
          <a:ext cx="6401435" cy="7922257"/>
        </p:xfrm>
        <a:graphic>
          <a:graphicData uri="http://schemas.openxmlformats.org/drawingml/2006/table">
            <a:tbl>
              <a:tblPr firstRow="1" bandRow="1">
                <a:tableStyleId>{2D5ABB26-0587-4C30-8999-92F81FD0307C}</a:tableStyleId>
              </a:tblPr>
              <a:tblGrid>
                <a:gridCol w="87630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39285">
                  <a:extLst>
                    <a:ext uri="{9D8B030D-6E8A-4147-A177-3AD203B41FA5}">
                      <a16:colId xmlns:a16="http://schemas.microsoft.com/office/drawing/2014/main" val="20002"/>
                    </a:ext>
                  </a:extLst>
                </a:gridCol>
              </a:tblGrid>
              <a:tr h="400050">
                <a:tc gridSpan="3">
                  <a:txBody>
                    <a:bodyPr/>
                    <a:lstStyle/>
                    <a:p>
                      <a:pPr marR="255270" algn="ctr">
                        <a:lnSpc>
                          <a:spcPct val="100000"/>
                        </a:lnSpc>
                        <a:spcBef>
                          <a:spcPts val="825"/>
                        </a:spcBef>
                      </a:pPr>
                      <a:r>
                        <a:rPr sz="1100" b="1" spc="-5" dirty="0">
                          <a:solidFill>
                            <a:srgbClr val="FFFFFF"/>
                          </a:solidFill>
                          <a:latin typeface="Arial"/>
                          <a:cs typeface="Arial"/>
                        </a:rPr>
                        <a:t>Step 9: Maintain the</a:t>
                      </a:r>
                      <a:r>
                        <a:rPr sz="1100" b="1" spc="5" dirty="0">
                          <a:solidFill>
                            <a:srgbClr val="FFFFFF"/>
                          </a:solidFill>
                          <a:latin typeface="Arial"/>
                          <a:cs typeface="Arial"/>
                        </a:rPr>
                        <a:t> </a:t>
                      </a:r>
                      <a:r>
                        <a:rPr sz="1100" b="1" spc="-5" dirty="0">
                          <a:solidFill>
                            <a:srgbClr val="FFFFFF"/>
                          </a:solidFill>
                          <a:latin typeface="Arial"/>
                          <a:cs typeface="Arial"/>
                        </a:rPr>
                        <a:t>Focus</a:t>
                      </a:r>
                      <a:endParaRPr sz="1100">
                        <a:latin typeface="Arial"/>
                        <a:cs typeface="Arial"/>
                      </a:endParaRPr>
                    </a:p>
                  </a:txBody>
                  <a:tcPr marL="0" marR="0" marT="1047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5947">
                <a:tc>
                  <a:txBody>
                    <a:bodyPr/>
                    <a:lstStyle/>
                    <a:p>
                      <a:pPr marL="34925">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320"/>
                        </a:lnSpc>
                        <a:spcBef>
                          <a:spcPts val="3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293776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5"/>
                        </a:spcBef>
                      </a:pPr>
                      <a:endParaRPr sz="100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600">
                        <a:latin typeface="Times New Roman"/>
                        <a:cs typeface="Times New Roman"/>
                      </a:endParaRPr>
                    </a:p>
                    <a:p>
                      <a:pPr marL="59690" marR="450215">
                        <a:lnSpc>
                          <a:spcPct val="102299"/>
                        </a:lnSpc>
                      </a:pPr>
                      <a:r>
                        <a:rPr sz="1100" dirty="0">
                          <a:latin typeface="Arial"/>
                          <a:cs typeface="Arial"/>
                        </a:rPr>
                        <a:t>Checklist  </a:t>
                      </a:r>
                      <a:r>
                        <a:rPr sz="1100" spc="-5" dirty="0">
                          <a:latin typeface="Arial"/>
                          <a:cs typeface="Arial"/>
                        </a:rPr>
                        <a:t>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indent="-229235" algn="just">
                        <a:lnSpc>
                          <a:spcPts val="1285"/>
                        </a:lnSpc>
                        <a:buChar char="•"/>
                        <a:tabLst>
                          <a:tab pos="288925" algn="l"/>
                        </a:tabLst>
                      </a:pPr>
                      <a:r>
                        <a:rPr sz="1100" spc="-5" dirty="0">
                          <a:latin typeface="Arial"/>
                          <a:cs typeface="Arial"/>
                        </a:rPr>
                        <a:t>As</a:t>
                      </a:r>
                      <a:r>
                        <a:rPr sz="1100" spc="75" dirty="0">
                          <a:latin typeface="Arial"/>
                          <a:cs typeface="Arial"/>
                        </a:rPr>
                        <a:t> </a:t>
                      </a:r>
                      <a:r>
                        <a:rPr sz="1100" spc="-5" dirty="0">
                          <a:latin typeface="Arial"/>
                          <a:cs typeface="Arial"/>
                        </a:rPr>
                        <a:t>we</a:t>
                      </a:r>
                      <a:r>
                        <a:rPr sz="1100" spc="80" dirty="0">
                          <a:latin typeface="Arial"/>
                          <a:cs typeface="Arial"/>
                        </a:rPr>
                        <a:t> </a:t>
                      </a:r>
                      <a:r>
                        <a:rPr sz="1100" spc="-5" dirty="0">
                          <a:latin typeface="Arial"/>
                          <a:cs typeface="Arial"/>
                        </a:rPr>
                        <a:t>talked</a:t>
                      </a:r>
                      <a:r>
                        <a:rPr sz="1100" spc="75" dirty="0">
                          <a:latin typeface="Arial"/>
                          <a:cs typeface="Arial"/>
                        </a:rPr>
                        <a:t> </a:t>
                      </a:r>
                      <a:r>
                        <a:rPr sz="1100" spc="-5" dirty="0">
                          <a:latin typeface="Arial"/>
                          <a:cs typeface="Arial"/>
                        </a:rPr>
                        <a:t>about</a:t>
                      </a:r>
                      <a:r>
                        <a:rPr sz="1100" spc="80" dirty="0">
                          <a:latin typeface="Arial"/>
                          <a:cs typeface="Arial"/>
                        </a:rPr>
                        <a:t> </a:t>
                      </a:r>
                      <a:r>
                        <a:rPr sz="1100" spc="-5" dirty="0">
                          <a:latin typeface="Arial"/>
                          <a:cs typeface="Arial"/>
                        </a:rPr>
                        <a:t>earlier,</a:t>
                      </a:r>
                      <a:r>
                        <a:rPr sz="1100" spc="75" dirty="0">
                          <a:latin typeface="Arial"/>
                          <a:cs typeface="Arial"/>
                        </a:rPr>
                        <a:t> </a:t>
                      </a:r>
                      <a:r>
                        <a:rPr sz="1100" spc="-5" dirty="0">
                          <a:latin typeface="Arial"/>
                          <a:cs typeface="Arial"/>
                        </a:rPr>
                        <a:t>as</a:t>
                      </a:r>
                      <a:r>
                        <a:rPr sz="1100" spc="80" dirty="0">
                          <a:latin typeface="Arial"/>
                          <a:cs typeface="Arial"/>
                        </a:rPr>
                        <a:t> </a:t>
                      </a:r>
                      <a:r>
                        <a:rPr sz="1100" spc="-5" dirty="0">
                          <a:latin typeface="Arial"/>
                          <a:cs typeface="Arial"/>
                        </a:rPr>
                        <a:t>we</a:t>
                      </a:r>
                      <a:r>
                        <a:rPr sz="1100" spc="75" dirty="0">
                          <a:latin typeface="Arial"/>
                          <a:cs typeface="Arial"/>
                        </a:rPr>
                        <a:t> </a:t>
                      </a:r>
                      <a:r>
                        <a:rPr sz="1100" spc="-5" dirty="0">
                          <a:latin typeface="Arial"/>
                          <a:cs typeface="Arial"/>
                        </a:rPr>
                        <a:t>begin</a:t>
                      </a:r>
                      <a:r>
                        <a:rPr sz="1100" spc="80" dirty="0">
                          <a:latin typeface="Arial"/>
                          <a:cs typeface="Arial"/>
                        </a:rPr>
                        <a:t> </a:t>
                      </a:r>
                      <a:r>
                        <a:rPr sz="1100" spc="-5" dirty="0">
                          <a:latin typeface="Arial"/>
                          <a:cs typeface="Arial"/>
                        </a:rPr>
                        <a:t>to</a:t>
                      </a:r>
                      <a:r>
                        <a:rPr sz="1100" spc="75" dirty="0">
                          <a:latin typeface="Arial"/>
                          <a:cs typeface="Arial"/>
                        </a:rPr>
                        <a:t> </a:t>
                      </a:r>
                      <a:r>
                        <a:rPr sz="1100" spc="-5" dirty="0">
                          <a:latin typeface="Arial"/>
                          <a:cs typeface="Arial"/>
                        </a:rPr>
                        <a:t>experience</a:t>
                      </a:r>
                      <a:r>
                        <a:rPr sz="1100" spc="80" dirty="0">
                          <a:latin typeface="Arial"/>
                          <a:cs typeface="Arial"/>
                        </a:rPr>
                        <a:t> </a:t>
                      </a:r>
                      <a:r>
                        <a:rPr sz="1100" spc="-5" dirty="0">
                          <a:latin typeface="Arial"/>
                          <a:cs typeface="Arial"/>
                        </a:rPr>
                        <a:t>more</a:t>
                      </a:r>
                      <a:r>
                        <a:rPr sz="1100" spc="75" dirty="0">
                          <a:latin typeface="Arial"/>
                          <a:cs typeface="Arial"/>
                        </a:rPr>
                        <a:t> </a:t>
                      </a:r>
                      <a:r>
                        <a:rPr sz="1100" spc="-5" dirty="0">
                          <a:latin typeface="Arial"/>
                          <a:cs typeface="Arial"/>
                        </a:rPr>
                        <a:t>and</a:t>
                      </a:r>
                      <a:endParaRPr sz="1100">
                        <a:latin typeface="Arial"/>
                        <a:cs typeface="Arial"/>
                      </a:endParaRPr>
                    </a:p>
                    <a:p>
                      <a:pPr marL="288290" marR="101600" algn="just">
                        <a:lnSpc>
                          <a:spcPct val="101400"/>
                        </a:lnSpc>
                      </a:pPr>
                      <a:r>
                        <a:rPr sz="1100" spc="-5" dirty="0">
                          <a:latin typeface="Arial"/>
                          <a:cs typeface="Arial"/>
                        </a:rPr>
                        <a:t>more</a:t>
                      </a:r>
                      <a:r>
                        <a:rPr sz="1100" spc="-50" dirty="0">
                          <a:latin typeface="Arial"/>
                          <a:cs typeface="Arial"/>
                        </a:rPr>
                        <a:t> </a:t>
                      </a:r>
                      <a:r>
                        <a:rPr sz="1100" spc="-5" dirty="0">
                          <a:latin typeface="Arial"/>
                          <a:cs typeface="Arial"/>
                        </a:rPr>
                        <a:t>freedom</a:t>
                      </a:r>
                      <a:r>
                        <a:rPr sz="1100" spc="-55" dirty="0">
                          <a:latin typeface="Arial"/>
                          <a:cs typeface="Arial"/>
                        </a:rPr>
                        <a:t> </a:t>
                      </a:r>
                      <a:r>
                        <a:rPr sz="1100" dirty="0">
                          <a:latin typeface="Arial"/>
                          <a:cs typeface="Arial"/>
                        </a:rPr>
                        <a:t>from</a:t>
                      </a:r>
                      <a:r>
                        <a:rPr sz="1100" spc="-55" dirty="0">
                          <a:latin typeface="Arial"/>
                          <a:cs typeface="Arial"/>
                        </a:rPr>
                        <a:t> </a:t>
                      </a:r>
                      <a:r>
                        <a:rPr sz="1100" spc="-5" dirty="0">
                          <a:latin typeface="Arial"/>
                          <a:cs typeface="Arial"/>
                        </a:rPr>
                        <a:t>financial</a:t>
                      </a:r>
                      <a:r>
                        <a:rPr sz="1100" spc="-50" dirty="0">
                          <a:latin typeface="Arial"/>
                          <a:cs typeface="Arial"/>
                        </a:rPr>
                        <a:t> </a:t>
                      </a:r>
                      <a:r>
                        <a:rPr sz="1100" spc="-5" dirty="0">
                          <a:latin typeface="Arial"/>
                          <a:cs typeface="Arial"/>
                        </a:rPr>
                        <a:t>slavery,</a:t>
                      </a:r>
                      <a:r>
                        <a:rPr sz="1100" spc="-60" dirty="0">
                          <a:latin typeface="Arial"/>
                          <a:cs typeface="Arial"/>
                        </a:rPr>
                        <a:t> </a:t>
                      </a:r>
                      <a:r>
                        <a:rPr sz="1100" spc="-5" dirty="0">
                          <a:latin typeface="Arial"/>
                          <a:cs typeface="Arial"/>
                        </a:rPr>
                        <a:t>we</a:t>
                      </a:r>
                      <a:r>
                        <a:rPr sz="1100" spc="-40" dirty="0">
                          <a:latin typeface="Arial"/>
                          <a:cs typeface="Arial"/>
                        </a:rPr>
                        <a:t> </a:t>
                      </a:r>
                      <a:r>
                        <a:rPr sz="1100" spc="-5" dirty="0">
                          <a:latin typeface="Arial"/>
                          <a:cs typeface="Arial"/>
                        </a:rPr>
                        <a:t>might</a:t>
                      </a:r>
                      <a:r>
                        <a:rPr sz="1100" spc="-45" dirty="0">
                          <a:latin typeface="Arial"/>
                          <a:cs typeface="Arial"/>
                        </a:rPr>
                        <a:t> </a:t>
                      </a:r>
                      <a:r>
                        <a:rPr sz="1100" spc="-5" dirty="0">
                          <a:latin typeface="Arial"/>
                          <a:cs typeface="Arial"/>
                        </a:rPr>
                        <a:t>be</a:t>
                      </a:r>
                      <a:r>
                        <a:rPr sz="1100" spc="-45" dirty="0">
                          <a:latin typeface="Arial"/>
                          <a:cs typeface="Arial"/>
                        </a:rPr>
                        <a:t> </a:t>
                      </a:r>
                      <a:r>
                        <a:rPr sz="1100" spc="-5" dirty="0">
                          <a:latin typeface="Arial"/>
                          <a:cs typeface="Arial"/>
                        </a:rPr>
                        <a:t>inclined</a:t>
                      </a:r>
                      <a:r>
                        <a:rPr sz="1100" spc="-50" dirty="0">
                          <a:latin typeface="Arial"/>
                          <a:cs typeface="Arial"/>
                        </a:rPr>
                        <a:t> </a:t>
                      </a:r>
                      <a:r>
                        <a:rPr sz="1100" spc="-5" dirty="0">
                          <a:latin typeface="Arial"/>
                          <a:cs typeface="Arial"/>
                        </a:rPr>
                        <a:t>to</a:t>
                      </a:r>
                      <a:r>
                        <a:rPr sz="1100" spc="-50" dirty="0">
                          <a:latin typeface="Arial"/>
                          <a:cs typeface="Arial"/>
                        </a:rPr>
                        <a:t> </a:t>
                      </a:r>
                      <a:r>
                        <a:rPr sz="1100" spc="-5" dirty="0">
                          <a:latin typeface="Arial"/>
                          <a:cs typeface="Arial"/>
                        </a:rPr>
                        <a:t>revert  to our old habits. </a:t>
                      </a:r>
                      <a:r>
                        <a:rPr sz="1100" spc="-10" dirty="0">
                          <a:latin typeface="Arial"/>
                          <a:cs typeface="Arial"/>
                        </a:rPr>
                        <a:t>Let’s </a:t>
                      </a:r>
                      <a:r>
                        <a:rPr sz="1100" spc="-5" dirty="0">
                          <a:latin typeface="Arial"/>
                          <a:cs typeface="Arial"/>
                        </a:rPr>
                        <a:t>take a </a:t>
                      </a:r>
                      <a:r>
                        <a:rPr sz="1100" spc="-10" dirty="0">
                          <a:latin typeface="Arial"/>
                          <a:cs typeface="Arial"/>
                        </a:rPr>
                        <a:t>moment </a:t>
                      </a:r>
                      <a:r>
                        <a:rPr sz="1100" spc="-5" dirty="0">
                          <a:latin typeface="Arial"/>
                          <a:cs typeface="Arial"/>
                        </a:rPr>
                        <a:t>and recap </a:t>
                      </a:r>
                      <a:r>
                        <a:rPr sz="1100" spc="-10" dirty="0">
                          <a:latin typeface="Arial"/>
                          <a:cs typeface="Arial"/>
                        </a:rPr>
                        <a:t>important  </a:t>
                      </a:r>
                      <a:r>
                        <a:rPr sz="1100" spc="-5" dirty="0">
                          <a:latin typeface="Arial"/>
                          <a:cs typeface="Arial"/>
                        </a:rPr>
                        <a:t>strategies to help you maintain the</a:t>
                      </a:r>
                      <a:r>
                        <a:rPr sz="1100" spc="15" dirty="0">
                          <a:latin typeface="Arial"/>
                          <a:cs typeface="Arial"/>
                        </a:rPr>
                        <a:t> </a:t>
                      </a:r>
                      <a:r>
                        <a:rPr sz="1100" spc="-5" dirty="0">
                          <a:latin typeface="Arial"/>
                          <a:cs typeface="Arial"/>
                        </a:rPr>
                        <a:t>focus.</a:t>
                      </a:r>
                      <a:endParaRPr sz="1100">
                        <a:latin typeface="Arial"/>
                        <a:cs typeface="Arial"/>
                      </a:endParaRPr>
                    </a:p>
                    <a:p>
                      <a:pPr marL="631190" lvl="1" indent="-172085" algn="just">
                        <a:lnSpc>
                          <a:spcPct val="100000"/>
                        </a:lnSpc>
                        <a:spcBef>
                          <a:spcPts val="35"/>
                        </a:spcBef>
                        <a:buFont typeface="Courier New"/>
                        <a:buChar char="o"/>
                        <a:tabLst>
                          <a:tab pos="631825" algn="l"/>
                        </a:tabLst>
                      </a:pPr>
                      <a:r>
                        <a:rPr sz="1100" spc="-5" dirty="0">
                          <a:latin typeface="Arial"/>
                          <a:cs typeface="Arial"/>
                        </a:rPr>
                        <a:t>Add list of everything you have</a:t>
                      </a:r>
                      <a:r>
                        <a:rPr sz="1100" spc="10" dirty="0">
                          <a:latin typeface="Arial"/>
                          <a:cs typeface="Arial"/>
                        </a:rPr>
                        <a:t> </a:t>
                      </a:r>
                      <a:r>
                        <a:rPr sz="1100" spc="-5" dirty="0">
                          <a:latin typeface="Arial"/>
                          <a:cs typeface="Arial"/>
                        </a:rPr>
                        <a:t>learned</a:t>
                      </a:r>
                      <a:endParaRPr sz="1100">
                        <a:latin typeface="Arial"/>
                        <a:cs typeface="Arial"/>
                      </a:endParaRPr>
                    </a:p>
                    <a:p>
                      <a:pPr marL="631190" marR="102870" lvl="1" indent="-171450" algn="just">
                        <a:lnSpc>
                          <a:spcPts val="1270"/>
                        </a:lnSpc>
                        <a:spcBef>
                          <a:spcPts val="180"/>
                        </a:spcBef>
                        <a:buFont typeface="Courier New"/>
                        <a:buChar char="o"/>
                        <a:tabLst>
                          <a:tab pos="631825" algn="l"/>
                        </a:tabLst>
                      </a:pPr>
                      <a:r>
                        <a:rPr sz="1100" spc="-5" dirty="0">
                          <a:latin typeface="Arial"/>
                          <a:cs typeface="Arial"/>
                        </a:rPr>
                        <a:t>Establish Billion Dollar Challenge (BDC) savings and debt  goals</a:t>
                      </a:r>
                      <a:endParaRPr sz="1100">
                        <a:latin typeface="Arial"/>
                        <a:cs typeface="Arial"/>
                      </a:endParaRPr>
                    </a:p>
                    <a:p>
                      <a:pPr marL="631190" lvl="1" indent="-172085">
                        <a:lnSpc>
                          <a:spcPts val="1265"/>
                        </a:lnSpc>
                        <a:buFont typeface="Courier New"/>
                        <a:buChar char="o"/>
                        <a:tabLst>
                          <a:tab pos="631825" algn="l"/>
                        </a:tabLst>
                      </a:pPr>
                      <a:r>
                        <a:rPr sz="1100" spc="-5" dirty="0">
                          <a:latin typeface="Arial"/>
                          <a:cs typeface="Arial"/>
                        </a:rPr>
                        <a:t>Revisit your NEEDS vs.</a:t>
                      </a:r>
                      <a:r>
                        <a:rPr sz="1100" dirty="0">
                          <a:latin typeface="Arial"/>
                          <a:cs typeface="Arial"/>
                        </a:rPr>
                        <a:t> </a:t>
                      </a:r>
                      <a:r>
                        <a:rPr sz="1100" spc="-5" dirty="0">
                          <a:latin typeface="Arial"/>
                          <a:cs typeface="Arial"/>
                        </a:rPr>
                        <a:t>WANTS</a:t>
                      </a:r>
                      <a:endParaRPr sz="1100">
                        <a:latin typeface="Arial"/>
                        <a:cs typeface="Arial"/>
                      </a:endParaRPr>
                    </a:p>
                    <a:p>
                      <a:pPr marL="631190" lvl="1" indent="-172085">
                        <a:lnSpc>
                          <a:spcPct val="100000"/>
                        </a:lnSpc>
                        <a:spcBef>
                          <a:spcPts val="100"/>
                        </a:spcBef>
                        <a:buFont typeface="Courier New"/>
                        <a:buChar char="o"/>
                        <a:tabLst>
                          <a:tab pos="631825" algn="l"/>
                        </a:tabLst>
                      </a:pPr>
                      <a:r>
                        <a:rPr sz="1100" spc="-5" dirty="0">
                          <a:latin typeface="Arial"/>
                          <a:cs typeface="Arial"/>
                        </a:rPr>
                        <a:t>Monitor your SPENDING LEAKS</a:t>
                      </a:r>
                      <a:endParaRPr sz="1100">
                        <a:latin typeface="Arial"/>
                        <a:cs typeface="Arial"/>
                      </a:endParaRPr>
                    </a:p>
                    <a:p>
                      <a:pPr marL="631190" lvl="1" indent="-172085">
                        <a:lnSpc>
                          <a:spcPct val="100000"/>
                        </a:lnSpc>
                        <a:spcBef>
                          <a:spcPts val="110"/>
                        </a:spcBef>
                        <a:buFont typeface="Courier New"/>
                        <a:buChar char="o"/>
                        <a:tabLst>
                          <a:tab pos="631825" algn="l"/>
                        </a:tabLst>
                      </a:pPr>
                      <a:r>
                        <a:rPr sz="1100" spc="-5" dirty="0">
                          <a:latin typeface="Arial"/>
                          <a:cs typeface="Arial"/>
                        </a:rPr>
                        <a:t>Update your BUDGET </a:t>
                      </a:r>
                      <a:r>
                        <a:rPr sz="1100" dirty="0">
                          <a:latin typeface="Arial"/>
                          <a:cs typeface="Arial"/>
                        </a:rPr>
                        <a:t>or </a:t>
                      </a:r>
                      <a:r>
                        <a:rPr sz="1100" spc="-5" dirty="0">
                          <a:latin typeface="Arial"/>
                          <a:cs typeface="Arial"/>
                        </a:rPr>
                        <a:t>SPENDING PLAN</a:t>
                      </a:r>
                      <a:endParaRPr sz="1100">
                        <a:latin typeface="Arial"/>
                        <a:cs typeface="Arial"/>
                      </a:endParaRPr>
                    </a:p>
                    <a:p>
                      <a:pPr marL="631190" lvl="1" indent="-172085" algn="just">
                        <a:lnSpc>
                          <a:spcPct val="100000"/>
                        </a:lnSpc>
                        <a:spcBef>
                          <a:spcPts val="90"/>
                        </a:spcBef>
                        <a:buFont typeface="Courier New"/>
                        <a:buChar char="o"/>
                        <a:tabLst>
                          <a:tab pos="631825" algn="l"/>
                        </a:tabLst>
                      </a:pPr>
                      <a:r>
                        <a:rPr sz="1100" spc="-5" dirty="0">
                          <a:latin typeface="Arial"/>
                          <a:cs typeface="Arial"/>
                        </a:rPr>
                        <a:t>Protect your IDENTITY (Identify Identity</a:t>
                      </a:r>
                      <a:r>
                        <a:rPr sz="1100" spc="20" dirty="0">
                          <a:latin typeface="Arial"/>
                          <a:cs typeface="Arial"/>
                        </a:rPr>
                        <a:t> </a:t>
                      </a:r>
                      <a:r>
                        <a:rPr sz="1100" spc="-5" dirty="0">
                          <a:latin typeface="Arial"/>
                          <a:cs typeface="Arial"/>
                        </a:rPr>
                        <a:t>Leaks)</a:t>
                      </a:r>
                      <a:endParaRPr sz="1100">
                        <a:latin typeface="Arial"/>
                        <a:cs typeface="Arial"/>
                      </a:endParaRPr>
                    </a:p>
                    <a:p>
                      <a:pPr marL="631190" marR="102235" lvl="1" indent="-171450" algn="just">
                        <a:lnSpc>
                          <a:spcPts val="1430"/>
                        </a:lnSpc>
                        <a:spcBef>
                          <a:spcPts val="45"/>
                        </a:spcBef>
                        <a:buFont typeface="Courier New"/>
                        <a:buChar char="o"/>
                        <a:tabLst>
                          <a:tab pos="631825" algn="l"/>
                        </a:tabLst>
                      </a:pPr>
                      <a:r>
                        <a:rPr sz="1100" spc="-5" dirty="0">
                          <a:latin typeface="Arial"/>
                          <a:cs typeface="Arial"/>
                        </a:rPr>
                        <a:t>Remember </a:t>
                      </a:r>
                      <a:r>
                        <a:rPr sz="1100" dirty="0">
                          <a:latin typeface="Arial"/>
                          <a:cs typeface="Arial"/>
                        </a:rPr>
                        <a:t>the </a:t>
                      </a:r>
                      <a:r>
                        <a:rPr sz="1100" spc="-5" dirty="0">
                          <a:latin typeface="Arial"/>
                          <a:cs typeface="Arial"/>
                        </a:rPr>
                        <a:t>3 POWER MOVES: Power changes, Power  payments, Power</a:t>
                      </a:r>
                      <a:r>
                        <a:rPr sz="1100" spc="-10" dirty="0">
                          <a:latin typeface="Arial"/>
                          <a:cs typeface="Arial"/>
                        </a:rPr>
                        <a:t> </a:t>
                      </a:r>
                      <a:r>
                        <a:rPr sz="1100" spc="-5" dirty="0">
                          <a:latin typeface="Arial"/>
                          <a:cs typeface="Arial"/>
                        </a:rPr>
                        <a:t>savings</a:t>
                      </a:r>
                      <a:endParaRPr sz="1100">
                        <a:latin typeface="Arial"/>
                        <a:cs typeface="Arial"/>
                      </a:endParaRPr>
                    </a:p>
                    <a:p>
                      <a:pPr marL="631190" lvl="1" indent="-172085">
                        <a:lnSpc>
                          <a:spcPct val="100000"/>
                        </a:lnSpc>
                        <a:spcBef>
                          <a:spcPts val="95"/>
                        </a:spcBef>
                        <a:buFont typeface="Courier New"/>
                        <a:buChar char="o"/>
                        <a:tabLst>
                          <a:tab pos="631825" algn="l"/>
                        </a:tabLst>
                      </a:pPr>
                      <a:r>
                        <a:rPr sz="1100" spc="-5" dirty="0">
                          <a:latin typeface="Arial"/>
                          <a:cs typeface="Arial"/>
                        </a:rPr>
                        <a:t>Build your FINANCIAL</a:t>
                      </a:r>
                      <a:r>
                        <a:rPr sz="1100" dirty="0">
                          <a:latin typeface="Arial"/>
                          <a:cs typeface="Arial"/>
                        </a:rPr>
                        <a:t> </a:t>
                      </a:r>
                      <a:r>
                        <a:rPr sz="1100" spc="-5" dirty="0">
                          <a:latin typeface="Arial"/>
                          <a:cs typeface="Arial"/>
                        </a:rPr>
                        <a:t>TEAM</a:t>
                      </a:r>
                      <a:endParaRPr sz="1100">
                        <a:latin typeface="Arial"/>
                        <a:cs typeface="Arial"/>
                      </a:endParaRPr>
                    </a:p>
                    <a:p>
                      <a:pPr marL="631190" lvl="1" indent="-172085">
                        <a:lnSpc>
                          <a:spcPct val="100000"/>
                        </a:lnSpc>
                        <a:spcBef>
                          <a:spcPts val="105"/>
                        </a:spcBef>
                        <a:buFont typeface="Courier New"/>
                        <a:buChar char="o"/>
                        <a:tabLst>
                          <a:tab pos="631825" algn="l"/>
                        </a:tabLst>
                      </a:pPr>
                      <a:r>
                        <a:rPr sz="1100" spc="-5" dirty="0">
                          <a:latin typeface="Arial"/>
                          <a:cs typeface="Arial"/>
                        </a:rPr>
                        <a:t>Reevaluate your INSURANCE</a:t>
                      </a:r>
                      <a:r>
                        <a:rPr sz="1100" spc="10" dirty="0">
                          <a:latin typeface="Arial"/>
                          <a:cs typeface="Arial"/>
                        </a:rPr>
                        <a:t> </a:t>
                      </a:r>
                      <a:r>
                        <a:rPr sz="1100" spc="-5" dirty="0">
                          <a:latin typeface="Arial"/>
                          <a:cs typeface="Arial"/>
                        </a:rPr>
                        <a:t>COVERAGE</a:t>
                      </a:r>
                      <a:endParaRPr sz="1100">
                        <a:latin typeface="Arial"/>
                        <a:cs typeface="Arial"/>
                      </a:endParaRPr>
                    </a:p>
                    <a:p>
                      <a:pPr marL="631190" lvl="1" indent="-172085">
                        <a:lnSpc>
                          <a:spcPct val="100000"/>
                        </a:lnSpc>
                        <a:spcBef>
                          <a:spcPts val="105"/>
                        </a:spcBef>
                        <a:buFont typeface="Courier New"/>
                        <a:buChar char="o"/>
                        <a:tabLst>
                          <a:tab pos="631825" algn="l"/>
                        </a:tabLst>
                      </a:pPr>
                      <a:r>
                        <a:rPr sz="1100" spc="-5" dirty="0">
                          <a:latin typeface="Arial"/>
                          <a:cs typeface="Arial"/>
                        </a:rPr>
                        <a:t>Review the </a:t>
                      </a:r>
                      <a:r>
                        <a:rPr sz="1100" dirty="0">
                          <a:latin typeface="Arial"/>
                          <a:cs typeface="Arial"/>
                        </a:rPr>
                        <a:t>dfree</a:t>
                      </a:r>
                      <a:r>
                        <a:rPr sz="1100" b="1" dirty="0">
                          <a:latin typeface="Arial"/>
                          <a:cs typeface="Arial"/>
                        </a:rPr>
                        <a:t>® </a:t>
                      </a:r>
                      <a:r>
                        <a:rPr sz="1100" spc="-5" dirty="0">
                          <a:latin typeface="Arial"/>
                          <a:cs typeface="Arial"/>
                        </a:rPr>
                        <a:t>MONEY TIPS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416051">
                <a:tc>
                  <a:txBody>
                    <a:bodyPr/>
                    <a:lstStyle/>
                    <a:p>
                      <a:pPr marL="59690">
                        <a:lnSpc>
                          <a:spcPct val="100000"/>
                        </a:lnSpc>
                        <a:spcBef>
                          <a:spcPts val="935"/>
                        </a:spcBef>
                      </a:pPr>
                      <a:r>
                        <a:rPr sz="1100" spc="-5" dirty="0">
                          <a:latin typeface="Arial"/>
                          <a:cs typeface="Arial"/>
                        </a:rPr>
                        <a:t>Host</a:t>
                      </a:r>
                      <a:endParaRPr sz="1100">
                        <a:latin typeface="Arial"/>
                        <a:cs typeface="Arial"/>
                      </a:endParaRPr>
                    </a:p>
                  </a:txBody>
                  <a:tcPr marL="0" marR="0" marT="1187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19405">
                        <a:lnSpc>
                          <a:spcPct val="100000"/>
                        </a:lnSpc>
                        <a:spcBef>
                          <a:spcPts val="240"/>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27329">
                        <a:lnSpc>
                          <a:spcPct val="100000"/>
                        </a:lnSpc>
                        <a:spcBef>
                          <a:spcPts val="20"/>
                        </a:spcBef>
                        <a:buChar char="•"/>
                        <a:tabLst>
                          <a:tab pos="286385" algn="l"/>
                          <a:tab pos="287020" algn="l"/>
                        </a:tabLst>
                      </a:pPr>
                      <a:r>
                        <a:rPr sz="1100" spc="-5" dirty="0">
                          <a:latin typeface="Arial"/>
                          <a:cs typeface="Arial"/>
                        </a:rPr>
                        <a:t>In Step 9 the statistics are about living paycheck to</a:t>
                      </a:r>
                      <a:r>
                        <a:rPr sz="1100" spc="65" dirty="0">
                          <a:latin typeface="Arial"/>
                          <a:cs typeface="Arial"/>
                        </a:rPr>
                        <a:t> </a:t>
                      </a:r>
                      <a:r>
                        <a:rPr sz="1100" spc="-5" dirty="0">
                          <a:latin typeface="Arial"/>
                          <a:cs typeface="Arial"/>
                        </a:rPr>
                        <a:t>paycheck.</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349250">
                <a:tc>
                  <a:txBody>
                    <a:bodyPr/>
                    <a:lstStyle/>
                    <a:p>
                      <a:pPr marL="59690">
                        <a:lnSpc>
                          <a:spcPct val="100000"/>
                        </a:lnSpc>
                        <a:spcBef>
                          <a:spcPts val="670"/>
                        </a:spcBef>
                      </a:pPr>
                      <a:r>
                        <a:rPr sz="1100" spc="-5" dirty="0">
                          <a:latin typeface="Arial"/>
                          <a:cs typeface="Arial"/>
                        </a:rPr>
                        <a:t>Host</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ts val="1275"/>
                        </a:lnSpc>
                      </a:pPr>
                      <a:r>
                        <a:rPr sz="1100" spc="-5" dirty="0">
                          <a:latin typeface="Arial"/>
                          <a:cs typeface="Arial"/>
                        </a:rPr>
                        <a:t>dfree</a:t>
                      </a:r>
                      <a:r>
                        <a:rPr sz="1100" b="1" spc="-5" dirty="0">
                          <a:latin typeface="Arial"/>
                          <a:cs typeface="Arial"/>
                        </a:rPr>
                        <a:t>®</a:t>
                      </a:r>
                      <a:r>
                        <a:rPr sz="1100" b="1" spc="-15" dirty="0">
                          <a:latin typeface="Arial"/>
                          <a:cs typeface="Arial"/>
                        </a:rPr>
                        <a:t> </a:t>
                      </a:r>
                      <a:r>
                        <a:rPr sz="1100" spc="-5" dirty="0">
                          <a:latin typeface="Arial"/>
                          <a:cs typeface="Arial"/>
                        </a:rPr>
                        <a:t>Money</a:t>
                      </a:r>
                      <a:endParaRPr sz="1100">
                        <a:latin typeface="Arial"/>
                        <a:cs typeface="Arial"/>
                      </a:endParaRPr>
                    </a:p>
                    <a:p>
                      <a:pPr marL="59690">
                        <a:lnSpc>
                          <a:spcPct val="100000"/>
                        </a:lnSpc>
                        <a:spcBef>
                          <a:spcPts val="30"/>
                        </a:spcBef>
                      </a:pPr>
                      <a:r>
                        <a:rPr sz="1100" spc="-5" dirty="0">
                          <a:latin typeface="Arial"/>
                          <a:cs typeface="Arial"/>
                        </a:rPr>
                        <a:t>Tip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1145" indent="-212090">
                        <a:lnSpc>
                          <a:spcPct val="100000"/>
                        </a:lnSpc>
                        <a:spcBef>
                          <a:spcPts val="20"/>
                        </a:spcBef>
                        <a:buChar char="•"/>
                        <a:tabLst>
                          <a:tab pos="271145" algn="l"/>
                          <a:tab pos="271780" algn="l"/>
                        </a:tabLst>
                      </a:pPr>
                      <a:r>
                        <a:rPr sz="1100" spc="-5" dirty="0">
                          <a:latin typeface="Arial"/>
                          <a:cs typeface="Arial"/>
                        </a:rPr>
                        <a:t>The dfree</a:t>
                      </a:r>
                      <a:r>
                        <a:rPr sz="1100" b="1" spc="-5" dirty="0">
                          <a:latin typeface="Arial"/>
                          <a:cs typeface="Arial"/>
                        </a:rPr>
                        <a:t>® </a:t>
                      </a:r>
                      <a:r>
                        <a:rPr sz="1100" spc="-5" dirty="0">
                          <a:latin typeface="Arial"/>
                          <a:cs typeface="Arial"/>
                        </a:rPr>
                        <a:t>money tip for Step 9 is about delayed</a:t>
                      </a:r>
                      <a:r>
                        <a:rPr sz="1100" spc="70" dirty="0">
                          <a:latin typeface="Arial"/>
                          <a:cs typeface="Arial"/>
                        </a:rPr>
                        <a:t> </a:t>
                      </a:r>
                      <a:r>
                        <a:rPr sz="1100" spc="-5" dirty="0">
                          <a:latin typeface="Arial"/>
                          <a:cs typeface="Arial"/>
                        </a:rPr>
                        <a:t>gratification.</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3018282">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30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300">
                        <a:latin typeface="Times New Roman"/>
                        <a:cs typeface="Times New Roman"/>
                      </a:endParaRPr>
                    </a:p>
                    <a:p>
                      <a:pPr marL="69215">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100330" indent="-228600">
                        <a:lnSpc>
                          <a:spcPct val="101400"/>
                        </a:lnSpc>
                        <a:spcBef>
                          <a:spcPts val="10"/>
                        </a:spcBef>
                        <a:buChar char="•"/>
                        <a:tabLst>
                          <a:tab pos="286385" algn="l"/>
                          <a:tab pos="287020" algn="l"/>
                        </a:tabLst>
                      </a:pPr>
                      <a:r>
                        <a:rPr sz="1100" spc="-5" dirty="0">
                          <a:latin typeface="Arial"/>
                          <a:cs typeface="Arial"/>
                        </a:rPr>
                        <a:t>Commitments for Step 9 can also be found in the </a:t>
                      </a:r>
                      <a:r>
                        <a:rPr sz="1100" dirty="0">
                          <a:latin typeface="Arial"/>
                          <a:cs typeface="Arial"/>
                        </a:rPr>
                        <a:t>dfree</a:t>
                      </a:r>
                      <a:r>
                        <a:rPr sz="1100" b="1" dirty="0">
                          <a:latin typeface="Arial"/>
                          <a:cs typeface="Arial"/>
                        </a:rPr>
                        <a:t>®</a:t>
                      </a:r>
                      <a:r>
                        <a:rPr sz="1100" b="1" spc="-145" dirty="0">
                          <a:latin typeface="Arial"/>
                          <a:cs typeface="Arial"/>
                        </a:rPr>
                        <a:t> </a:t>
                      </a:r>
                      <a:r>
                        <a:rPr sz="1100" spc="-5" dirty="0">
                          <a:latin typeface="Arial"/>
                          <a:cs typeface="Arial"/>
                        </a:rPr>
                        <a:t>Lifestyle:  12 Steps to Financial Freedom workbook on pages</a:t>
                      </a:r>
                      <a:r>
                        <a:rPr sz="1100" spc="40" dirty="0">
                          <a:latin typeface="Arial"/>
                          <a:cs typeface="Arial"/>
                        </a:rPr>
                        <a:t> </a:t>
                      </a:r>
                      <a:r>
                        <a:rPr sz="1100" dirty="0">
                          <a:latin typeface="Arial"/>
                          <a:cs typeface="Arial"/>
                        </a:rPr>
                        <a:t>74-76</a:t>
                      </a:r>
                      <a:endParaRPr sz="1100">
                        <a:latin typeface="Arial"/>
                        <a:cs typeface="Arial"/>
                      </a:endParaRPr>
                    </a:p>
                    <a:p>
                      <a:pPr>
                        <a:lnSpc>
                          <a:spcPct val="100000"/>
                        </a:lnSpc>
                        <a:spcBef>
                          <a:spcPts val="5"/>
                        </a:spcBef>
                        <a:buFont typeface="Arial"/>
                        <a:buChar char="•"/>
                      </a:pPr>
                      <a:endParaRPr sz="950">
                        <a:latin typeface="Times New Roman"/>
                        <a:cs typeface="Times New Roman"/>
                      </a:endParaRPr>
                    </a:p>
                    <a:p>
                      <a:pPr marL="211454" marR="111760" indent="-211454">
                        <a:lnSpc>
                          <a:spcPts val="1270"/>
                        </a:lnSpc>
                        <a:buFont typeface="Arial"/>
                        <a:buChar char="•"/>
                        <a:tabLst>
                          <a:tab pos="211454" algn="l"/>
                          <a:tab pos="4117975" algn="l"/>
                        </a:tabLst>
                      </a:pPr>
                      <a:r>
                        <a:rPr sz="1100" b="1" dirty="0">
                          <a:latin typeface="Arial"/>
                          <a:cs typeface="Arial"/>
                        </a:rPr>
                        <a:t>Commitment</a:t>
                      </a:r>
                      <a:r>
                        <a:rPr sz="1100" b="1" spc="-5" dirty="0">
                          <a:latin typeface="Arial"/>
                          <a:cs typeface="Arial"/>
                        </a:rPr>
                        <a:t> </a:t>
                      </a:r>
                      <a:r>
                        <a:rPr sz="1100" b="1" dirty="0">
                          <a:latin typeface="Arial"/>
                          <a:cs typeface="Arial"/>
                        </a:rPr>
                        <a:t>#1:</a:t>
                      </a:r>
                      <a:r>
                        <a:rPr sz="1100" b="1" spc="5" dirty="0">
                          <a:latin typeface="Arial"/>
                          <a:cs typeface="Arial"/>
                        </a:rPr>
                        <a:t> </a:t>
                      </a:r>
                      <a:r>
                        <a:rPr sz="1100" dirty="0">
                          <a:latin typeface="Arial"/>
                          <a:cs typeface="Arial"/>
                        </a:rPr>
                        <a:t>My</a:t>
                      </a:r>
                      <a:r>
                        <a:rPr sz="1100" spc="-5" dirty="0">
                          <a:latin typeface="Arial"/>
                          <a:cs typeface="Arial"/>
                        </a:rPr>
                        <a:t> </a:t>
                      </a:r>
                      <a:r>
                        <a:rPr sz="1100" dirty="0">
                          <a:latin typeface="Arial"/>
                          <a:cs typeface="Arial"/>
                        </a:rPr>
                        <a:t>goal is to</a:t>
                      </a:r>
                      <a:r>
                        <a:rPr sz="1100" spc="-5" dirty="0">
                          <a:latin typeface="Arial"/>
                          <a:cs typeface="Arial"/>
                        </a:rPr>
                        <a:t> </a:t>
                      </a:r>
                      <a:r>
                        <a:rPr sz="1100" dirty="0">
                          <a:latin typeface="Arial"/>
                          <a:cs typeface="Arial"/>
                        </a:rPr>
                        <a:t>inc</a:t>
                      </a:r>
                      <a:r>
                        <a:rPr sz="1100" spc="-10" dirty="0">
                          <a:latin typeface="Arial"/>
                          <a:cs typeface="Arial"/>
                        </a:rPr>
                        <a:t>r</a:t>
                      </a:r>
                      <a:r>
                        <a:rPr sz="1100" dirty="0">
                          <a:latin typeface="Arial"/>
                          <a:cs typeface="Arial"/>
                        </a:rPr>
                        <a:t>ease</a:t>
                      </a:r>
                      <a:r>
                        <a:rPr sz="1100" spc="-5" dirty="0">
                          <a:latin typeface="Arial"/>
                          <a:cs typeface="Arial"/>
                        </a:rPr>
                        <a:t> </a:t>
                      </a:r>
                      <a:r>
                        <a:rPr sz="1100" dirty="0">
                          <a:latin typeface="Arial"/>
                          <a:cs typeface="Arial"/>
                        </a:rPr>
                        <a:t>my inco</a:t>
                      </a:r>
                      <a:r>
                        <a:rPr sz="1100" spc="-5" dirty="0">
                          <a:latin typeface="Arial"/>
                          <a:cs typeface="Arial"/>
                        </a:rPr>
                        <a:t>m</a:t>
                      </a:r>
                      <a:r>
                        <a:rPr sz="1100" dirty="0">
                          <a:latin typeface="Arial"/>
                          <a:cs typeface="Arial"/>
                        </a:rPr>
                        <a:t>e</a:t>
                      </a:r>
                      <a:r>
                        <a:rPr sz="1100" spc="-5" dirty="0">
                          <a:latin typeface="Arial"/>
                          <a:cs typeface="Arial"/>
                        </a:rPr>
                        <a:t> </a:t>
                      </a:r>
                      <a:r>
                        <a:rPr sz="1100" dirty="0">
                          <a:latin typeface="Arial"/>
                          <a:cs typeface="Arial"/>
                        </a:rPr>
                        <a:t>by </a:t>
                      </a:r>
                      <a:r>
                        <a:rPr sz="1100" spc="15" dirty="0">
                          <a:latin typeface="Arial"/>
                          <a:cs typeface="Arial"/>
                        </a:rPr>
                        <a:t>$</a:t>
                      </a:r>
                      <a:r>
                        <a:rPr sz="1100" u="sng" dirty="0">
                          <a:uFill>
                            <a:solidFill>
                              <a:srgbClr val="000000"/>
                            </a:solidFill>
                          </a:uFill>
                          <a:latin typeface="Arial"/>
                          <a:cs typeface="Arial"/>
                        </a:rPr>
                        <a:t> 	</a:t>
                      </a:r>
                      <a:r>
                        <a:rPr sz="1100" dirty="0">
                          <a:latin typeface="Arial"/>
                          <a:cs typeface="Arial"/>
                        </a:rPr>
                        <a:t>per  </a:t>
                      </a:r>
                      <a:r>
                        <a:rPr sz="1100" spc="-5" dirty="0">
                          <a:latin typeface="Arial"/>
                          <a:cs typeface="Arial"/>
                        </a:rPr>
                        <a:t>month.</a:t>
                      </a:r>
                      <a:endParaRPr sz="1100">
                        <a:latin typeface="Arial"/>
                        <a:cs typeface="Arial"/>
                      </a:endParaRPr>
                    </a:p>
                    <a:p>
                      <a:pPr marL="211454" marR="104139" indent="-211454">
                        <a:lnSpc>
                          <a:spcPts val="1270"/>
                        </a:lnSpc>
                        <a:spcBef>
                          <a:spcPts val="995"/>
                        </a:spcBef>
                        <a:buFont typeface="Arial"/>
                        <a:buChar char="•"/>
                        <a:tabLst>
                          <a:tab pos="211454" algn="l"/>
                        </a:tabLst>
                      </a:pPr>
                      <a:r>
                        <a:rPr sz="1100" b="1" spc="-5" dirty="0">
                          <a:latin typeface="Arial"/>
                          <a:cs typeface="Arial"/>
                        </a:rPr>
                        <a:t>Commitment #2: </a:t>
                      </a:r>
                      <a:r>
                        <a:rPr sz="1100" spc="-5" dirty="0">
                          <a:latin typeface="Arial"/>
                          <a:cs typeface="Arial"/>
                        </a:rPr>
                        <a:t>I will make a list of things I love to do or do well  enough to get people to pay me for</a:t>
                      </a:r>
                      <a:r>
                        <a:rPr sz="1100" spc="20" dirty="0">
                          <a:latin typeface="Arial"/>
                          <a:cs typeface="Arial"/>
                        </a:rPr>
                        <a:t> </a:t>
                      </a:r>
                      <a:r>
                        <a:rPr sz="1100" spc="-5" dirty="0">
                          <a:latin typeface="Arial"/>
                          <a:cs typeface="Arial"/>
                        </a:rPr>
                        <a:t>it:</a:t>
                      </a:r>
                      <a:endParaRPr sz="1100">
                        <a:latin typeface="Arial"/>
                        <a:cs typeface="Arial"/>
                      </a:endParaRPr>
                    </a:p>
                    <a:p>
                      <a:pPr marL="211454" marR="104139" indent="-211454">
                        <a:lnSpc>
                          <a:spcPts val="1270"/>
                        </a:lnSpc>
                        <a:spcBef>
                          <a:spcPts val="985"/>
                        </a:spcBef>
                        <a:buFont typeface="Arial"/>
                        <a:buChar char="•"/>
                        <a:tabLst>
                          <a:tab pos="211454" algn="l"/>
                        </a:tabLst>
                      </a:pPr>
                      <a:r>
                        <a:rPr sz="1100" b="1" spc="-5" dirty="0">
                          <a:latin typeface="Arial"/>
                          <a:cs typeface="Arial"/>
                        </a:rPr>
                        <a:t>Commitment #3: </a:t>
                      </a:r>
                      <a:r>
                        <a:rPr sz="1100" spc="-5" dirty="0">
                          <a:latin typeface="Arial"/>
                          <a:cs typeface="Arial"/>
                        </a:rPr>
                        <a:t>With my new income, I am committed to  increasing my savings or debt reduction by </a:t>
                      </a:r>
                      <a:r>
                        <a:rPr sz="1100" spc="10" dirty="0">
                          <a:latin typeface="Arial"/>
                          <a:cs typeface="Arial"/>
                        </a:rPr>
                        <a:t>$ </a:t>
                      </a:r>
                      <a:r>
                        <a:rPr sz="1100" spc="-5" dirty="0">
                          <a:latin typeface="Arial"/>
                          <a:cs typeface="Arial"/>
                        </a:rPr>
                        <a:t>per</a:t>
                      </a:r>
                      <a:r>
                        <a:rPr sz="1100" spc="-45" dirty="0">
                          <a:latin typeface="Arial"/>
                          <a:cs typeface="Arial"/>
                        </a:rPr>
                        <a:t> </a:t>
                      </a:r>
                      <a:r>
                        <a:rPr sz="1100" spc="-5" dirty="0">
                          <a:latin typeface="Arial"/>
                          <a:cs typeface="Arial"/>
                        </a:rPr>
                        <a:t>month.</a:t>
                      </a:r>
                      <a:endParaRPr sz="1100">
                        <a:latin typeface="Arial"/>
                        <a:cs typeface="Arial"/>
                      </a:endParaRPr>
                    </a:p>
                    <a:p>
                      <a:pPr marL="211454" marR="101600" indent="-211454">
                        <a:lnSpc>
                          <a:spcPts val="1270"/>
                        </a:lnSpc>
                        <a:spcBef>
                          <a:spcPts val="990"/>
                        </a:spcBef>
                        <a:buFont typeface="Arial"/>
                        <a:buChar char="•"/>
                        <a:tabLst>
                          <a:tab pos="211454" algn="l"/>
                        </a:tabLst>
                      </a:pPr>
                      <a:r>
                        <a:rPr sz="1100" b="1" spc="-5" dirty="0">
                          <a:latin typeface="Arial"/>
                          <a:cs typeface="Arial"/>
                        </a:rPr>
                        <a:t>Commitment #4: </a:t>
                      </a:r>
                      <a:r>
                        <a:rPr sz="1100" spc="-5" dirty="0">
                          <a:latin typeface="Arial"/>
                          <a:cs typeface="Arial"/>
                        </a:rPr>
                        <a:t>I will log-on to the Billion Dollar</a:t>
                      </a:r>
                      <a:r>
                        <a:rPr sz="1100" spc="155" dirty="0">
                          <a:latin typeface="Arial"/>
                          <a:cs typeface="Arial"/>
                        </a:rPr>
                        <a:t> </a:t>
                      </a:r>
                      <a:r>
                        <a:rPr sz="1100" spc="-5" dirty="0">
                          <a:latin typeface="Arial"/>
                          <a:cs typeface="Arial"/>
                        </a:rPr>
                        <a:t>Challenge’s  website and increase my debt reduction</a:t>
                      </a:r>
                      <a:r>
                        <a:rPr sz="1100" spc="10" dirty="0">
                          <a:latin typeface="Arial"/>
                          <a:cs typeface="Arial"/>
                        </a:rPr>
                        <a:t> </a:t>
                      </a:r>
                      <a:r>
                        <a:rPr sz="1100" spc="-5" dirty="0">
                          <a:latin typeface="Arial"/>
                          <a:cs typeface="Arial"/>
                        </a:rPr>
                        <a:t>goals.</a:t>
                      </a:r>
                      <a:endParaRPr sz="1100">
                        <a:latin typeface="Arial"/>
                        <a:cs typeface="Arial"/>
                      </a:endParaRPr>
                    </a:p>
                    <a:p>
                      <a:pPr marL="211454" marR="103505" indent="-211454">
                        <a:lnSpc>
                          <a:spcPts val="1270"/>
                        </a:lnSpc>
                        <a:spcBef>
                          <a:spcPts val="995"/>
                        </a:spcBef>
                        <a:buFont typeface="Arial"/>
                        <a:buChar char="•"/>
                        <a:tabLst>
                          <a:tab pos="211454" algn="l"/>
                        </a:tabLst>
                      </a:pPr>
                      <a:r>
                        <a:rPr sz="1100" b="1" spc="-5" dirty="0">
                          <a:latin typeface="Arial"/>
                          <a:cs typeface="Arial"/>
                        </a:rPr>
                        <a:t>Commitment #5: </a:t>
                      </a:r>
                      <a:r>
                        <a:rPr sz="1100" spc="-5" dirty="0">
                          <a:latin typeface="Arial"/>
                          <a:cs typeface="Arial"/>
                        </a:rPr>
                        <a:t>I will update my personal financial statement  using the chart in the</a:t>
                      </a:r>
                      <a:r>
                        <a:rPr sz="1100" spc="10" dirty="0">
                          <a:latin typeface="Arial"/>
                          <a:cs typeface="Arial"/>
                        </a:rPr>
                        <a:t> </a:t>
                      </a:r>
                      <a:r>
                        <a:rPr sz="1100" spc="-5" dirty="0">
                          <a:latin typeface="Arial"/>
                          <a:cs typeface="Arial"/>
                        </a:rPr>
                        <a:t>workbook.</a:t>
                      </a:r>
                      <a:endParaRPr sz="1100">
                        <a:latin typeface="Arial"/>
                        <a:cs typeface="Arial"/>
                      </a:endParaRPr>
                    </a:p>
                    <a:p>
                      <a:pPr marL="210820" indent="-151765">
                        <a:lnSpc>
                          <a:spcPct val="100000"/>
                        </a:lnSpc>
                        <a:spcBef>
                          <a:spcPts val="900"/>
                        </a:spcBef>
                        <a:buChar char="•"/>
                        <a:tabLst>
                          <a:tab pos="211454" algn="l"/>
                        </a:tabLst>
                      </a:pPr>
                      <a:r>
                        <a:rPr sz="1100" spc="-5" dirty="0">
                          <a:latin typeface="Arial"/>
                          <a:cs typeface="Arial"/>
                        </a:rPr>
                        <a:t>Read</a:t>
                      </a:r>
                      <a:r>
                        <a:rPr sz="1100" spc="-30" dirty="0">
                          <a:latin typeface="Arial"/>
                          <a:cs typeface="Arial"/>
                        </a:rPr>
                        <a:t> </a:t>
                      </a:r>
                      <a:r>
                        <a:rPr sz="1100" spc="-5" dirty="0">
                          <a:latin typeface="Arial"/>
                          <a:cs typeface="Arial"/>
                        </a:rPr>
                        <a:t>Step</a:t>
                      </a:r>
                      <a:r>
                        <a:rPr sz="1100" spc="-30" dirty="0">
                          <a:latin typeface="Arial"/>
                          <a:cs typeface="Arial"/>
                        </a:rPr>
                        <a:t> </a:t>
                      </a:r>
                      <a:r>
                        <a:rPr sz="1100" dirty="0">
                          <a:latin typeface="Arial"/>
                          <a:cs typeface="Arial"/>
                        </a:rPr>
                        <a:t>10:</a:t>
                      </a:r>
                      <a:r>
                        <a:rPr sz="1100" spc="-30" dirty="0">
                          <a:latin typeface="Arial"/>
                          <a:cs typeface="Arial"/>
                        </a:rPr>
                        <a:t> </a:t>
                      </a:r>
                      <a:r>
                        <a:rPr sz="1100" spc="-5" dirty="0">
                          <a:latin typeface="Arial"/>
                          <a:cs typeface="Arial"/>
                        </a:rPr>
                        <a:t>Invest</a:t>
                      </a:r>
                      <a:r>
                        <a:rPr sz="1100" spc="-30" dirty="0">
                          <a:latin typeface="Arial"/>
                          <a:cs typeface="Arial"/>
                        </a:rPr>
                        <a:t> </a:t>
                      </a:r>
                      <a:r>
                        <a:rPr sz="1100" spc="-5" dirty="0">
                          <a:latin typeface="Arial"/>
                          <a:cs typeface="Arial"/>
                        </a:rPr>
                        <a:t>in</a:t>
                      </a:r>
                      <a:r>
                        <a:rPr sz="1100" spc="-35" dirty="0">
                          <a:latin typeface="Arial"/>
                          <a:cs typeface="Arial"/>
                        </a:rPr>
                        <a:t> </a:t>
                      </a:r>
                      <a:r>
                        <a:rPr sz="1100" spc="-5" dirty="0">
                          <a:latin typeface="Arial"/>
                          <a:cs typeface="Arial"/>
                        </a:rPr>
                        <a:t>Others</a:t>
                      </a:r>
                      <a:r>
                        <a:rPr sz="1100" spc="-30" dirty="0">
                          <a:latin typeface="Arial"/>
                          <a:cs typeface="Arial"/>
                        </a:rPr>
                        <a:t> </a:t>
                      </a:r>
                      <a:r>
                        <a:rPr sz="1100" spc="-5" dirty="0">
                          <a:latin typeface="Arial"/>
                          <a:cs typeface="Arial"/>
                        </a:rPr>
                        <a:t>in</a:t>
                      </a:r>
                      <a:r>
                        <a:rPr sz="1100" spc="-25" dirty="0">
                          <a:latin typeface="Arial"/>
                          <a:cs typeface="Arial"/>
                        </a:rPr>
                        <a:t> </a:t>
                      </a:r>
                      <a:r>
                        <a:rPr sz="1100" spc="-5" dirty="0">
                          <a:latin typeface="Arial"/>
                          <a:cs typeface="Arial"/>
                        </a:rPr>
                        <a:t>the</a:t>
                      </a:r>
                      <a:r>
                        <a:rPr sz="1100" spc="-15" dirty="0">
                          <a:latin typeface="Arial"/>
                          <a:cs typeface="Arial"/>
                        </a:rPr>
                        <a:t> </a:t>
                      </a:r>
                      <a:r>
                        <a:rPr sz="1100" b="1" i="1" spc="-5" dirty="0">
                          <a:latin typeface="Arial"/>
                          <a:cs typeface="Arial"/>
                        </a:rPr>
                        <a:t>Say</a:t>
                      </a:r>
                      <a:r>
                        <a:rPr sz="1100" b="1" i="1" spc="-30" dirty="0">
                          <a:latin typeface="Arial"/>
                          <a:cs typeface="Arial"/>
                        </a:rPr>
                        <a:t> </a:t>
                      </a:r>
                      <a:r>
                        <a:rPr sz="1100" b="1" i="1" spc="-5" dirty="0">
                          <a:latin typeface="Arial"/>
                          <a:cs typeface="Arial"/>
                        </a:rPr>
                        <a:t>Yes</a:t>
                      </a:r>
                      <a:r>
                        <a:rPr sz="1100" b="1" i="1" spc="-30" dirty="0">
                          <a:latin typeface="Arial"/>
                          <a:cs typeface="Arial"/>
                        </a:rPr>
                        <a:t> </a:t>
                      </a:r>
                      <a:r>
                        <a:rPr sz="1100" b="1" i="1" dirty="0">
                          <a:latin typeface="Arial"/>
                          <a:cs typeface="Arial"/>
                        </a:rPr>
                        <a:t>to</a:t>
                      </a:r>
                      <a:r>
                        <a:rPr sz="1100" b="1" i="1" spc="-30" dirty="0">
                          <a:latin typeface="Arial"/>
                          <a:cs typeface="Arial"/>
                        </a:rPr>
                        <a:t> </a:t>
                      </a:r>
                      <a:r>
                        <a:rPr sz="1100" b="1" i="1" spc="-5" dirty="0">
                          <a:latin typeface="Arial"/>
                          <a:cs typeface="Arial"/>
                        </a:rPr>
                        <a:t>No</a:t>
                      </a:r>
                      <a:r>
                        <a:rPr sz="1100" b="1" i="1" spc="-35" dirty="0">
                          <a:latin typeface="Arial"/>
                          <a:cs typeface="Arial"/>
                        </a:rPr>
                        <a:t> </a:t>
                      </a:r>
                      <a:r>
                        <a:rPr sz="1100" b="1" i="1" spc="-5" dirty="0">
                          <a:latin typeface="Arial"/>
                          <a:cs typeface="Arial"/>
                        </a:rPr>
                        <a:t>Debt</a:t>
                      </a:r>
                      <a:r>
                        <a:rPr sz="1100" b="1" i="1" spc="-25" dirty="0">
                          <a:latin typeface="Arial"/>
                          <a:cs typeface="Arial"/>
                        </a:rPr>
                        <a:t> </a:t>
                      </a:r>
                      <a:r>
                        <a:rPr sz="1100" spc="-5" dirty="0">
                          <a:latin typeface="Arial"/>
                          <a:cs typeface="Arial"/>
                        </a:rPr>
                        <a:t>textbook</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54913">
                <a:tc>
                  <a:txBody>
                    <a:bodyPr/>
                    <a:lstStyle/>
                    <a:p>
                      <a:pPr>
                        <a:lnSpc>
                          <a:spcPct val="100000"/>
                        </a:lnSpc>
                        <a:spcBef>
                          <a:spcPts val="55"/>
                        </a:spcBef>
                      </a:pPr>
                      <a:endParaRPr sz="90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50520">
                        <a:lnSpc>
                          <a:spcPct val="102299"/>
                        </a:lnSpc>
                        <a:spcBef>
                          <a:spcPts val="345"/>
                        </a:spcBef>
                      </a:pPr>
                      <a:r>
                        <a:rPr sz="1100" spc="-5" dirty="0">
                          <a:latin typeface="Arial"/>
                          <a:cs typeface="Arial"/>
                        </a:rPr>
                        <a:t>Level  </a:t>
                      </a:r>
                      <a:r>
                        <a:rPr sz="1100" dirty="0">
                          <a:latin typeface="Arial"/>
                          <a:cs typeface="Arial"/>
                        </a:rPr>
                        <a:t>Affirmation</a:t>
                      </a:r>
                      <a:endParaRPr sz="1100">
                        <a:latin typeface="Arial"/>
                        <a:cs typeface="Arial"/>
                      </a:endParaRPr>
                    </a:p>
                  </a:txBody>
                  <a:tcPr marL="0" marR="0" marT="438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marR="103505" indent="-229870">
                        <a:lnSpc>
                          <a:spcPts val="1270"/>
                        </a:lnSpc>
                        <a:spcBef>
                          <a:spcPts val="40"/>
                        </a:spcBef>
                        <a:buClr>
                          <a:srgbClr val="000000"/>
                        </a:buClr>
                        <a:buChar char="•"/>
                        <a:tabLst>
                          <a:tab pos="286385" algn="l"/>
                          <a:tab pos="287020" algn="l"/>
                        </a:tabLst>
                      </a:pPr>
                      <a:r>
                        <a:rPr sz="1100" spc="-5" dirty="0">
                          <a:solidFill>
                            <a:srgbClr val="1F1F1E"/>
                          </a:solidFill>
                          <a:latin typeface="Arial"/>
                          <a:cs typeface="Arial"/>
                        </a:rPr>
                        <a:t>I have the power to protect my financial future and ensure a path  to generational</a:t>
                      </a:r>
                      <a:r>
                        <a:rPr sz="1100" dirty="0">
                          <a:solidFill>
                            <a:srgbClr val="1F1F1E"/>
                          </a:solidFill>
                          <a:latin typeface="Arial"/>
                          <a:cs typeface="Arial"/>
                        </a:rPr>
                        <a:t> </a:t>
                      </a:r>
                      <a:r>
                        <a:rPr sz="1100" spc="-5" dirty="0">
                          <a:solidFill>
                            <a:srgbClr val="1F1F1E"/>
                          </a:solidFill>
                          <a:latin typeface="Arial"/>
                          <a:cs typeface="Arial"/>
                        </a:rPr>
                        <a:t>wealth.</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nvGraphicFramePr>
        <p:xfrm>
          <a:off x="568451" y="914400"/>
          <a:ext cx="6401435" cy="5057899"/>
        </p:xfrm>
        <a:graphic>
          <a:graphicData uri="http://schemas.openxmlformats.org/drawingml/2006/table">
            <a:tbl>
              <a:tblPr firstRow="1" bandRow="1">
                <a:tableStyleId>{2D5ABB26-0587-4C30-8999-92F81FD0307C}</a:tableStyleId>
              </a:tblPr>
              <a:tblGrid>
                <a:gridCol w="87630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39285">
                  <a:extLst>
                    <a:ext uri="{9D8B030D-6E8A-4147-A177-3AD203B41FA5}">
                      <a16:colId xmlns:a16="http://schemas.microsoft.com/office/drawing/2014/main" val="20002"/>
                    </a:ext>
                  </a:extLst>
                </a:gridCol>
              </a:tblGrid>
              <a:tr h="400050">
                <a:tc gridSpan="3">
                  <a:txBody>
                    <a:bodyPr/>
                    <a:lstStyle/>
                    <a:p>
                      <a:pPr marR="255270" algn="ctr">
                        <a:lnSpc>
                          <a:spcPct val="100000"/>
                        </a:lnSpc>
                        <a:spcBef>
                          <a:spcPts val="825"/>
                        </a:spcBef>
                      </a:pPr>
                      <a:r>
                        <a:rPr sz="1100" b="1" spc="-5" dirty="0">
                          <a:solidFill>
                            <a:srgbClr val="FFFFFF"/>
                          </a:solidFill>
                          <a:latin typeface="Arial"/>
                          <a:cs typeface="Arial"/>
                        </a:rPr>
                        <a:t>Step 9: Maintain the</a:t>
                      </a:r>
                      <a:r>
                        <a:rPr sz="1100" b="1" spc="5" dirty="0">
                          <a:solidFill>
                            <a:srgbClr val="FFFFFF"/>
                          </a:solidFill>
                          <a:latin typeface="Arial"/>
                          <a:cs typeface="Arial"/>
                        </a:rPr>
                        <a:t> </a:t>
                      </a:r>
                      <a:r>
                        <a:rPr sz="1100" b="1" spc="-5" dirty="0">
                          <a:solidFill>
                            <a:srgbClr val="FFFFFF"/>
                          </a:solidFill>
                          <a:latin typeface="Arial"/>
                          <a:cs typeface="Arial"/>
                        </a:rPr>
                        <a:t>Focus</a:t>
                      </a:r>
                      <a:endParaRPr sz="1100">
                        <a:latin typeface="Arial"/>
                        <a:cs typeface="Arial"/>
                      </a:endParaRPr>
                    </a:p>
                  </a:txBody>
                  <a:tcPr marL="0" marR="0" marT="1047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5947">
                <a:tc>
                  <a:txBody>
                    <a:bodyPr/>
                    <a:lstStyle/>
                    <a:p>
                      <a:pPr marL="34925">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320"/>
                        </a:lnSpc>
                        <a:spcBef>
                          <a:spcPts val="3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185267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a:lnSpc>
                          <a:spcPct val="100000"/>
                        </a:lnSpc>
                        <a:spcBef>
                          <a:spcPts val="1075"/>
                        </a:spcBef>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a:lnSpc>
                          <a:spcPct val="100000"/>
                        </a:lnSpc>
                        <a:spcBef>
                          <a:spcPts val="1030"/>
                        </a:spcBef>
                      </a:pPr>
                      <a:r>
                        <a:rPr sz="1100" spc="-5" dirty="0">
                          <a:solidFill>
                            <a:srgbClr val="F06C24"/>
                          </a:solidFill>
                          <a:latin typeface="Arial"/>
                          <a:cs typeface="Arial"/>
                        </a:rPr>
                        <a:t>Level</a:t>
                      </a:r>
                      <a:r>
                        <a:rPr sz="1100" spc="-10" dirty="0">
                          <a:solidFill>
                            <a:srgbClr val="F06C24"/>
                          </a:solidFill>
                          <a:latin typeface="Arial"/>
                          <a:cs typeface="Arial"/>
                        </a:rPr>
                        <a:t> </a:t>
                      </a:r>
                      <a:r>
                        <a:rPr sz="1100" spc="-5" dirty="0">
                          <a:solidFill>
                            <a:srgbClr val="F06C24"/>
                          </a:solidFill>
                          <a:latin typeface="Arial"/>
                          <a:cs typeface="Arial"/>
                        </a:rPr>
                        <a:t>Recap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29870">
                        <a:lnSpc>
                          <a:spcPts val="1285"/>
                        </a:lnSpc>
                        <a:buChar char="•"/>
                        <a:tabLst>
                          <a:tab pos="286385" algn="l"/>
                          <a:tab pos="287020" algn="l"/>
                        </a:tabLst>
                      </a:pPr>
                      <a:r>
                        <a:rPr sz="1100" spc="-5" dirty="0">
                          <a:latin typeface="Arial"/>
                          <a:cs typeface="Arial"/>
                        </a:rPr>
                        <a:t>The</a:t>
                      </a:r>
                      <a:r>
                        <a:rPr sz="1100" spc="125" dirty="0">
                          <a:latin typeface="Arial"/>
                          <a:cs typeface="Arial"/>
                        </a:rPr>
                        <a:t> </a:t>
                      </a:r>
                      <a:r>
                        <a:rPr sz="1100" spc="-5" dirty="0">
                          <a:latin typeface="Arial"/>
                          <a:cs typeface="Arial"/>
                        </a:rPr>
                        <a:t>facilitator</a:t>
                      </a:r>
                      <a:r>
                        <a:rPr sz="1100" spc="130" dirty="0">
                          <a:latin typeface="Arial"/>
                          <a:cs typeface="Arial"/>
                        </a:rPr>
                        <a:t> </a:t>
                      </a:r>
                      <a:r>
                        <a:rPr sz="1100" spc="-5" dirty="0">
                          <a:latin typeface="Arial"/>
                          <a:cs typeface="Arial"/>
                        </a:rPr>
                        <a:t>will</a:t>
                      </a:r>
                      <a:r>
                        <a:rPr sz="1100" spc="130" dirty="0">
                          <a:latin typeface="Arial"/>
                          <a:cs typeface="Arial"/>
                        </a:rPr>
                        <a:t> </a:t>
                      </a:r>
                      <a:r>
                        <a:rPr sz="1100" spc="-5" dirty="0">
                          <a:latin typeface="Arial"/>
                          <a:cs typeface="Arial"/>
                        </a:rPr>
                        <a:t>review</a:t>
                      </a:r>
                      <a:r>
                        <a:rPr sz="1100" spc="125" dirty="0">
                          <a:latin typeface="Arial"/>
                          <a:cs typeface="Arial"/>
                        </a:rPr>
                        <a:t> </a:t>
                      </a:r>
                      <a:r>
                        <a:rPr sz="1100" spc="-5" dirty="0">
                          <a:latin typeface="Arial"/>
                          <a:cs typeface="Arial"/>
                        </a:rPr>
                        <a:t>the</a:t>
                      </a:r>
                      <a:r>
                        <a:rPr sz="1100" spc="130" dirty="0">
                          <a:latin typeface="Arial"/>
                          <a:cs typeface="Arial"/>
                        </a:rPr>
                        <a:t> </a:t>
                      </a:r>
                      <a:r>
                        <a:rPr sz="1100" spc="-5" dirty="0">
                          <a:latin typeface="Arial"/>
                          <a:cs typeface="Arial"/>
                        </a:rPr>
                        <a:t>highlights</a:t>
                      </a:r>
                      <a:r>
                        <a:rPr sz="1100" spc="130" dirty="0">
                          <a:latin typeface="Arial"/>
                          <a:cs typeface="Arial"/>
                        </a:rPr>
                        <a:t> </a:t>
                      </a:r>
                      <a:r>
                        <a:rPr sz="1100" spc="-5" dirty="0">
                          <a:latin typeface="Arial"/>
                          <a:cs typeface="Arial"/>
                        </a:rPr>
                        <a:t>below</a:t>
                      </a:r>
                      <a:r>
                        <a:rPr sz="1100" spc="130" dirty="0">
                          <a:latin typeface="Arial"/>
                          <a:cs typeface="Arial"/>
                        </a:rPr>
                        <a:t> </a:t>
                      </a:r>
                      <a:r>
                        <a:rPr sz="1100" spc="-5" dirty="0">
                          <a:latin typeface="Arial"/>
                          <a:cs typeface="Arial"/>
                        </a:rPr>
                        <a:t>from</a:t>
                      </a:r>
                      <a:r>
                        <a:rPr sz="1100" spc="120" dirty="0">
                          <a:latin typeface="Arial"/>
                          <a:cs typeface="Arial"/>
                        </a:rPr>
                        <a:t> </a:t>
                      </a:r>
                      <a:r>
                        <a:rPr sz="1100" spc="-5" dirty="0">
                          <a:latin typeface="Arial"/>
                          <a:cs typeface="Arial"/>
                        </a:rPr>
                        <a:t>each</a:t>
                      </a:r>
                      <a:r>
                        <a:rPr sz="1100" spc="130" dirty="0">
                          <a:latin typeface="Arial"/>
                          <a:cs typeface="Arial"/>
                        </a:rPr>
                        <a:t> </a:t>
                      </a:r>
                      <a:r>
                        <a:rPr sz="1100" spc="-5" dirty="0">
                          <a:latin typeface="Arial"/>
                          <a:cs typeface="Arial"/>
                        </a:rPr>
                        <a:t>step</a:t>
                      </a:r>
                      <a:r>
                        <a:rPr sz="1100" spc="130" dirty="0">
                          <a:latin typeface="Arial"/>
                          <a:cs typeface="Arial"/>
                        </a:rPr>
                        <a:t> </a:t>
                      </a:r>
                      <a:r>
                        <a:rPr sz="1100" spc="-5" dirty="0">
                          <a:latin typeface="Arial"/>
                          <a:cs typeface="Arial"/>
                        </a:rPr>
                        <a:t>in</a:t>
                      </a:r>
                      <a:endParaRPr sz="1100">
                        <a:latin typeface="Arial"/>
                        <a:cs typeface="Arial"/>
                      </a:endParaRPr>
                    </a:p>
                    <a:p>
                      <a:pPr marL="286385" marR="101600">
                        <a:lnSpc>
                          <a:spcPts val="1350"/>
                        </a:lnSpc>
                        <a:spcBef>
                          <a:spcPts val="45"/>
                        </a:spcBef>
                      </a:pPr>
                      <a:r>
                        <a:rPr sz="1100" spc="-5" dirty="0">
                          <a:latin typeface="Arial"/>
                          <a:cs typeface="Arial"/>
                        </a:rPr>
                        <a:t>Level 3. The facilitator should ask for one volunteer per step to  answer the questions below:</a:t>
                      </a:r>
                      <a:endParaRPr sz="1100">
                        <a:latin typeface="Arial"/>
                        <a:cs typeface="Arial"/>
                      </a:endParaRPr>
                    </a:p>
                    <a:p>
                      <a:pPr marL="688340" marR="102235" lvl="1" indent="-228600">
                        <a:lnSpc>
                          <a:spcPts val="1180"/>
                        </a:lnSpc>
                        <a:spcBef>
                          <a:spcPts val="75"/>
                        </a:spcBef>
                        <a:buFont typeface="Courier New"/>
                        <a:buChar char="o"/>
                        <a:tabLst>
                          <a:tab pos="688340" algn="l"/>
                          <a:tab pos="688975" algn="l"/>
                        </a:tabLst>
                      </a:pPr>
                      <a:r>
                        <a:rPr sz="1100" spc="-5" dirty="0">
                          <a:latin typeface="Arial"/>
                          <a:cs typeface="Arial"/>
                        </a:rPr>
                        <a:t>Who are some of the key members needed on your  Financial Team? (Step </a:t>
                      </a:r>
                      <a:r>
                        <a:rPr sz="1100" dirty="0">
                          <a:latin typeface="Arial"/>
                          <a:cs typeface="Arial"/>
                        </a:rPr>
                        <a:t>7)</a:t>
                      </a:r>
                      <a:endParaRPr sz="1100">
                        <a:latin typeface="Arial"/>
                        <a:cs typeface="Arial"/>
                      </a:endParaRPr>
                    </a:p>
                    <a:p>
                      <a:pPr marL="688340" marR="103505" lvl="1" indent="-228600">
                        <a:lnSpc>
                          <a:spcPts val="1190"/>
                        </a:lnSpc>
                        <a:buFont typeface="Courier New"/>
                        <a:buChar char="o"/>
                        <a:tabLst>
                          <a:tab pos="688340" algn="l"/>
                          <a:tab pos="688975" algn="l"/>
                        </a:tabLst>
                      </a:pPr>
                      <a:r>
                        <a:rPr sz="1100" spc="-5" dirty="0">
                          <a:latin typeface="Arial"/>
                          <a:cs typeface="Arial"/>
                        </a:rPr>
                        <a:t>What is the difference between estate planning and a will?  (Step 8)</a:t>
                      </a:r>
                      <a:endParaRPr sz="1100">
                        <a:latin typeface="Arial"/>
                        <a:cs typeface="Arial"/>
                      </a:endParaRPr>
                    </a:p>
                    <a:p>
                      <a:pPr marL="688340" lvl="1" indent="-229235">
                        <a:lnSpc>
                          <a:spcPts val="1095"/>
                        </a:lnSpc>
                        <a:buFont typeface="Courier New"/>
                        <a:buChar char="o"/>
                        <a:tabLst>
                          <a:tab pos="688340" algn="l"/>
                          <a:tab pos="688975" algn="l"/>
                        </a:tabLst>
                      </a:pPr>
                      <a:r>
                        <a:rPr sz="1100" spc="-5" dirty="0">
                          <a:latin typeface="Arial"/>
                          <a:cs typeface="Arial"/>
                        </a:rPr>
                        <a:t>Name and define some of the types of insurance. (Step</a:t>
                      </a:r>
                      <a:r>
                        <a:rPr sz="1100" spc="55" dirty="0">
                          <a:latin typeface="Arial"/>
                          <a:cs typeface="Arial"/>
                        </a:rPr>
                        <a:t> </a:t>
                      </a:r>
                      <a:r>
                        <a:rPr sz="1100" spc="-5" dirty="0">
                          <a:latin typeface="Arial"/>
                          <a:cs typeface="Arial"/>
                        </a:rPr>
                        <a:t>8)</a:t>
                      </a:r>
                      <a:endParaRPr sz="1100">
                        <a:latin typeface="Arial"/>
                        <a:cs typeface="Arial"/>
                      </a:endParaRPr>
                    </a:p>
                    <a:p>
                      <a:pPr marL="688340" marR="101600" lvl="1" indent="-228600" algn="just">
                        <a:lnSpc>
                          <a:spcPct val="89800"/>
                        </a:lnSpc>
                        <a:spcBef>
                          <a:spcPts val="70"/>
                        </a:spcBef>
                        <a:buFont typeface="Courier New"/>
                        <a:buChar char="o"/>
                        <a:tabLst>
                          <a:tab pos="688975" algn="l"/>
                        </a:tabLst>
                      </a:pPr>
                      <a:r>
                        <a:rPr sz="1100" spc="-5" dirty="0">
                          <a:latin typeface="Arial"/>
                          <a:cs typeface="Arial"/>
                        </a:rPr>
                        <a:t>What will you do to </a:t>
                      </a:r>
                      <a:r>
                        <a:rPr sz="1100" dirty="0">
                          <a:latin typeface="Arial"/>
                          <a:cs typeface="Arial"/>
                        </a:rPr>
                        <a:t>resist </a:t>
                      </a:r>
                      <a:r>
                        <a:rPr sz="1100" spc="-5" dirty="0">
                          <a:latin typeface="Arial"/>
                          <a:cs typeface="Arial"/>
                        </a:rPr>
                        <a:t>temptation and maintain your  focus as you remain committed to your financial freedom  journey? (Step</a:t>
                      </a:r>
                      <a:r>
                        <a:rPr sz="1100" spc="-10" dirty="0">
                          <a:latin typeface="Arial"/>
                          <a:cs typeface="Arial"/>
                        </a:rPr>
                        <a:t> </a:t>
                      </a:r>
                      <a:r>
                        <a:rPr sz="1100" spc="-5"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07720">
                <a:tc>
                  <a:txBody>
                    <a:bodyPr/>
                    <a:lstStyle/>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59690">
                        <a:lnSpc>
                          <a:spcPct val="100000"/>
                        </a:lnSpc>
                        <a:spcBef>
                          <a:spcPts val="5"/>
                        </a:spcBef>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marL="59690">
                        <a:lnSpc>
                          <a:spcPct val="100000"/>
                        </a:lnSpc>
                        <a:spcBef>
                          <a:spcPts val="1060"/>
                        </a:spcBef>
                      </a:pPr>
                      <a:r>
                        <a:rPr sz="1100" spc="-5" dirty="0">
                          <a:solidFill>
                            <a:srgbClr val="F06C24"/>
                          </a:solidFill>
                          <a:latin typeface="Arial"/>
                          <a:cs typeface="Arial"/>
                        </a:rPr>
                        <a:t>Aha</a:t>
                      </a:r>
                      <a:r>
                        <a:rPr sz="1100" spc="-15" dirty="0">
                          <a:solidFill>
                            <a:srgbClr val="F06C24"/>
                          </a:solidFill>
                          <a:latin typeface="Arial"/>
                          <a:cs typeface="Arial"/>
                        </a:rPr>
                        <a:t> </a:t>
                      </a:r>
                      <a:r>
                        <a:rPr sz="1100" spc="-5" dirty="0">
                          <a:solidFill>
                            <a:srgbClr val="F06C24"/>
                          </a:solidFill>
                          <a:latin typeface="Arial"/>
                          <a:cs typeface="Arial"/>
                        </a:rPr>
                        <a:t>Moments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17170" algn="just">
                        <a:lnSpc>
                          <a:spcPts val="1275"/>
                        </a:lnSpc>
                        <a:buChar char="•"/>
                        <a:tabLst>
                          <a:tab pos="287020" algn="l"/>
                        </a:tabLst>
                      </a:pPr>
                      <a:r>
                        <a:rPr sz="1100" spc="-5" dirty="0">
                          <a:latin typeface="Arial"/>
                          <a:cs typeface="Arial"/>
                        </a:rPr>
                        <a:t>On</a:t>
                      </a:r>
                      <a:r>
                        <a:rPr sz="1100" spc="120" dirty="0">
                          <a:latin typeface="Arial"/>
                          <a:cs typeface="Arial"/>
                        </a:rPr>
                        <a:t> </a:t>
                      </a:r>
                      <a:r>
                        <a:rPr sz="1100" spc="-5" dirty="0">
                          <a:latin typeface="Arial"/>
                          <a:cs typeface="Arial"/>
                        </a:rPr>
                        <a:t>the</a:t>
                      </a:r>
                      <a:r>
                        <a:rPr sz="1100" spc="125" dirty="0">
                          <a:latin typeface="Arial"/>
                          <a:cs typeface="Arial"/>
                        </a:rPr>
                        <a:t> </a:t>
                      </a:r>
                      <a:r>
                        <a:rPr sz="1100" spc="-5" dirty="0">
                          <a:latin typeface="Arial"/>
                          <a:cs typeface="Arial"/>
                        </a:rPr>
                        <a:t>journey</a:t>
                      </a:r>
                      <a:r>
                        <a:rPr sz="1100" spc="125" dirty="0">
                          <a:latin typeface="Arial"/>
                          <a:cs typeface="Arial"/>
                        </a:rPr>
                        <a:t> </a:t>
                      </a:r>
                      <a:r>
                        <a:rPr sz="1100" spc="-5" dirty="0">
                          <a:latin typeface="Arial"/>
                          <a:cs typeface="Arial"/>
                        </a:rPr>
                        <a:t>to</a:t>
                      </a:r>
                      <a:r>
                        <a:rPr sz="1100" spc="125" dirty="0">
                          <a:latin typeface="Arial"/>
                          <a:cs typeface="Arial"/>
                        </a:rPr>
                        <a:t> </a:t>
                      </a:r>
                      <a:r>
                        <a:rPr sz="1100" spc="-5" dirty="0">
                          <a:latin typeface="Arial"/>
                          <a:cs typeface="Arial"/>
                        </a:rPr>
                        <a:t>financial</a:t>
                      </a:r>
                      <a:r>
                        <a:rPr sz="1100" spc="120" dirty="0">
                          <a:latin typeface="Arial"/>
                          <a:cs typeface="Arial"/>
                        </a:rPr>
                        <a:t> </a:t>
                      </a:r>
                      <a:r>
                        <a:rPr sz="1100" spc="-5" dirty="0">
                          <a:latin typeface="Arial"/>
                          <a:cs typeface="Arial"/>
                        </a:rPr>
                        <a:t>freedom,</a:t>
                      </a:r>
                      <a:r>
                        <a:rPr sz="1100" spc="120" dirty="0">
                          <a:latin typeface="Arial"/>
                          <a:cs typeface="Arial"/>
                        </a:rPr>
                        <a:t> </a:t>
                      </a:r>
                      <a:r>
                        <a:rPr sz="1100" spc="-5" dirty="0">
                          <a:latin typeface="Arial"/>
                          <a:cs typeface="Arial"/>
                        </a:rPr>
                        <a:t>the</a:t>
                      </a:r>
                      <a:r>
                        <a:rPr sz="1100" spc="125" dirty="0">
                          <a:latin typeface="Arial"/>
                          <a:cs typeface="Arial"/>
                        </a:rPr>
                        <a:t> </a:t>
                      </a:r>
                      <a:r>
                        <a:rPr sz="1100" dirty="0">
                          <a:latin typeface="Arial"/>
                          <a:cs typeface="Arial"/>
                        </a:rPr>
                        <a:t>dfree</a:t>
                      </a:r>
                      <a:r>
                        <a:rPr sz="1100" b="1" dirty="0">
                          <a:latin typeface="Arial"/>
                          <a:cs typeface="Arial"/>
                        </a:rPr>
                        <a:t>®</a:t>
                      </a:r>
                      <a:r>
                        <a:rPr sz="1100" b="1" spc="125" dirty="0">
                          <a:latin typeface="Arial"/>
                          <a:cs typeface="Arial"/>
                        </a:rPr>
                        <a:t> </a:t>
                      </a:r>
                      <a:r>
                        <a:rPr sz="1100" spc="-5" dirty="0">
                          <a:latin typeface="Arial"/>
                          <a:cs typeface="Arial"/>
                        </a:rPr>
                        <a:t>community</a:t>
                      </a:r>
                      <a:endParaRPr sz="1100">
                        <a:latin typeface="Arial"/>
                        <a:cs typeface="Arial"/>
                      </a:endParaRPr>
                    </a:p>
                    <a:p>
                      <a:pPr marL="286385" marR="100965" algn="just">
                        <a:lnSpc>
                          <a:spcPct val="100000"/>
                        </a:lnSpc>
                        <a:spcBef>
                          <a:spcPts val="10"/>
                        </a:spcBef>
                      </a:pPr>
                      <a:r>
                        <a:rPr sz="1100" spc="-5" dirty="0">
                          <a:latin typeface="Arial"/>
                          <a:cs typeface="Arial"/>
                        </a:rPr>
                        <a:t>celebrates ‘Aha money moments’ and dfree</a:t>
                      </a:r>
                      <a:r>
                        <a:rPr sz="1100" b="1" spc="-5" dirty="0">
                          <a:latin typeface="Arial"/>
                          <a:cs typeface="Arial"/>
                        </a:rPr>
                        <a:t>® </a:t>
                      </a:r>
                      <a:r>
                        <a:rPr sz="1100" spc="-5" dirty="0">
                          <a:latin typeface="Arial"/>
                          <a:cs typeface="Arial"/>
                        </a:rPr>
                        <a:t>victories; big and  small. The facilitator should request testimonial(s) from students.  A minimum of 2 volunteers is</a:t>
                      </a:r>
                      <a:r>
                        <a:rPr sz="1100" spc="15" dirty="0">
                          <a:latin typeface="Arial"/>
                          <a:cs typeface="Arial"/>
                        </a:rPr>
                        <a:t> </a:t>
                      </a:r>
                      <a:r>
                        <a:rPr sz="1100" spc="-5" dirty="0">
                          <a:latin typeface="Arial"/>
                          <a:cs typeface="Arial"/>
                        </a:rPr>
                        <a:t>ideal.</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02511">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a:lnSpc>
                          <a:spcPct val="100000"/>
                        </a:lnSpc>
                        <a:spcBef>
                          <a:spcPts val="1035"/>
                        </a:spcBef>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5"/>
                        </a:spcBef>
                      </a:pPr>
                      <a:endParaRPr sz="1400">
                        <a:latin typeface="Times New Roman"/>
                        <a:cs typeface="Times New Roman"/>
                      </a:endParaRPr>
                    </a:p>
                    <a:p>
                      <a:pPr marL="59690">
                        <a:lnSpc>
                          <a:spcPct val="100000"/>
                        </a:lnSpc>
                      </a:pPr>
                      <a:r>
                        <a:rPr sz="1100" spc="-5" dirty="0">
                          <a:solidFill>
                            <a:srgbClr val="F06C24"/>
                          </a:solidFill>
                          <a:latin typeface="Arial"/>
                          <a:cs typeface="Arial"/>
                        </a:rPr>
                        <a:t>Closing</a:t>
                      </a:r>
                      <a:r>
                        <a:rPr sz="1100" spc="-75" dirty="0">
                          <a:solidFill>
                            <a:srgbClr val="F06C24"/>
                          </a:solidFill>
                          <a:latin typeface="Arial"/>
                          <a:cs typeface="Arial"/>
                        </a:rPr>
                        <a:t>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17170" algn="just">
                        <a:lnSpc>
                          <a:spcPts val="1280"/>
                        </a:lnSpc>
                        <a:buChar char="•"/>
                        <a:tabLst>
                          <a:tab pos="287020" algn="l"/>
                        </a:tabLst>
                      </a:pPr>
                      <a:r>
                        <a:rPr sz="1100" spc="-5" dirty="0">
                          <a:latin typeface="Arial"/>
                          <a:cs typeface="Arial"/>
                        </a:rPr>
                        <a:t>Facilitator</a:t>
                      </a:r>
                      <a:r>
                        <a:rPr sz="1100" spc="110" dirty="0">
                          <a:latin typeface="Arial"/>
                          <a:cs typeface="Arial"/>
                        </a:rPr>
                        <a:t> </a:t>
                      </a:r>
                      <a:r>
                        <a:rPr sz="1100" spc="-5" dirty="0">
                          <a:latin typeface="Arial"/>
                          <a:cs typeface="Arial"/>
                        </a:rPr>
                        <a:t>may</a:t>
                      </a:r>
                      <a:r>
                        <a:rPr sz="1100" spc="114" dirty="0">
                          <a:latin typeface="Arial"/>
                          <a:cs typeface="Arial"/>
                        </a:rPr>
                        <a:t> </a:t>
                      </a:r>
                      <a:r>
                        <a:rPr sz="1100" spc="-5" dirty="0">
                          <a:latin typeface="Arial"/>
                          <a:cs typeface="Arial"/>
                        </a:rPr>
                        <a:t>choose</a:t>
                      </a:r>
                      <a:r>
                        <a:rPr sz="1100" spc="105" dirty="0">
                          <a:latin typeface="Arial"/>
                          <a:cs typeface="Arial"/>
                        </a:rPr>
                        <a:t> </a:t>
                      </a:r>
                      <a:r>
                        <a:rPr sz="1100" spc="-5" dirty="0">
                          <a:latin typeface="Arial"/>
                          <a:cs typeface="Arial"/>
                        </a:rPr>
                        <a:t>a</a:t>
                      </a:r>
                      <a:r>
                        <a:rPr sz="1100" spc="114" dirty="0">
                          <a:latin typeface="Arial"/>
                          <a:cs typeface="Arial"/>
                        </a:rPr>
                        <a:t> </a:t>
                      </a:r>
                      <a:r>
                        <a:rPr sz="1100" spc="-5" dirty="0">
                          <a:latin typeface="Arial"/>
                          <a:cs typeface="Arial"/>
                        </a:rPr>
                        <a:t>volunteer</a:t>
                      </a:r>
                      <a:r>
                        <a:rPr sz="1100" spc="114" dirty="0">
                          <a:latin typeface="Arial"/>
                          <a:cs typeface="Arial"/>
                        </a:rPr>
                        <a:t> </a:t>
                      </a:r>
                      <a:r>
                        <a:rPr sz="1100" spc="-5" dirty="0">
                          <a:latin typeface="Arial"/>
                          <a:cs typeface="Arial"/>
                        </a:rPr>
                        <a:t>to</a:t>
                      </a:r>
                      <a:r>
                        <a:rPr sz="1100" spc="110" dirty="0">
                          <a:latin typeface="Arial"/>
                          <a:cs typeface="Arial"/>
                        </a:rPr>
                        <a:t> </a:t>
                      </a:r>
                      <a:r>
                        <a:rPr sz="1100" spc="-5" dirty="0">
                          <a:latin typeface="Arial"/>
                          <a:cs typeface="Arial"/>
                        </a:rPr>
                        <a:t>end</a:t>
                      </a:r>
                      <a:r>
                        <a:rPr sz="1100" spc="120" dirty="0">
                          <a:latin typeface="Arial"/>
                          <a:cs typeface="Arial"/>
                        </a:rPr>
                        <a:t> </a:t>
                      </a:r>
                      <a:r>
                        <a:rPr sz="1100" spc="-5" dirty="0">
                          <a:latin typeface="Arial"/>
                          <a:cs typeface="Arial"/>
                        </a:rPr>
                        <a:t>the</a:t>
                      </a:r>
                      <a:r>
                        <a:rPr sz="1100" spc="140" dirty="0">
                          <a:latin typeface="Arial"/>
                          <a:cs typeface="Arial"/>
                        </a:rPr>
                        <a:t> </a:t>
                      </a:r>
                      <a:r>
                        <a:rPr sz="1100" spc="-5" dirty="0">
                          <a:latin typeface="Arial"/>
                          <a:cs typeface="Arial"/>
                        </a:rPr>
                        <a:t>class</a:t>
                      </a:r>
                      <a:r>
                        <a:rPr sz="1100" spc="120" dirty="0">
                          <a:latin typeface="Arial"/>
                          <a:cs typeface="Arial"/>
                        </a:rPr>
                        <a:t> </a:t>
                      </a:r>
                      <a:r>
                        <a:rPr sz="1100" spc="-5" dirty="0">
                          <a:latin typeface="Arial"/>
                          <a:cs typeface="Arial"/>
                        </a:rPr>
                        <a:t>in</a:t>
                      </a:r>
                      <a:r>
                        <a:rPr sz="1100" spc="110" dirty="0">
                          <a:latin typeface="Arial"/>
                          <a:cs typeface="Arial"/>
                        </a:rPr>
                        <a:t> </a:t>
                      </a:r>
                      <a:r>
                        <a:rPr sz="1100" spc="-5" dirty="0">
                          <a:latin typeface="Arial"/>
                          <a:cs typeface="Arial"/>
                        </a:rPr>
                        <a:t>prayer</a:t>
                      </a:r>
                      <a:r>
                        <a:rPr sz="1100" spc="114" dirty="0">
                          <a:latin typeface="Arial"/>
                          <a:cs typeface="Arial"/>
                        </a:rPr>
                        <a:t> </a:t>
                      </a:r>
                      <a:r>
                        <a:rPr sz="1100" spc="-5" dirty="0">
                          <a:latin typeface="Arial"/>
                          <a:cs typeface="Arial"/>
                        </a:rPr>
                        <a:t>or</a:t>
                      </a:r>
                      <a:endParaRPr sz="1100">
                        <a:latin typeface="Arial"/>
                        <a:cs typeface="Arial"/>
                      </a:endParaRPr>
                    </a:p>
                    <a:p>
                      <a:pPr marL="286385" marR="104775" algn="just">
                        <a:lnSpc>
                          <a:spcPct val="102000"/>
                        </a:lnSpc>
                      </a:pPr>
                      <a:r>
                        <a:rPr sz="1100" spc="-5" dirty="0">
                          <a:latin typeface="Arial"/>
                          <a:cs typeface="Arial"/>
                        </a:rPr>
                        <a:t>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76)</a:t>
                      </a:r>
                      <a:endParaRPr sz="1100">
                        <a:latin typeface="Arial"/>
                        <a:cs typeface="Arial"/>
                      </a:endParaRPr>
                    </a:p>
                    <a:p>
                      <a:pPr marL="270510" marR="102235" indent="-200660">
                        <a:lnSpc>
                          <a:spcPct val="106100"/>
                        </a:lnSpc>
                        <a:spcBef>
                          <a:spcPts val="955"/>
                        </a:spcBef>
                        <a:buChar char="•"/>
                        <a:tabLst>
                          <a:tab pos="269875" algn="l"/>
                          <a:tab pos="270510" algn="l"/>
                        </a:tabLst>
                      </a:pPr>
                      <a:r>
                        <a:rPr sz="1100" spc="-5" dirty="0">
                          <a:latin typeface="Arial"/>
                          <a:cs typeface="Arial"/>
                        </a:rPr>
                        <a:t>God, help me to remember that my identity is in You and if I resist  the devil, he will flee from me.</a:t>
                      </a:r>
                      <a:r>
                        <a:rPr sz="1100" spc="15"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348995">
                <a:tc>
                  <a:txBody>
                    <a:bodyPr/>
                    <a:lstStyle/>
                    <a:p>
                      <a:pPr marL="59690">
                        <a:lnSpc>
                          <a:spcPct val="100000"/>
                        </a:lnSpc>
                        <a:spcBef>
                          <a:spcPts val="670"/>
                        </a:spcBef>
                      </a:pPr>
                      <a:r>
                        <a:rPr sz="1100" spc="-5" dirty="0">
                          <a:solidFill>
                            <a:srgbClr val="F06C24"/>
                          </a:solidFill>
                          <a:latin typeface="Arial"/>
                          <a:cs typeface="Arial"/>
                        </a:rPr>
                        <a:t>Facilitator</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ts val="1275"/>
                        </a:lnSpc>
                      </a:pPr>
                      <a:r>
                        <a:rPr sz="1100" spc="-5" dirty="0">
                          <a:solidFill>
                            <a:srgbClr val="F06C24"/>
                          </a:solidFill>
                          <a:latin typeface="Arial"/>
                          <a:cs typeface="Arial"/>
                        </a:rPr>
                        <a:t>Close of</a:t>
                      </a:r>
                      <a:r>
                        <a:rPr sz="1100" spc="160" dirty="0">
                          <a:solidFill>
                            <a:srgbClr val="F06C24"/>
                          </a:solidFill>
                          <a:latin typeface="Arial"/>
                          <a:cs typeface="Arial"/>
                        </a:rPr>
                        <a:t> </a:t>
                      </a:r>
                      <a:r>
                        <a:rPr sz="1100" spc="-5" dirty="0">
                          <a:solidFill>
                            <a:srgbClr val="F06C24"/>
                          </a:solidFill>
                          <a:latin typeface="Arial"/>
                          <a:cs typeface="Arial"/>
                        </a:rPr>
                        <a:t>Level</a:t>
                      </a:r>
                      <a:endParaRPr sz="1100">
                        <a:latin typeface="Arial"/>
                        <a:cs typeface="Arial"/>
                      </a:endParaRPr>
                    </a:p>
                    <a:p>
                      <a:pPr marL="59690">
                        <a:lnSpc>
                          <a:spcPct val="100000"/>
                        </a:lnSpc>
                        <a:spcBef>
                          <a:spcPts val="30"/>
                        </a:spcBef>
                      </a:pPr>
                      <a:r>
                        <a:rPr sz="1100" dirty="0">
                          <a:solidFill>
                            <a:srgbClr val="F06C24"/>
                          </a:solidFill>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75"/>
                        </a:lnSpc>
                        <a:buChar char="•"/>
                        <a:tabLst>
                          <a:tab pos="269875" algn="l"/>
                          <a:tab pos="270510" algn="l"/>
                        </a:tabLst>
                      </a:pPr>
                      <a:r>
                        <a:rPr sz="1100" spc="-5" dirty="0">
                          <a:latin typeface="Arial"/>
                          <a:cs typeface="Arial"/>
                        </a:rPr>
                        <a:t>Congratulate students on completing Level</a:t>
                      </a:r>
                      <a:r>
                        <a:rPr sz="1100" spc="5" dirty="0">
                          <a:latin typeface="Arial"/>
                          <a:cs typeface="Arial"/>
                        </a:rPr>
                        <a:t> </a:t>
                      </a:r>
                      <a:r>
                        <a:rPr sz="1100" spc="-5"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39</a:t>
            </a:r>
          </a:p>
        </p:txBody>
      </p:sp>
      <p:sp>
        <p:nvSpPr>
          <p:cNvPr id="4" name="object 4"/>
          <p:cNvSpPr txBox="1"/>
          <p:nvPr/>
        </p:nvSpPr>
        <p:spPr>
          <a:xfrm>
            <a:off x="673100" y="6313170"/>
            <a:ext cx="6358890" cy="1141730"/>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LEVEL 3</a:t>
            </a:r>
            <a:r>
              <a:rPr sz="1200" b="1" dirty="0">
                <a:latin typeface="Arial"/>
                <a:cs typeface="Arial"/>
              </a:rPr>
              <a:t> </a:t>
            </a:r>
            <a:r>
              <a:rPr sz="1200" b="1" spc="-5" dirty="0">
                <a:latin typeface="Arial"/>
                <a:cs typeface="Arial"/>
              </a:rPr>
              <a:t>CHECK-IN</a:t>
            </a:r>
            <a:endParaRPr sz="1200">
              <a:latin typeface="Arial"/>
              <a:cs typeface="Arial"/>
            </a:endParaRPr>
          </a:p>
          <a:p>
            <a:pPr marL="12700">
              <a:lnSpc>
                <a:spcPts val="1290"/>
              </a:lnSpc>
            </a:pPr>
            <a:r>
              <a:rPr sz="1100" spc="-5" dirty="0">
                <a:latin typeface="Arial"/>
                <a:cs typeface="Arial"/>
              </a:rPr>
              <a:t>Add 10 extra minutes to this class to ensure all participants complete the brief pulse</a:t>
            </a:r>
            <a:r>
              <a:rPr sz="1100" spc="165" dirty="0">
                <a:latin typeface="Arial"/>
                <a:cs typeface="Arial"/>
              </a:rPr>
              <a:t> </a:t>
            </a:r>
            <a:r>
              <a:rPr sz="1100" spc="-5" dirty="0">
                <a:latin typeface="Arial"/>
                <a:cs typeface="Arial"/>
              </a:rPr>
              <a:t>check.</a:t>
            </a:r>
            <a:endParaRPr sz="1100">
              <a:latin typeface="Arial"/>
              <a:cs typeface="Arial"/>
            </a:endParaRPr>
          </a:p>
          <a:p>
            <a:pPr>
              <a:lnSpc>
                <a:spcPct val="100000"/>
              </a:lnSpc>
              <a:spcBef>
                <a:spcPts val="35"/>
              </a:spcBef>
            </a:pPr>
            <a:endParaRPr sz="1300">
              <a:latin typeface="Arial"/>
              <a:cs typeface="Arial"/>
            </a:endParaRPr>
          </a:p>
          <a:p>
            <a:pPr marL="12700">
              <a:lnSpc>
                <a:spcPct val="100000"/>
              </a:lnSpc>
            </a:pPr>
            <a:r>
              <a:rPr sz="1100" b="1" spc="-5" dirty="0">
                <a:latin typeface="Arial"/>
                <a:cs typeface="Arial"/>
              </a:rPr>
              <a:t>URL Link:</a:t>
            </a:r>
            <a:r>
              <a:rPr sz="1100" b="1" spc="-65" dirty="0">
                <a:latin typeface="Arial"/>
                <a:cs typeface="Arial"/>
              </a:rPr>
              <a:t> </a:t>
            </a:r>
            <a:r>
              <a:rPr sz="1200" u="sng" spc="-5" dirty="0">
                <a:solidFill>
                  <a:srgbClr val="0000FF"/>
                </a:solidFill>
                <a:uFill>
                  <a:solidFill>
                    <a:srgbClr val="0000FF"/>
                  </a:solidFill>
                </a:uFill>
                <a:latin typeface="Arial"/>
                <a:cs typeface="Arial"/>
                <a:hlinkClick r:id="rId2"/>
              </a:rPr>
              <a:t>https://academy.dfreefoundation.org/quizzes/sfwd-quiz-6399cadcbf6976-40835013/</a:t>
            </a:r>
            <a:endParaRPr sz="1200">
              <a:latin typeface="Arial"/>
              <a:cs typeface="Arial"/>
            </a:endParaRPr>
          </a:p>
          <a:p>
            <a:pPr marL="12700">
              <a:lnSpc>
                <a:spcPct val="100000"/>
              </a:lnSpc>
              <a:spcBef>
                <a:spcPts val="120"/>
              </a:spcBef>
            </a:pPr>
            <a:r>
              <a:rPr sz="1100" b="1" dirty="0">
                <a:latin typeface="Arial"/>
                <a:cs typeface="Arial"/>
              </a:rPr>
              <a:t>Text </a:t>
            </a:r>
            <a:r>
              <a:rPr sz="1100" b="1" spc="-5" dirty="0">
                <a:latin typeface="Arial"/>
                <a:cs typeface="Arial"/>
              </a:rPr>
              <a:t>Code</a:t>
            </a:r>
            <a:r>
              <a:rPr sz="1100" spc="-5" dirty="0">
                <a:latin typeface="Arial"/>
                <a:cs typeface="Arial"/>
              </a:rPr>
              <a:t>: </a:t>
            </a:r>
            <a:r>
              <a:rPr sz="1200" spc="-5" dirty="0">
                <a:latin typeface="Arial"/>
                <a:cs typeface="Arial"/>
              </a:rPr>
              <a:t>+1 469 382</a:t>
            </a:r>
            <a:r>
              <a:rPr sz="1200" spc="5" dirty="0">
                <a:latin typeface="Arial"/>
                <a:cs typeface="Arial"/>
              </a:rPr>
              <a:t> </a:t>
            </a:r>
            <a:r>
              <a:rPr sz="1200" spc="-5" dirty="0">
                <a:latin typeface="Arial"/>
                <a:cs typeface="Arial"/>
              </a:rPr>
              <a:t>4630</a:t>
            </a:r>
            <a:endParaRPr sz="1200">
              <a:latin typeface="Arial"/>
              <a:cs typeface="Arial"/>
            </a:endParaRPr>
          </a:p>
          <a:p>
            <a:pPr marL="12700">
              <a:lnSpc>
                <a:spcPct val="100000"/>
              </a:lnSpc>
              <a:spcBef>
                <a:spcPts val="114"/>
              </a:spcBef>
            </a:pPr>
            <a:r>
              <a:rPr sz="1200" b="1" spc="-5" dirty="0">
                <a:latin typeface="Times New Roman"/>
                <a:cs typeface="Times New Roman"/>
              </a:rPr>
              <a:t>QR Code:</a:t>
            </a:r>
            <a:endParaRPr sz="1200">
              <a:latin typeface="Times New Roman"/>
              <a:cs typeface="Times New Roman"/>
            </a:endParaRPr>
          </a:p>
        </p:txBody>
      </p:sp>
      <p:pic>
        <p:nvPicPr>
          <p:cNvPr id="6" name="Picture 5" descr="A qr code on a white background&#10;&#10;Description automatically generated">
            <a:extLst>
              <a:ext uri="{FF2B5EF4-FFF2-40B4-BE49-F238E27FC236}">
                <a16:creationId xmlns:a16="http://schemas.microsoft.com/office/drawing/2014/main" id="{E86FDF41-22D9-9F35-A749-8B052C8C2FEF}"/>
              </a:ext>
            </a:extLst>
          </p:cNvPr>
          <p:cNvPicPr>
            <a:picLocks noChangeAspect="1"/>
          </p:cNvPicPr>
          <p:nvPr/>
        </p:nvPicPr>
        <p:blipFill>
          <a:blip r:embed="rId3"/>
          <a:stretch>
            <a:fillRect/>
          </a:stretch>
        </p:blipFill>
        <p:spPr>
          <a:xfrm>
            <a:off x="2954952" y="7411858"/>
            <a:ext cx="2401527" cy="240419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971538" y="9211564"/>
            <a:ext cx="154305" cy="181610"/>
          </a:xfrm>
          <a:prstGeom prst="rect">
            <a:avLst/>
          </a:prstGeom>
        </p:spPr>
        <p:txBody>
          <a:bodyPr vert="horz" wrap="square" lIns="0" tIns="0" rIns="0" bIns="0" rtlCol="0">
            <a:spAutoFit/>
          </a:bodyPr>
          <a:lstStyle/>
          <a:p>
            <a:pPr marL="38100">
              <a:lnSpc>
                <a:spcPts val="1315"/>
              </a:lnSpc>
            </a:pPr>
            <a:r>
              <a:rPr sz="1100" spc="-5" dirty="0">
                <a:latin typeface="Arial"/>
                <a:cs typeface="Arial"/>
              </a:rPr>
              <a:t>4</a:t>
            </a:r>
            <a:endParaRPr sz="1100">
              <a:latin typeface="Arial"/>
              <a:cs typeface="Arial"/>
            </a:endParaRPr>
          </a:p>
        </p:txBody>
      </p:sp>
      <p:sp>
        <p:nvSpPr>
          <p:cNvPr id="2" name="object 2"/>
          <p:cNvSpPr txBox="1"/>
          <p:nvPr/>
        </p:nvSpPr>
        <p:spPr>
          <a:xfrm>
            <a:off x="844550" y="887678"/>
            <a:ext cx="5797550" cy="8131175"/>
          </a:xfrm>
          <a:prstGeom prst="rect">
            <a:avLst/>
          </a:prstGeom>
        </p:spPr>
        <p:txBody>
          <a:bodyPr vert="horz" wrap="square" lIns="0" tIns="45085" rIns="0" bIns="0" rtlCol="0">
            <a:spAutoFit/>
          </a:bodyPr>
          <a:lstStyle/>
          <a:p>
            <a:pPr marL="298450" algn="just">
              <a:lnSpc>
                <a:spcPct val="100000"/>
              </a:lnSpc>
              <a:spcBef>
                <a:spcPts val="355"/>
              </a:spcBef>
            </a:pPr>
            <a:r>
              <a:rPr sz="1100" b="1" spc="-5" dirty="0">
                <a:latin typeface="Arial"/>
                <a:cs typeface="Arial"/>
              </a:rPr>
              <a:t>THE dfree® ONLINE ACADEMY</a:t>
            </a:r>
            <a:endParaRPr sz="1100">
              <a:latin typeface="Arial"/>
              <a:cs typeface="Arial"/>
            </a:endParaRPr>
          </a:p>
          <a:p>
            <a:pPr marL="298450" marR="6985" algn="just">
              <a:lnSpc>
                <a:spcPct val="110200"/>
              </a:lnSpc>
              <a:spcBef>
                <a:spcPts val="125"/>
              </a:spcBef>
            </a:pPr>
            <a:r>
              <a:rPr sz="1100" spc="-5" dirty="0">
                <a:latin typeface="Arial"/>
                <a:cs typeface="Arial"/>
              </a:rPr>
              <a:t>The dfree® Online Academy is our financial lifestyle education platform where you can  get financial freedom at your fingertips from virtually anywhere in the world. It allows  learning in several formats:</a:t>
            </a:r>
            <a:endParaRPr sz="1100">
              <a:latin typeface="Arial"/>
              <a:cs typeface="Arial"/>
            </a:endParaRPr>
          </a:p>
          <a:p>
            <a:pPr>
              <a:lnSpc>
                <a:spcPct val="100000"/>
              </a:lnSpc>
              <a:spcBef>
                <a:spcPts val="45"/>
              </a:spcBef>
            </a:pPr>
            <a:endParaRPr sz="1000">
              <a:latin typeface="Arial"/>
              <a:cs typeface="Arial"/>
            </a:endParaRPr>
          </a:p>
          <a:p>
            <a:pPr marL="298450" marR="8255" indent="-285750" algn="just">
              <a:lnSpc>
                <a:spcPct val="110500"/>
              </a:lnSpc>
              <a:buFont typeface="Arial"/>
              <a:buAutoNum type="alphaLcPeriod"/>
              <a:tabLst>
                <a:tab pos="298450" algn="l"/>
              </a:tabLst>
            </a:pPr>
            <a:r>
              <a:rPr sz="1100" b="1" spc="-5" dirty="0">
                <a:latin typeface="Arial"/>
                <a:cs typeface="Arial"/>
              </a:rPr>
              <a:t>Self-Paced: </a:t>
            </a:r>
            <a:r>
              <a:rPr sz="1100" spc="-5" dirty="0">
                <a:latin typeface="Arial"/>
                <a:cs typeface="Arial"/>
              </a:rPr>
              <a:t>This is for individuals who wish to complete courses on their own schedule  without specific timelines. Users can log in at any time to learn at their own</a:t>
            </a:r>
            <a:r>
              <a:rPr sz="1100" spc="125" dirty="0">
                <a:latin typeface="Arial"/>
                <a:cs typeface="Arial"/>
              </a:rPr>
              <a:t> </a:t>
            </a:r>
            <a:r>
              <a:rPr sz="1100" spc="-5" dirty="0">
                <a:latin typeface="Arial"/>
                <a:cs typeface="Arial"/>
              </a:rPr>
              <a:t>pace.</a:t>
            </a:r>
            <a:endParaRPr sz="1100">
              <a:latin typeface="Arial"/>
              <a:cs typeface="Arial"/>
            </a:endParaRPr>
          </a:p>
          <a:p>
            <a:pPr>
              <a:lnSpc>
                <a:spcPct val="100000"/>
              </a:lnSpc>
              <a:spcBef>
                <a:spcPts val="45"/>
              </a:spcBef>
              <a:buFont typeface="Arial"/>
              <a:buAutoNum type="alphaLcPeriod"/>
            </a:pPr>
            <a:endParaRPr sz="1000">
              <a:latin typeface="Arial"/>
              <a:cs typeface="Arial"/>
            </a:endParaRPr>
          </a:p>
          <a:p>
            <a:pPr marL="298450" marR="5080" indent="-285750" algn="just">
              <a:lnSpc>
                <a:spcPct val="110200"/>
              </a:lnSpc>
              <a:spcBef>
                <a:spcPts val="5"/>
              </a:spcBef>
              <a:buFont typeface="Arial"/>
              <a:buAutoNum type="alphaLcPeriod"/>
              <a:tabLst>
                <a:tab pos="298450" algn="l"/>
              </a:tabLst>
            </a:pPr>
            <a:r>
              <a:rPr sz="1100" b="1" spc="-5" dirty="0">
                <a:latin typeface="Arial"/>
                <a:cs typeface="Arial"/>
              </a:rPr>
              <a:t>Facilitator-Led: </a:t>
            </a:r>
            <a:r>
              <a:rPr sz="1100" spc="-5" dirty="0">
                <a:latin typeface="Arial"/>
                <a:cs typeface="Arial"/>
              </a:rPr>
              <a:t>This version is exclusively accessible to trained and certified Facilitators,  Coordinators</a:t>
            </a:r>
            <a:r>
              <a:rPr sz="1100" spc="-45" dirty="0">
                <a:latin typeface="Arial"/>
                <a:cs typeface="Arial"/>
              </a:rPr>
              <a:t> </a:t>
            </a:r>
            <a:r>
              <a:rPr sz="1100" spc="-5" dirty="0">
                <a:latin typeface="Arial"/>
                <a:cs typeface="Arial"/>
              </a:rPr>
              <a:t>and</a:t>
            </a:r>
            <a:r>
              <a:rPr sz="1100" spc="-45" dirty="0">
                <a:latin typeface="Arial"/>
                <a:cs typeface="Arial"/>
              </a:rPr>
              <a:t> </a:t>
            </a:r>
            <a:r>
              <a:rPr sz="1100" spc="-5" dirty="0">
                <a:latin typeface="Arial"/>
                <a:cs typeface="Arial"/>
              </a:rPr>
              <a:t>Administrators</a:t>
            </a:r>
            <a:r>
              <a:rPr sz="1100" spc="-45" dirty="0">
                <a:latin typeface="Arial"/>
                <a:cs typeface="Arial"/>
              </a:rPr>
              <a:t> </a:t>
            </a:r>
            <a:r>
              <a:rPr sz="1100" spc="-5" dirty="0">
                <a:latin typeface="Arial"/>
                <a:cs typeface="Arial"/>
              </a:rPr>
              <a:t>who</a:t>
            </a:r>
            <a:r>
              <a:rPr sz="1100" spc="-45" dirty="0">
                <a:latin typeface="Arial"/>
                <a:cs typeface="Arial"/>
              </a:rPr>
              <a:t> </a:t>
            </a:r>
            <a:r>
              <a:rPr sz="1100" spc="-5" dirty="0">
                <a:latin typeface="Arial"/>
                <a:cs typeface="Arial"/>
              </a:rPr>
              <a:t>have</a:t>
            </a:r>
            <a:r>
              <a:rPr sz="1100" spc="-45" dirty="0">
                <a:latin typeface="Arial"/>
                <a:cs typeface="Arial"/>
              </a:rPr>
              <a:t> </a:t>
            </a:r>
            <a:r>
              <a:rPr sz="1100" spc="-5" dirty="0">
                <a:latin typeface="Arial"/>
                <a:cs typeface="Arial"/>
              </a:rPr>
              <a:t>successfully</a:t>
            </a:r>
            <a:r>
              <a:rPr sz="1100" spc="-45" dirty="0">
                <a:latin typeface="Arial"/>
                <a:cs typeface="Arial"/>
              </a:rPr>
              <a:t> </a:t>
            </a:r>
            <a:r>
              <a:rPr sz="1100" spc="-5" dirty="0">
                <a:latin typeface="Arial"/>
                <a:cs typeface="Arial"/>
              </a:rPr>
              <a:t>completed</a:t>
            </a:r>
            <a:r>
              <a:rPr sz="1100" spc="-45" dirty="0">
                <a:latin typeface="Arial"/>
                <a:cs typeface="Arial"/>
              </a:rPr>
              <a:t> </a:t>
            </a:r>
            <a:r>
              <a:rPr sz="1100" spc="-5" dirty="0">
                <a:latin typeface="Arial"/>
                <a:cs typeface="Arial"/>
              </a:rPr>
              <a:t>the</a:t>
            </a:r>
            <a:r>
              <a:rPr sz="1100" spc="-45" dirty="0">
                <a:latin typeface="Arial"/>
                <a:cs typeface="Arial"/>
              </a:rPr>
              <a:t> </a:t>
            </a:r>
            <a:r>
              <a:rPr sz="1100" spc="-5" dirty="0">
                <a:latin typeface="Arial"/>
                <a:cs typeface="Arial"/>
              </a:rPr>
              <a:t>dfree®</a:t>
            </a:r>
            <a:r>
              <a:rPr sz="1100" spc="-45" dirty="0">
                <a:latin typeface="Arial"/>
                <a:cs typeface="Arial"/>
              </a:rPr>
              <a:t> </a:t>
            </a:r>
            <a:r>
              <a:rPr sz="1100" dirty="0">
                <a:latin typeface="Arial"/>
                <a:cs typeface="Arial"/>
              </a:rPr>
              <a:t>Facilitators’  </a:t>
            </a:r>
            <a:r>
              <a:rPr sz="1100" spc="-5" dirty="0">
                <a:latin typeface="Arial"/>
                <a:cs typeface="Arial"/>
              </a:rPr>
              <a:t>Training course in the Online</a:t>
            </a:r>
            <a:r>
              <a:rPr sz="1100" dirty="0">
                <a:latin typeface="Arial"/>
                <a:cs typeface="Arial"/>
              </a:rPr>
              <a:t> </a:t>
            </a:r>
            <a:r>
              <a:rPr sz="1100" spc="-5" dirty="0">
                <a:latin typeface="Arial"/>
                <a:cs typeface="Arial"/>
              </a:rPr>
              <a:t>Academy.</a:t>
            </a:r>
            <a:endParaRPr sz="1100">
              <a:latin typeface="Arial"/>
              <a:cs typeface="Arial"/>
            </a:endParaRPr>
          </a:p>
          <a:p>
            <a:pPr>
              <a:lnSpc>
                <a:spcPct val="100000"/>
              </a:lnSpc>
              <a:spcBef>
                <a:spcPts val="50"/>
              </a:spcBef>
              <a:buFont typeface="Arial"/>
              <a:buAutoNum type="alphaLcPeriod"/>
            </a:pPr>
            <a:endParaRPr sz="1000">
              <a:latin typeface="Arial"/>
              <a:cs typeface="Arial"/>
            </a:endParaRPr>
          </a:p>
          <a:p>
            <a:pPr marL="298450" marR="5715" algn="just">
              <a:lnSpc>
                <a:spcPct val="110100"/>
              </a:lnSpc>
              <a:spcBef>
                <a:spcPts val="5"/>
              </a:spcBef>
            </a:pPr>
            <a:r>
              <a:rPr sz="1100" spc="-5" dirty="0">
                <a:latin typeface="Arial"/>
                <a:cs typeface="Arial"/>
              </a:rPr>
              <a:t>This highly requested course allows for the best experience for both participants and  facilitators.</a:t>
            </a:r>
            <a:r>
              <a:rPr sz="1100" spc="-45" dirty="0">
                <a:latin typeface="Arial"/>
                <a:cs typeface="Arial"/>
              </a:rPr>
              <a:t> </a:t>
            </a:r>
            <a:r>
              <a:rPr sz="1100" spc="-5" dirty="0">
                <a:latin typeface="Arial"/>
                <a:cs typeface="Arial"/>
              </a:rPr>
              <a:t>Facilitators</a:t>
            </a:r>
            <a:r>
              <a:rPr sz="1100" spc="-40" dirty="0">
                <a:latin typeface="Arial"/>
                <a:cs typeface="Arial"/>
              </a:rPr>
              <a:t> </a:t>
            </a:r>
            <a:r>
              <a:rPr sz="1100" spc="-5" dirty="0">
                <a:latin typeface="Arial"/>
                <a:cs typeface="Arial"/>
              </a:rPr>
              <a:t>can</a:t>
            </a:r>
            <a:r>
              <a:rPr sz="1100" spc="-35" dirty="0">
                <a:latin typeface="Arial"/>
                <a:cs typeface="Arial"/>
              </a:rPr>
              <a:t> </a:t>
            </a:r>
            <a:r>
              <a:rPr sz="1100" spc="-5" dirty="0">
                <a:latin typeface="Arial"/>
                <a:cs typeface="Arial"/>
              </a:rPr>
              <a:t>host</a:t>
            </a:r>
            <a:r>
              <a:rPr sz="1100" spc="-40" dirty="0">
                <a:latin typeface="Arial"/>
                <a:cs typeface="Arial"/>
              </a:rPr>
              <a:t> </a:t>
            </a:r>
            <a:r>
              <a:rPr sz="1100" spc="-5" dirty="0">
                <a:latin typeface="Arial"/>
                <a:cs typeface="Arial"/>
              </a:rPr>
              <a:t>their</a:t>
            </a:r>
            <a:r>
              <a:rPr sz="1100" spc="-45" dirty="0">
                <a:latin typeface="Arial"/>
                <a:cs typeface="Arial"/>
              </a:rPr>
              <a:t> </a:t>
            </a:r>
            <a:r>
              <a:rPr sz="1100" spc="-5" dirty="0">
                <a:latin typeface="Arial"/>
                <a:cs typeface="Arial"/>
              </a:rPr>
              <a:t>group</a:t>
            </a:r>
            <a:r>
              <a:rPr sz="1100" spc="-35" dirty="0">
                <a:latin typeface="Arial"/>
                <a:cs typeface="Arial"/>
              </a:rPr>
              <a:t> </a:t>
            </a:r>
            <a:r>
              <a:rPr sz="1100" spc="-5" dirty="0">
                <a:latin typeface="Arial"/>
                <a:cs typeface="Arial"/>
              </a:rPr>
              <a:t>classes</a:t>
            </a:r>
            <a:r>
              <a:rPr sz="1100" spc="-40" dirty="0">
                <a:latin typeface="Arial"/>
                <a:cs typeface="Arial"/>
              </a:rPr>
              <a:t> </a:t>
            </a:r>
            <a:r>
              <a:rPr sz="1100" spc="-5" dirty="0">
                <a:latin typeface="Arial"/>
                <a:cs typeface="Arial"/>
              </a:rPr>
              <a:t>virtually</a:t>
            </a:r>
            <a:r>
              <a:rPr sz="1100" spc="-35" dirty="0">
                <a:latin typeface="Arial"/>
                <a:cs typeface="Arial"/>
              </a:rPr>
              <a:t> </a:t>
            </a:r>
            <a:r>
              <a:rPr sz="1100" spc="-5" dirty="0">
                <a:latin typeface="Arial"/>
                <a:cs typeface="Arial"/>
              </a:rPr>
              <a:t>in</a:t>
            </a:r>
            <a:r>
              <a:rPr sz="1100" spc="-35" dirty="0">
                <a:latin typeface="Arial"/>
                <a:cs typeface="Arial"/>
              </a:rPr>
              <a:t> </a:t>
            </a:r>
            <a:r>
              <a:rPr sz="1100" spc="-5" dirty="0">
                <a:latin typeface="Arial"/>
                <a:cs typeface="Arial"/>
              </a:rPr>
              <a:t>any</a:t>
            </a:r>
            <a:r>
              <a:rPr sz="1100" spc="-35" dirty="0">
                <a:latin typeface="Arial"/>
                <a:cs typeface="Arial"/>
              </a:rPr>
              <a:t> </a:t>
            </a:r>
            <a:r>
              <a:rPr sz="1100" spc="-5" dirty="0">
                <a:latin typeface="Arial"/>
                <a:cs typeface="Arial"/>
              </a:rPr>
              <a:t>video</a:t>
            </a:r>
            <a:r>
              <a:rPr sz="1100" spc="-45" dirty="0">
                <a:latin typeface="Arial"/>
                <a:cs typeface="Arial"/>
              </a:rPr>
              <a:t> </a:t>
            </a:r>
            <a:r>
              <a:rPr sz="1100" spc="-5" dirty="0">
                <a:latin typeface="Arial"/>
                <a:cs typeface="Arial"/>
              </a:rPr>
              <a:t>conferencing</a:t>
            </a:r>
            <a:r>
              <a:rPr sz="1100" spc="-35" dirty="0">
                <a:latin typeface="Arial"/>
                <a:cs typeface="Arial"/>
              </a:rPr>
              <a:t> </a:t>
            </a:r>
            <a:r>
              <a:rPr sz="1100" spc="-5" dirty="0">
                <a:latin typeface="Arial"/>
                <a:cs typeface="Arial"/>
              </a:rPr>
              <a:t>app  like zoom and share their </a:t>
            </a:r>
            <a:r>
              <a:rPr sz="1100" dirty="0">
                <a:latin typeface="Arial"/>
                <a:cs typeface="Arial"/>
              </a:rPr>
              <a:t>screen </a:t>
            </a:r>
            <a:r>
              <a:rPr sz="1100" spc="-5" dirty="0">
                <a:latin typeface="Arial"/>
                <a:cs typeface="Arial"/>
              </a:rPr>
              <a:t>to teach using the Facilitator-Led course. Alternatively,  for in-person teaching, they can project onto a screen and teach in the same way. Both  options give wholesome and engaging experiences to the</a:t>
            </a:r>
            <a:r>
              <a:rPr sz="1100" spc="35" dirty="0">
                <a:latin typeface="Arial"/>
                <a:cs typeface="Arial"/>
              </a:rPr>
              <a:t> </a:t>
            </a:r>
            <a:r>
              <a:rPr sz="1100" spc="-5" dirty="0">
                <a:latin typeface="Arial"/>
                <a:cs typeface="Arial"/>
              </a:rPr>
              <a:t>learner.</a:t>
            </a:r>
            <a:endParaRPr sz="1100">
              <a:latin typeface="Arial"/>
              <a:cs typeface="Arial"/>
            </a:endParaRPr>
          </a:p>
          <a:p>
            <a:pPr>
              <a:lnSpc>
                <a:spcPct val="100000"/>
              </a:lnSpc>
              <a:spcBef>
                <a:spcPts val="50"/>
              </a:spcBef>
            </a:pPr>
            <a:endParaRPr sz="1000">
              <a:latin typeface="Arial"/>
              <a:cs typeface="Arial"/>
            </a:endParaRPr>
          </a:p>
          <a:p>
            <a:pPr marL="298450" marR="7620" indent="-285750" algn="just">
              <a:lnSpc>
                <a:spcPct val="110200"/>
              </a:lnSpc>
              <a:buFont typeface="Arial"/>
              <a:buAutoNum type="alphaLcPeriod" startAt="3"/>
              <a:tabLst>
                <a:tab pos="298450" algn="l"/>
              </a:tabLst>
            </a:pPr>
            <a:r>
              <a:rPr sz="1100" b="1" spc="-5" dirty="0">
                <a:latin typeface="Arial"/>
                <a:cs typeface="Arial"/>
              </a:rPr>
              <a:t>Facilitator-Led Inside the Online Academy</a:t>
            </a:r>
            <a:r>
              <a:rPr sz="1100" spc="-5" dirty="0">
                <a:latin typeface="Arial"/>
                <a:cs typeface="Arial"/>
              </a:rPr>
              <a:t>: For partners with large group sizes, there  is a limited option for your classes </a:t>
            </a:r>
            <a:r>
              <a:rPr sz="1100" spc="-10" dirty="0">
                <a:latin typeface="Arial"/>
                <a:cs typeface="Arial"/>
              </a:rPr>
              <a:t>to </a:t>
            </a:r>
            <a:r>
              <a:rPr sz="1100" spc="-5" dirty="0">
                <a:latin typeface="Arial"/>
                <a:cs typeface="Arial"/>
              </a:rPr>
              <a:t>be set up by the dfree® team and hosted inside the  Online Academy. Facilitators and participants would just have to log into their personal  Online Academy accounts to access the private</a:t>
            </a:r>
            <a:r>
              <a:rPr sz="1100" spc="20" dirty="0">
                <a:latin typeface="Arial"/>
                <a:cs typeface="Arial"/>
              </a:rPr>
              <a:t> </a:t>
            </a:r>
            <a:r>
              <a:rPr sz="1100" spc="-5" dirty="0">
                <a:latin typeface="Arial"/>
                <a:cs typeface="Arial"/>
              </a:rPr>
              <a:t>classroom.</a:t>
            </a:r>
            <a:endParaRPr sz="1100">
              <a:latin typeface="Arial"/>
              <a:cs typeface="Arial"/>
            </a:endParaRPr>
          </a:p>
          <a:p>
            <a:pPr>
              <a:lnSpc>
                <a:spcPct val="100000"/>
              </a:lnSpc>
              <a:spcBef>
                <a:spcPts val="55"/>
              </a:spcBef>
            </a:pPr>
            <a:endParaRPr sz="1000">
              <a:latin typeface="Arial"/>
              <a:cs typeface="Arial"/>
            </a:endParaRPr>
          </a:p>
          <a:p>
            <a:pPr marL="298450" marR="7620" algn="just">
              <a:lnSpc>
                <a:spcPct val="110300"/>
              </a:lnSpc>
            </a:pPr>
            <a:r>
              <a:rPr sz="1100" b="1" i="1" spc="-5" dirty="0">
                <a:latin typeface="Arial"/>
                <a:cs typeface="Arial"/>
              </a:rPr>
              <a:t>NB:</a:t>
            </a:r>
            <a:r>
              <a:rPr sz="1100" b="1" i="1" spc="-55" dirty="0">
                <a:latin typeface="Arial"/>
                <a:cs typeface="Arial"/>
              </a:rPr>
              <a:t> </a:t>
            </a:r>
            <a:r>
              <a:rPr sz="1100" i="1" spc="-5" dirty="0">
                <a:latin typeface="Arial"/>
                <a:cs typeface="Arial"/>
              </a:rPr>
              <a:t>If</a:t>
            </a:r>
            <a:r>
              <a:rPr sz="1100" i="1" spc="-55" dirty="0">
                <a:latin typeface="Arial"/>
                <a:cs typeface="Arial"/>
              </a:rPr>
              <a:t> </a:t>
            </a:r>
            <a:r>
              <a:rPr sz="1100" i="1" spc="-5" dirty="0">
                <a:latin typeface="Arial"/>
                <a:cs typeface="Arial"/>
              </a:rPr>
              <a:t>you</a:t>
            </a:r>
            <a:r>
              <a:rPr sz="1100" i="1" spc="-55" dirty="0">
                <a:latin typeface="Arial"/>
                <a:cs typeface="Arial"/>
              </a:rPr>
              <a:t> </a:t>
            </a:r>
            <a:r>
              <a:rPr sz="1100" i="1" spc="-5" dirty="0">
                <a:latin typeface="Arial"/>
                <a:cs typeface="Arial"/>
              </a:rPr>
              <a:t>anticipate</a:t>
            </a:r>
            <a:r>
              <a:rPr sz="1100" i="1" spc="-55" dirty="0">
                <a:latin typeface="Arial"/>
                <a:cs typeface="Arial"/>
              </a:rPr>
              <a:t> </a:t>
            </a:r>
            <a:r>
              <a:rPr sz="1100" i="1" spc="-5" dirty="0">
                <a:latin typeface="Arial"/>
                <a:cs typeface="Arial"/>
              </a:rPr>
              <a:t>a</a:t>
            </a:r>
            <a:r>
              <a:rPr sz="1100" i="1" spc="-60" dirty="0">
                <a:latin typeface="Arial"/>
                <a:cs typeface="Arial"/>
              </a:rPr>
              <a:t> </a:t>
            </a:r>
            <a:r>
              <a:rPr sz="1100" i="1" spc="-5" dirty="0">
                <a:latin typeface="Arial"/>
                <a:cs typeface="Arial"/>
              </a:rPr>
              <a:t>class</a:t>
            </a:r>
            <a:r>
              <a:rPr sz="1100" i="1" spc="-55" dirty="0">
                <a:latin typeface="Arial"/>
                <a:cs typeface="Arial"/>
              </a:rPr>
              <a:t> </a:t>
            </a:r>
            <a:r>
              <a:rPr sz="1100" i="1" spc="-5" dirty="0">
                <a:latin typeface="Arial"/>
                <a:cs typeface="Arial"/>
              </a:rPr>
              <a:t>size</a:t>
            </a:r>
            <a:r>
              <a:rPr sz="1100" i="1" spc="-55" dirty="0">
                <a:latin typeface="Arial"/>
                <a:cs typeface="Arial"/>
              </a:rPr>
              <a:t> </a:t>
            </a:r>
            <a:r>
              <a:rPr sz="1100" i="1" spc="-5" dirty="0">
                <a:latin typeface="Arial"/>
                <a:cs typeface="Arial"/>
              </a:rPr>
              <a:t>of</a:t>
            </a:r>
            <a:r>
              <a:rPr sz="1100" i="1" spc="-60" dirty="0">
                <a:latin typeface="Arial"/>
                <a:cs typeface="Arial"/>
              </a:rPr>
              <a:t> </a:t>
            </a:r>
            <a:r>
              <a:rPr sz="1100" i="1" spc="-5" dirty="0">
                <a:latin typeface="Arial"/>
                <a:cs typeface="Arial"/>
              </a:rPr>
              <a:t>50</a:t>
            </a:r>
            <a:r>
              <a:rPr sz="1100" i="1" spc="-55" dirty="0">
                <a:latin typeface="Arial"/>
                <a:cs typeface="Arial"/>
              </a:rPr>
              <a:t> </a:t>
            </a:r>
            <a:r>
              <a:rPr sz="1100" i="1" spc="-5" dirty="0">
                <a:latin typeface="Arial"/>
                <a:cs typeface="Arial"/>
              </a:rPr>
              <a:t>or</a:t>
            </a:r>
            <a:r>
              <a:rPr sz="1100" i="1" spc="-55" dirty="0">
                <a:latin typeface="Arial"/>
                <a:cs typeface="Arial"/>
              </a:rPr>
              <a:t> </a:t>
            </a:r>
            <a:r>
              <a:rPr sz="1100" i="1" spc="-5" dirty="0">
                <a:latin typeface="Arial"/>
                <a:cs typeface="Arial"/>
              </a:rPr>
              <a:t>more,</a:t>
            </a:r>
            <a:r>
              <a:rPr sz="1100" i="1" spc="-55" dirty="0">
                <a:latin typeface="Arial"/>
                <a:cs typeface="Arial"/>
              </a:rPr>
              <a:t> </a:t>
            </a:r>
            <a:r>
              <a:rPr sz="1100" i="1" spc="-5" dirty="0">
                <a:latin typeface="Arial"/>
                <a:cs typeface="Arial"/>
              </a:rPr>
              <a:t>please</a:t>
            </a:r>
            <a:r>
              <a:rPr sz="1100" i="1" spc="-55" dirty="0">
                <a:latin typeface="Arial"/>
                <a:cs typeface="Arial"/>
              </a:rPr>
              <a:t> </a:t>
            </a:r>
            <a:r>
              <a:rPr sz="1100" i="1" spc="-5" dirty="0">
                <a:latin typeface="Arial"/>
                <a:cs typeface="Arial"/>
              </a:rPr>
              <a:t>discuss</a:t>
            </a:r>
            <a:r>
              <a:rPr sz="1100" i="1" spc="-55" dirty="0">
                <a:latin typeface="Arial"/>
                <a:cs typeface="Arial"/>
              </a:rPr>
              <a:t> </a:t>
            </a:r>
            <a:r>
              <a:rPr sz="1100" i="1" spc="-5" dirty="0">
                <a:latin typeface="Arial"/>
                <a:cs typeface="Arial"/>
              </a:rPr>
              <a:t>your</a:t>
            </a:r>
            <a:r>
              <a:rPr sz="1100" i="1" spc="-60" dirty="0">
                <a:latin typeface="Arial"/>
                <a:cs typeface="Arial"/>
              </a:rPr>
              <a:t> </a:t>
            </a:r>
            <a:r>
              <a:rPr sz="1100" i="1" spc="-5" dirty="0">
                <a:latin typeface="Arial"/>
                <a:cs typeface="Arial"/>
              </a:rPr>
              <a:t>launch</a:t>
            </a:r>
            <a:r>
              <a:rPr sz="1100" i="1" spc="-55" dirty="0">
                <a:latin typeface="Arial"/>
                <a:cs typeface="Arial"/>
              </a:rPr>
              <a:t> </a:t>
            </a:r>
            <a:r>
              <a:rPr sz="1100" i="1" spc="-5" dirty="0">
                <a:latin typeface="Arial"/>
                <a:cs typeface="Arial"/>
              </a:rPr>
              <a:t>with</a:t>
            </a:r>
            <a:r>
              <a:rPr sz="1100" i="1" spc="-55" dirty="0">
                <a:latin typeface="Arial"/>
                <a:cs typeface="Arial"/>
              </a:rPr>
              <a:t> </a:t>
            </a:r>
            <a:r>
              <a:rPr sz="1100" i="1" spc="-5" dirty="0">
                <a:latin typeface="Arial"/>
                <a:cs typeface="Arial"/>
              </a:rPr>
              <a:t>the</a:t>
            </a:r>
            <a:r>
              <a:rPr sz="1100" i="1" spc="-55" dirty="0">
                <a:latin typeface="Arial"/>
                <a:cs typeface="Arial"/>
              </a:rPr>
              <a:t> </a:t>
            </a:r>
            <a:r>
              <a:rPr sz="1100" i="1" spc="-5" dirty="0">
                <a:latin typeface="Arial"/>
                <a:cs typeface="Arial"/>
              </a:rPr>
              <a:t>dfree®  team to determine which option would be most suitable for your organization and class  size.</a:t>
            </a:r>
            <a:endParaRPr sz="1100">
              <a:latin typeface="Arial"/>
              <a:cs typeface="Arial"/>
            </a:endParaRPr>
          </a:p>
          <a:p>
            <a:pPr>
              <a:lnSpc>
                <a:spcPct val="100000"/>
              </a:lnSpc>
              <a:spcBef>
                <a:spcPts val="50"/>
              </a:spcBef>
            </a:pPr>
            <a:endParaRPr sz="1000">
              <a:latin typeface="Arial"/>
              <a:cs typeface="Arial"/>
            </a:endParaRPr>
          </a:p>
          <a:p>
            <a:pPr marL="298450" marR="63500" algn="just">
              <a:lnSpc>
                <a:spcPct val="110000"/>
              </a:lnSpc>
            </a:pPr>
            <a:r>
              <a:rPr sz="1100" spc="-5" dirty="0">
                <a:latin typeface="Arial"/>
                <a:cs typeface="Arial"/>
              </a:rPr>
              <a:t>Email </a:t>
            </a:r>
            <a:r>
              <a:rPr sz="1100" u="sng" spc="-5" dirty="0">
                <a:solidFill>
                  <a:srgbClr val="00AEEE"/>
                </a:solidFill>
                <a:uFill>
                  <a:solidFill>
                    <a:srgbClr val="00AEEE"/>
                  </a:solidFill>
                </a:uFill>
                <a:latin typeface="Arial"/>
                <a:cs typeface="Arial"/>
                <a:hlinkClick r:id="rId2"/>
              </a:rPr>
              <a:t>academy@mydfree.org</a:t>
            </a:r>
            <a:r>
              <a:rPr sz="1100" spc="-5" dirty="0">
                <a:solidFill>
                  <a:srgbClr val="00AEEE"/>
                </a:solidFill>
                <a:latin typeface="Arial"/>
                <a:cs typeface="Arial"/>
                <a:hlinkClick r:id="rId2"/>
              </a:rPr>
              <a:t> </a:t>
            </a:r>
            <a:r>
              <a:rPr sz="1100" spc="-5" dirty="0">
                <a:latin typeface="Arial"/>
                <a:cs typeface="Arial"/>
              </a:rPr>
              <a:t>to find out the criteria for hosting a class inside the Online  Academy.</a:t>
            </a:r>
            <a:endParaRPr sz="1100">
              <a:latin typeface="Arial"/>
              <a:cs typeface="Arial"/>
            </a:endParaRPr>
          </a:p>
          <a:p>
            <a:pPr>
              <a:lnSpc>
                <a:spcPct val="100000"/>
              </a:lnSpc>
            </a:pPr>
            <a:endParaRPr sz="1200">
              <a:latin typeface="Arial"/>
              <a:cs typeface="Arial"/>
            </a:endParaRPr>
          </a:p>
          <a:p>
            <a:pPr>
              <a:lnSpc>
                <a:spcPct val="100000"/>
              </a:lnSpc>
              <a:spcBef>
                <a:spcPts val="15"/>
              </a:spcBef>
            </a:pPr>
            <a:endParaRPr sz="1400">
              <a:latin typeface="Arial"/>
              <a:cs typeface="Arial"/>
            </a:endParaRPr>
          </a:p>
          <a:p>
            <a:pPr marL="69850">
              <a:lnSpc>
                <a:spcPct val="100000"/>
              </a:lnSpc>
            </a:pPr>
            <a:r>
              <a:rPr sz="1100" b="1" spc="-5" dirty="0">
                <a:latin typeface="Arial"/>
                <a:cs typeface="Arial"/>
              </a:rPr>
              <a:t>II. ROLES OF </a:t>
            </a:r>
            <a:r>
              <a:rPr sz="1100" b="1" dirty="0">
                <a:latin typeface="Arial"/>
                <a:cs typeface="Arial"/>
              </a:rPr>
              <a:t>THE </a:t>
            </a:r>
            <a:r>
              <a:rPr sz="1100" b="1" spc="-5" dirty="0">
                <a:latin typeface="Arial"/>
                <a:cs typeface="Arial"/>
              </a:rPr>
              <a:t>TEAM: COORDINATOR, FACILITATOR AND</a:t>
            </a:r>
            <a:r>
              <a:rPr sz="1100" b="1" spc="40" dirty="0">
                <a:latin typeface="Arial"/>
                <a:cs typeface="Arial"/>
              </a:rPr>
              <a:t> </a:t>
            </a:r>
            <a:r>
              <a:rPr sz="1100" b="1" spc="-5" dirty="0">
                <a:latin typeface="Arial"/>
                <a:cs typeface="Arial"/>
              </a:rPr>
              <a:t>ADMINISTRATOR</a:t>
            </a:r>
            <a:endParaRPr sz="1100">
              <a:latin typeface="Arial"/>
              <a:cs typeface="Arial"/>
            </a:endParaRPr>
          </a:p>
          <a:p>
            <a:pPr marL="298450" marR="9525" indent="-228600">
              <a:lnSpc>
                <a:spcPts val="1350"/>
              </a:lnSpc>
              <a:spcBef>
                <a:spcPts val="30"/>
              </a:spcBef>
            </a:pPr>
            <a:r>
              <a:rPr sz="1100" spc="-5" dirty="0">
                <a:latin typeface="Arial"/>
                <a:cs typeface="Arial"/>
              </a:rPr>
              <a:t>We recommend that your internal dfree® team consists of a coordinator, facilitator, and  administrator who work closely together in each</a:t>
            </a:r>
            <a:r>
              <a:rPr sz="1100" spc="5" dirty="0">
                <a:latin typeface="Arial"/>
                <a:cs typeface="Arial"/>
              </a:rPr>
              <a:t> </a:t>
            </a:r>
            <a:r>
              <a:rPr sz="1100" spc="-5" dirty="0">
                <a:latin typeface="Arial"/>
                <a:cs typeface="Arial"/>
              </a:rPr>
              <a:t>phase.</a:t>
            </a:r>
            <a:endParaRPr sz="1100">
              <a:latin typeface="Arial"/>
              <a:cs typeface="Arial"/>
            </a:endParaRPr>
          </a:p>
          <a:p>
            <a:pPr>
              <a:lnSpc>
                <a:spcPct val="100000"/>
              </a:lnSpc>
              <a:spcBef>
                <a:spcPts val="45"/>
              </a:spcBef>
            </a:pPr>
            <a:endParaRPr sz="950">
              <a:latin typeface="Arial"/>
              <a:cs typeface="Arial"/>
            </a:endParaRPr>
          </a:p>
          <a:p>
            <a:pPr marL="298450" marR="5715" indent="-228600" algn="just">
              <a:lnSpc>
                <a:spcPct val="102499"/>
              </a:lnSpc>
              <a:buClr>
                <a:srgbClr val="000000"/>
              </a:buClr>
              <a:buFont typeface="Arial"/>
              <a:buChar char="•"/>
              <a:tabLst>
                <a:tab pos="298450" algn="l"/>
              </a:tabLst>
            </a:pPr>
            <a:r>
              <a:rPr sz="1100" b="1" spc="-5" dirty="0">
                <a:solidFill>
                  <a:srgbClr val="6BA342"/>
                </a:solidFill>
                <a:latin typeface="Arial"/>
                <a:cs typeface="Arial"/>
              </a:rPr>
              <a:t>Coordinator: </a:t>
            </a:r>
            <a:r>
              <a:rPr sz="1100" spc="-5" dirty="0">
                <a:latin typeface="Arial"/>
                <a:cs typeface="Arial"/>
              </a:rPr>
              <a:t>This person is the team leader who forms the internal dfree</a:t>
            </a:r>
            <a:r>
              <a:rPr sz="1200" spc="-5" dirty="0">
                <a:latin typeface="Arial"/>
                <a:cs typeface="Arial"/>
                <a:hlinkClick r:id="rId3" action="ppaction://hlinksldjump"/>
              </a:rPr>
              <a:t>® </a:t>
            </a:r>
            <a:r>
              <a:rPr sz="1100" spc="-5" dirty="0">
                <a:latin typeface="Arial"/>
                <a:cs typeface="Arial"/>
              </a:rPr>
              <a:t>team, leads  the implementation strategy, and keeps </a:t>
            </a:r>
            <a:r>
              <a:rPr sz="1100" dirty="0">
                <a:latin typeface="Arial"/>
                <a:cs typeface="Arial"/>
              </a:rPr>
              <a:t>dfree</a:t>
            </a:r>
            <a:r>
              <a:rPr sz="1200" dirty="0">
                <a:latin typeface="Arial"/>
                <a:cs typeface="Arial"/>
                <a:hlinkClick r:id="rId3" action="ppaction://hlinksldjump"/>
              </a:rPr>
              <a:t>® </a:t>
            </a:r>
            <a:r>
              <a:rPr sz="1100" spc="-5" dirty="0">
                <a:latin typeface="Arial"/>
                <a:cs typeface="Arial"/>
              </a:rPr>
              <a:t>active within the </a:t>
            </a:r>
            <a:r>
              <a:rPr sz="1100" dirty="0">
                <a:latin typeface="Arial"/>
                <a:cs typeface="Arial"/>
              </a:rPr>
              <a:t>church </a:t>
            </a:r>
            <a:r>
              <a:rPr sz="1100" spc="-5" dirty="0">
                <a:latin typeface="Arial"/>
                <a:cs typeface="Arial"/>
              </a:rPr>
              <a:t>or</a:t>
            </a:r>
            <a:r>
              <a:rPr sz="1100" spc="110" dirty="0">
                <a:latin typeface="Arial"/>
                <a:cs typeface="Arial"/>
              </a:rPr>
              <a:t> </a:t>
            </a:r>
            <a:r>
              <a:rPr sz="1100" spc="-5" dirty="0">
                <a:latin typeface="Arial"/>
                <a:cs typeface="Arial"/>
              </a:rPr>
              <a:t>organization.</a:t>
            </a:r>
            <a:endParaRPr sz="1100">
              <a:latin typeface="Arial"/>
              <a:cs typeface="Arial"/>
            </a:endParaRPr>
          </a:p>
          <a:p>
            <a:pPr>
              <a:lnSpc>
                <a:spcPct val="100000"/>
              </a:lnSpc>
              <a:spcBef>
                <a:spcPts val="55"/>
              </a:spcBef>
              <a:buFont typeface="Arial"/>
              <a:buChar char="•"/>
            </a:pPr>
            <a:endParaRPr sz="1000">
              <a:latin typeface="Arial"/>
              <a:cs typeface="Arial"/>
            </a:endParaRPr>
          </a:p>
          <a:p>
            <a:pPr marL="298450" marR="5080" indent="-228600" algn="just">
              <a:lnSpc>
                <a:spcPct val="101699"/>
              </a:lnSpc>
              <a:buClr>
                <a:srgbClr val="000000"/>
              </a:buClr>
              <a:buFont typeface="Arial"/>
              <a:buChar char="•"/>
              <a:tabLst>
                <a:tab pos="298450" algn="l"/>
              </a:tabLst>
            </a:pPr>
            <a:r>
              <a:rPr sz="1100" b="1" spc="-5" dirty="0">
                <a:solidFill>
                  <a:srgbClr val="6BA342"/>
                </a:solidFill>
                <a:latin typeface="Arial"/>
                <a:cs typeface="Arial"/>
              </a:rPr>
              <a:t>Facilitator: </a:t>
            </a:r>
            <a:r>
              <a:rPr sz="1100" spc="-5" dirty="0">
                <a:latin typeface="Arial"/>
                <a:cs typeface="Arial"/>
              </a:rPr>
              <a:t>This person teaches or leads the </a:t>
            </a:r>
            <a:r>
              <a:rPr sz="1100" dirty="0">
                <a:latin typeface="Arial"/>
                <a:cs typeface="Arial"/>
              </a:rPr>
              <a:t>dfree</a:t>
            </a:r>
            <a:r>
              <a:rPr sz="1200" dirty="0">
                <a:latin typeface="Arial"/>
                <a:cs typeface="Arial"/>
                <a:hlinkClick r:id="rId3" action="ppaction://hlinksldjump"/>
              </a:rPr>
              <a:t>® </a:t>
            </a:r>
            <a:r>
              <a:rPr sz="1100" spc="-5" dirty="0">
                <a:latin typeface="Arial"/>
                <a:cs typeface="Arial"/>
              </a:rPr>
              <a:t>12 Steps to Financial Freedom  curriculum, keeps participants engaged and remains current with updated content, tools,  and resources.</a:t>
            </a:r>
            <a:endParaRPr sz="1100">
              <a:latin typeface="Arial"/>
              <a:cs typeface="Arial"/>
            </a:endParaRPr>
          </a:p>
          <a:p>
            <a:pPr>
              <a:lnSpc>
                <a:spcPct val="100000"/>
              </a:lnSpc>
              <a:spcBef>
                <a:spcPts val="50"/>
              </a:spcBef>
              <a:buFont typeface="Arial"/>
              <a:buChar char="•"/>
            </a:pPr>
            <a:endParaRPr sz="1000">
              <a:latin typeface="Arial"/>
              <a:cs typeface="Arial"/>
            </a:endParaRPr>
          </a:p>
          <a:p>
            <a:pPr marL="298450" marR="5715" indent="-228600" algn="just">
              <a:lnSpc>
                <a:spcPct val="101400"/>
              </a:lnSpc>
              <a:buClr>
                <a:srgbClr val="000000"/>
              </a:buClr>
              <a:buFont typeface="Arial"/>
              <a:buChar char="•"/>
              <a:tabLst>
                <a:tab pos="298450" algn="l"/>
              </a:tabLst>
            </a:pPr>
            <a:r>
              <a:rPr sz="1100" b="1" spc="-5" dirty="0">
                <a:solidFill>
                  <a:srgbClr val="6BA342"/>
                </a:solidFill>
                <a:latin typeface="Arial"/>
                <a:cs typeface="Arial"/>
              </a:rPr>
              <a:t>Administrator: </a:t>
            </a:r>
            <a:r>
              <a:rPr sz="1100" spc="-5" dirty="0">
                <a:latin typeface="Arial"/>
                <a:cs typeface="Arial"/>
              </a:rPr>
              <a:t>This is a tech savvy person </a:t>
            </a:r>
            <a:r>
              <a:rPr sz="1100" dirty="0">
                <a:latin typeface="Arial"/>
                <a:cs typeface="Arial"/>
              </a:rPr>
              <a:t>who </a:t>
            </a:r>
            <a:r>
              <a:rPr sz="1100" spc="-5" dirty="0">
                <a:latin typeface="Arial"/>
                <a:cs typeface="Arial"/>
              </a:rPr>
              <a:t>ensures the launch processes run  smoothly by setting up and managing technology, collecting metrics,</a:t>
            </a:r>
            <a:r>
              <a:rPr sz="1100" spc="75" dirty="0">
                <a:latin typeface="Arial"/>
                <a:cs typeface="Arial"/>
              </a:rPr>
              <a:t> </a:t>
            </a:r>
            <a:r>
              <a:rPr sz="1100" dirty="0">
                <a:latin typeface="Arial"/>
                <a:cs typeface="Arial"/>
              </a:rPr>
              <a:t>etc.</a:t>
            </a:r>
            <a:endParaRPr sz="1100">
              <a:latin typeface="Arial"/>
              <a:cs typeface="Arial"/>
            </a:endParaRPr>
          </a:p>
          <a:p>
            <a:pPr>
              <a:lnSpc>
                <a:spcPct val="100000"/>
              </a:lnSpc>
              <a:spcBef>
                <a:spcPts val="10"/>
              </a:spcBef>
            </a:pPr>
            <a:endParaRPr sz="1050">
              <a:latin typeface="Arial"/>
              <a:cs typeface="Arial"/>
            </a:endParaRPr>
          </a:p>
          <a:p>
            <a:pPr marL="69850">
              <a:lnSpc>
                <a:spcPct val="100000"/>
              </a:lnSpc>
            </a:pPr>
            <a:r>
              <a:rPr sz="1100" b="1" spc="-5" dirty="0">
                <a:latin typeface="Arial"/>
                <a:cs typeface="Arial"/>
              </a:rPr>
              <a:t>NB:</a:t>
            </a:r>
            <a:r>
              <a:rPr sz="1100" b="1" spc="-20" dirty="0">
                <a:latin typeface="Arial"/>
                <a:cs typeface="Arial"/>
              </a:rPr>
              <a:t> </a:t>
            </a:r>
            <a:r>
              <a:rPr sz="1100" i="1" spc="-5" dirty="0">
                <a:latin typeface="Arial"/>
                <a:cs typeface="Arial"/>
              </a:rPr>
              <a:t>Depending</a:t>
            </a:r>
            <a:r>
              <a:rPr sz="1100" i="1" spc="-20" dirty="0">
                <a:latin typeface="Arial"/>
                <a:cs typeface="Arial"/>
              </a:rPr>
              <a:t> </a:t>
            </a:r>
            <a:r>
              <a:rPr sz="1100" i="1" spc="-5" dirty="0">
                <a:latin typeface="Arial"/>
                <a:cs typeface="Arial"/>
              </a:rPr>
              <a:t>on</a:t>
            </a:r>
            <a:r>
              <a:rPr sz="1100" i="1" spc="-20" dirty="0">
                <a:latin typeface="Arial"/>
                <a:cs typeface="Arial"/>
              </a:rPr>
              <a:t> </a:t>
            </a:r>
            <a:r>
              <a:rPr sz="1100" i="1" spc="-5" dirty="0">
                <a:latin typeface="Arial"/>
                <a:cs typeface="Arial"/>
              </a:rPr>
              <a:t>your</a:t>
            </a:r>
            <a:r>
              <a:rPr sz="1100" i="1" spc="-20" dirty="0">
                <a:latin typeface="Arial"/>
                <a:cs typeface="Arial"/>
              </a:rPr>
              <a:t> </a:t>
            </a:r>
            <a:r>
              <a:rPr sz="1100" i="1" spc="-5" dirty="0">
                <a:latin typeface="Arial"/>
                <a:cs typeface="Arial"/>
              </a:rPr>
              <a:t>organization</a:t>
            </a:r>
            <a:r>
              <a:rPr sz="1100" i="1" spc="-25" dirty="0">
                <a:latin typeface="Arial"/>
                <a:cs typeface="Arial"/>
              </a:rPr>
              <a:t> </a:t>
            </a:r>
            <a:r>
              <a:rPr sz="1100" i="1" spc="-5" dirty="0">
                <a:latin typeface="Arial"/>
                <a:cs typeface="Arial"/>
              </a:rPr>
              <a:t>or</a:t>
            </a:r>
            <a:r>
              <a:rPr sz="1100" i="1" spc="-20" dirty="0">
                <a:latin typeface="Arial"/>
                <a:cs typeface="Arial"/>
              </a:rPr>
              <a:t> </a:t>
            </a:r>
            <a:r>
              <a:rPr sz="1100" i="1" spc="-5" dirty="0">
                <a:latin typeface="Arial"/>
                <a:cs typeface="Arial"/>
              </a:rPr>
              <a:t>your</a:t>
            </a:r>
            <a:r>
              <a:rPr sz="1100" i="1" spc="-20" dirty="0">
                <a:latin typeface="Arial"/>
                <a:cs typeface="Arial"/>
              </a:rPr>
              <a:t> </a:t>
            </a:r>
            <a:r>
              <a:rPr sz="1100" i="1" spc="-5" dirty="0">
                <a:latin typeface="Arial"/>
                <a:cs typeface="Arial"/>
              </a:rPr>
              <a:t>class</a:t>
            </a:r>
            <a:r>
              <a:rPr sz="1100" i="1" spc="-15" dirty="0">
                <a:latin typeface="Arial"/>
                <a:cs typeface="Arial"/>
              </a:rPr>
              <a:t> </a:t>
            </a:r>
            <a:r>
              <a:rPr sz="1100" i="1" spc="-5" dirty="0">
                <a:latin typeface="Arial"/>
                <a:cs typeface="Arial"/>
              </a:rPr>
              <a:t>sizes,</a:t>
            </a:r>
            <a:r>
              <a:rPr sz="1100" i="1" spc="-20" dirty="0">
                <a:latin typeface="Arial"/>
                <a:cs typeface="Arial"/>
              </a:rPr>
              <a:t> </a:t>
            </a:r>
            <a:r>
              <a:rPr sz="1100" i="1" spc="-5" dirty="0">
                <a:latin typeface="Arial"/>
                <a:cs typeface="Arial"/>
              </a:rPr>
              <a:t>the</a:t>
            </a:r>
            <a:r>
              <a:rPr sz="1100" i="1" spc="-25" dirty="0">
                <a:latin typeface="Arial"/>
                <a:cs typeface="Arial"/>
              </a:rPr>
              <a:t> </a:t>
            </a:r>
            <a:r>
              <a:rPr sz="1100" i="1" spc="-5" dirty="0">
                <a:latin typeface="Arial"/>
                <a:cs typeface="Arial"/>
              </a:rPr>
              <a:t>3</a:t>
            </a:r>
            <a:r>
              <a:rPr sz="1100" i="1" spc="-20" dirty="0">
                <a:latin typeface="Arial"/>
                <a:cs typeface="Arial"/>
              </a:rPr>
              <a:t> </a:t>
            </a:r>
            <a:r>
              <a:rPr sz="1100" i="1" spc="-5" dirty="0">
                <a:latin typeface="Arial"/>
                <a:cs typeface="Arial"/>
              </a:rPr>
              <a:t>roles</a:t>
            </a:r>
            <a:r>
              <a:rPr sz="1100" i="1" spc="-15" dirty="0">
                <a:latin typeface="Arial"/>
                <a:cs typeface="Arial"/>
              </a:rPr>
              <a:t> </a:t>
            </a:r>
            <a:r>
              <a:rPr sz="1100" i="1" spc="-5" dirty="0">
                <a:latin typeface="Arial"/>
                <a:cs typeface="Arial"/>
              </a:rPr>
              <a:t>can</a:t>
            </a:r>
            <a:r>
              <a:rPr sz="1100" i="1" spc="-30" dirty="0">
                <a:latin typeface="Arial"/>
                <a:cs typeface="Arial"/>
              </a:rPr>
              <a:t> </a:t>
            </a:r>
            <a:r>
              <a:rPr sz="1100" i="1" spc="-5" dirty="0">
                <a:latin typeface="Arial"/>
                <a:cs typeface="Arial"/>
              </a:rPr>
              <a:t>be</a:t>
            </a:r>
            <a:r>
              <a:rPr sz="1100" i="1" spc="-20" dirty="0">
                <a:latin typeface="Arial"/>
                <a:cs typeface="Arial"/>
              </a:rPr>
              <a:t> </a:t>
            </a:r>
            <a:r>
              <a:rPr sz="1100" i="1" spc="-5" dirty="0">
                <a:latin typeface="Arial"/>
                <a:cs typeface="Arial"/>
              </a:rPr>
              <a:t>performed</a:t>
            </a:r>
            <a:r>
              <a:rPr sz="1100" i="1" spc="-20" dirty="0">
                <a:latin typeface="Arial"/>
                <a:cs typeface="Arial"/>
              </a:rPr>
              <a:t> </a:t>
            </a:r>
            <a:r>
              <a:rPr sz="1100" i="1" spc="-5" dirty="0">
                <a:latin typeface="Arial"/>
                <a:cs typeface="Arial"/>
              </a:rPr>
              <a:t>by</a:t>
            </a:r>
            <a:r>
              <a:rPr sz="1100" i="1" spc="-15" dirty="0">
                <a:latin typeface="Arial"/>
                <a:cs typeface="Arial"/>
              </a:rPr>
              <a:t> </a:t>
            </a:r>
            <a:r>
              <a:rPr sz="1100" i="1" spc="-5" dirty="0">
                <a:latin typeface="Arial"/>
                <a:cs typeface="Arial"/>
              </a:rPr>
              <a:t>one</a:t>
            </a:r>
            <a:endParaRPr sz="1100">
              <a:latin typeface="Arial"/>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40</a:t>
            </a:r>
          </a:p>
        </p:txBody>
      </p:sp>
      <p:sp>
        <p:nvSpPr>
          <p:cNvPr id="2" name="object 2"/>
          <p:cNvSpPr txBox="1"/>
          <p:nvPr/>
        </p:nvSpPr>
        <p:spPr>
          <a:xfrm>
            <a:off x="673100" y="908557"/>
            <a:ext cx="1811655" cy="393065"/>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6BA342"/>
                </a:solidFill>
                <a:latin typeface="Arial"/>
                <a:cs typeface="Arial"/>
              </a:rPr>
              <a:t>LEVEL 4: </a:t>
            </a:r>
            <a:r>
              <a:rPr sz="1200" b="1" dirty="0">
                <a:solidFill>
                  <a:srgbClr val="6BA342"/>
                </a:solidFill>
                <a:latin typeface="Arial"/>
                <a:cs typeface="Arial"/>
              </a:rPr>
              <a:t>GIVE</a:t>
            </a:r>
            <a:r>
              <a:rPr sz="1200" b="1" spc="-15" dirty="0">
                <a:solidFill>
                  <a:srgbClr val="6BA342"/>
                </a:solidFill>
                <a:latin typeface="Arial"/>
                <a:cs typeface="Arial"/>
              </a:rPr>
              <a:t> </a:t>
            </a:r>
            <a:r>
              <a:rPr sz="1200" b="1" spc="-5" dirty="0">
                <a:solidFill>
                  <a:srgbClr val="6BA342"/>
                </a:solidFill>
                <a:latin typeface="Arial"/>
                <a:cs typeface="Arial"/>
              </a:rPr>
              <a:t>BACK</a:t>
            </a:r>
            <a:endParaRPr sz="1200">
              <a:latin typeface="Arial"/>
              <a:cs typeface="Arial"/>
            </a:endParaRPr>
          </a:p>
          <a:p>
            <a:pPr marL="12700">
              <a:lnSpc>
                <a:spcPct val="100000"/>
              </a:lnSpc>
              <a:spcBef>
                <a:spcPts val="10"/>
              </a:spcBef>
            </a:pPr>
            <a:r>
              <a:rPr sz="1200" b="1" dirty="0">
                <a:solidFill>
                  <a:srgbClr val="6BA342"/>
                </a:solidFill>
                <a:latin typeface="Arial"/>
                <a:cs typeface="Arial"/>
              </a:rPr>
              <a:t>Step </a:t>
            </a:r>
            <a:r>
              <a:rPr sz="1200" b="1" spc="-5" dirty="0">
                <a:solidFill>
                  <a:srgbClr val="6BA342"/>
                </a:solidFill>
                <a:latin typeface="Arial"/>
                <a:cs typeface="Arial"/>
              </a:rPr>
              <a:t>10: Invest </a:t>
            </a:r>
            <a:r>
              <a:rPr sz="1200" b="1" dirty="0">
                <a:solidFill>
                  <a:srgbClr val="6BA342"/>
                </a:solidFill>
                <a:latin typeface="Arial"/>
                <a:cs typeface="Arial"/>
              </a:rPr>
              <a:t>in</a:t>
            </a:r>
            <a:r>
              <a:rPr sz="1200" b="1" spc="-35" dirty="0">
                <a:solidFill>
                  <a:srgbClr val="6BA342"/>
                </a:solidFill>
                <a:latin typeface="Arial"/>
                <a:cs typeface="Arial"/>
              </a:rPr>
              <a:t> </a:t>
            </a:r>
            <a:r>
              <a:rPr sz="1200" b="1" spc="-5" dirty="0">
                <a:solidFill>
                  <a:srgbClr val="6BA342"/>
                </a:solidFill>
                <a:latin typeface="Arial"/>
                <a:cs typeface="Arial"/>
              </a:rPr>
              <a:t>Others</a:t>
            </a:r>
            <a:endParaRPr sz="1200">
              <a:latin typeface="Arial"/>
              <a:cs typeface="Arial"/>
            </a:endParaRPr>
          </a:p>
        </p:txBody>
      </p:sp>
      <p:graphicFrame>
        <p:nvGraphicFramePr>
          <p:cNvPr id="3" name="object 3"/>
          <p:cNvGraphicFramePr>
            <a:graphicFrameLocks noGrp="1"/>
          </p:cNvGraphicFramePr>
          <p:nvPr/>
        </p:nvGraphicFramePr>
        <p:xfrm>
          <a:off x="568451" y="1299210"/>
          <a:ext cx="6401435" cy="7766302"/>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4477385">
                  <a:extLst>
                    <a:ext uri="{9D8B030D-6E8A-4147-A177-3AD203B41FA5}">
                      <a16:colId xmlns:a16="http://schemas.microsoft.com/office/drawing/2014/main" val="20002"/>
                    </a:ext>
                  </a:extLst>
                </a:gridCol>
              </a:tblGrid>
              <a:tr h="342900">
                <a:tc gridSpan="3">
                  <a:txBody>
                    <a:bodyPr/>
                    <a:lstStyle/>
                    <a:p>
                      <a:pPr marR="181610" algn="ctr">
                        <a:lnSpc>
                          <a:spcPct val="100000"/>
                        </a:lnSpc>
                        <a:spcBef>
                          <a:spcPts val="620"/>
                        </a:spcBef>
                      </a:pPr>
                      <a:r>
                        <a:rPr sz="1100" b="1" spc="-5" dirty="0">
                          <a:solidFill>
                            <a:srgbClr val="FFFFFF"/>
                          </a:solidFill>
                          <a:latin typeface="Arial"/>
                          <a:cs typeface="Arial"/>
                        </a:rPr>
                        <a:t>Step 10: Invest in</a:t>
                      </a:r>
                      <a:r>
                        <a:rPr sz="1100" b="1" spc="10" dirty="0">
                          <a:solidFill>
                            <a:srgbClr val="FFFFFF"/>
                          </a:solidFill>
                          <a:latin typeface="Arial"/>
                          <a:cs typeface="Arial"/>
                        </a:rPr>
                        <a:t> </a:t>
                      </a:r>
                      <a:r>
                        <a:rPr sz="1100" b="1" spc="-5" dirty="0">
                          <a:solidFill>
                            <a:srgbClr val="FFFFFF"/>
                          </a:solidFill>
                          <a:latin typeface="Arial"/>
                          <a:cs typeface="Arial"/>
                        </a:rPr>
                        <a:t>Others</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9250">
                <a:tc>
                  <a:txBody>
                    <a:bodyPr/>
                    <a:lstStyle/>
                    <a:p>
                      <a:pPr marL="15240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3990">
                        <a:lnSpc>
                          <a:spcPts val="1290"/>
                        </a:lnSpc>
                      </a:pPr>
                      <a:r>
                        <a:rPr sz="1100" b="1" spc="-5" dirty="0">
                          <a:solidFill>
                            <a:srgbClr val="FFFFFF"/>
                          </a:solidFill>
                          <a:latin typeface="Arial"/>
                          <a:cs typeface="Arial"/>
                        </a:rPr>
                        <a:t>Content</a:t>
                      </a:r>
                      <a:endParaRPr sz="1100">
                        <a:latin typeface="Arial"/>
                        <a:cs typeface="Arial"/>
                      </a:endParaRPr>
                    </a:p>
                    <a:p>
                      <a:pPr marL="113664">
                        <a:lnSpc>
                          <a:spcPct val="100000"/>
                        </a:lnSpc>
                        <a:spcBef>
                          <a:spcPts val="3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400810">
                        <a:lnSpc>
                          <a:spcPct val="100000"/>
                        </a:lnSpc>
                        <a:spcBef>
                          <a:spcPts val="645"/>
                        </a:spcBef>
                      </a:pPr>
                      <a:r>
                        <a:rPr sz="1100" b="1" spc="-5" dirty="0">
                          <a:solidFill>
                            <a:srgbClr val="FFFFFF"/>
                          </a:solidFill>
                          <a:latin typeface="Arial"/>
                          <a:cs typeface="Arial"/>
                        </a:rPr>
                        <a:t>Suggested</a:t>
                      </a:r>
                      <a:r>
                        <a:rPr sz="1100" b="1"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349758">
                <a:tc>
                  <a:txBody>
                    <a:bodyPr/>
                    <a:lstStyle/>
                    <a:p>
                      <a:pPr marL="59690" marR="183515">
                        <a:lnSpc>
                          <a:spcPts val="1260"/>
                        </a:lnSpc>
                        <a:spcBef>
                          <a:spcPts val="135"/>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171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675"/>
                        </a:spcBef>
                      </a:pPr>
                      <a:r>
                        <a:rPr sz="1100" spc="-5" dirty="0">
                          <a:solidFill>
                            <a:srgbClr val="EB7B2F"/>
                          </a:solidFill>
                          <a:latin typeface="Arial"/>
                          <a:cs typeface="Arial"/>
                        </a:rPr>
                        <a:t>Welcome</a:t>
                      </a:r>
                      <a:endParaRPr sz="1100">
                        <a:latin typeface="Arial"/>
                        <a:cs typeface="Arial"/>
                      </a:endParaRPr>
                    </a:p>
                  </a:txBody>
                  <a:tcPr marL="0" marR="0" marT="857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indent="-229870">
                        <a:lnSpc>
                          <a:spcPts val="1280"/>
                        </a:lnSpc>
                        <a:buChar char="•"/>
                        <a:tabLst>
                          <a:tab pos="292100" algn="l"/>
                          <a:tab pos="292735" algn="l"/>
                        </a:tabLst>
                      </a:pPr>
                      <a:r>
                        <a:rPr sz="1100" spc="-5" dirty="0">
                          <a:latin typeface="Arial"/>
                          <a:cs typeface="Arial"/>
                        </a:rPr>
                        <a:t>Welcome participants to Level 4, which is the Give Back</a:t>
                      </a:r>
                      <a:r>
                        <a:rPr sz="1100" spc="60" dirty="0">
                          <a:latin typeface="Arial"/>
                          <a:cs typeface="Arial"/>
                        </a:rPr>
                        <a:t> </a:t>
                      </a:r>
                      <a:r>
                        <a:rPr sz="1100" spc="-5" dirty="0">
                          <a:latin typeface="Arial"/>
                          <a:cs typeface="Arial"/>
                        </a:rPr>
                        <a:t>level.</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57886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700">
                        <a:latin typeface="Times New Roman"/>
                        <a:cs typeface="Times New Roman"/>
                      </a:endParaRPr>
                    </a:p>
                    <a:p>
                      <a:pPr marL="59690" marR="183515">
                        <a:lnSpc>
                          <a:spcPct val="102299"/>
                        </a:lnSpc>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700">
                        <a:latin typeface="Times New Roman"/>
                        <a:cs typeface="Times New Roman"/>
                      </a:endParaRPr>
                    </a:p>
                    <a:p>
                      <a:pPr marL="59690" marR="471170">
                        <a:lnSpc>
                          <a:spcPct val="102299"/>
                        </a:lnSpc>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indent="-229235">
                        <a:lnSpc>
                          <a:spcPts val="1275"/>
                        </a:lnSpc>
                        <a:buChar char="•"/>
                        <a:tabLst>
                          <a:tab pos="298450" algn="l"/>
                          <a:tab pos="299085" algn="l"/>
                        </a:tabLst>
                      </a:pPr>
                      <a:r>
                        <a:rPr sz="1100" spc="-5" dirty="0">
                          <a:latin typeface="Arial"/>
                          <a:cs typeface="Arial"/>
                        </a:rPr>
                        <a:t>The</a:t>
                      </a:r>
                      <a:r>
                        <a:rPr sz="1100" spc="150" dirty="0">
                          <a:latin typeface="Arial"/>
                          <a:cs typeface="Arial"/>
                        </a:rPr>
                        <a:t> </a:t>
                      </a:r>
                      <a:r>
                        <a:rPr sz="1100" spc="-5" dirty="0">
                          <a:latin typeface="Arial"/>
                          <a:cs typeface="Arial"/>
                        </a:rPr>
                        <a:t>facilitator</a:t>
                      </a:r>
                      <a:r>
                        <a:rPr sz="1100" spc="150" dirty="0">
                          <a:latin typeface="Arial"/>
                          <a:cs typeface="Arial"/>
                        </a:rPr>
                        <a:t> </a:t>
                      </a:r>
                      <a:r>
                        <a:rPr sz="1100" spc="-5" dirty="0">
                          <a:latin typeface="Arial"/>
                          <a:cs typeface="Arial"/>
                        </a:rPr>
                        <a:t>can</a:t>
                      </a:r>
                      <a:r>
                        <a:rPr sz="1100" spc="145" dirty="0">
                          <a:latin typeface="Arial"/>
                          <a:cs typeface="Arial"/>
                        </a:rPr>
                        <a:t> </a:t>
                      </a:r>
                      <a:r>
                        <a:rPr sz="1100" spc="-5" dirty="0">
                          <a:latin typeface="Arial"/>
                          <a:cs typeface="Arial"/>
                        </a:rPr>
                        <a:t>pray,</a:t>
                      </a:r>
                      <a:r>
                        <a:rPr sz="1100" spc="150" dirty="0">
                          <a:latin typeface="Arial"/>
                          <a:cs typeface="Arial"/>
                        </a:rPr>
                        <a:t> </a:t>
                      </a:r>
                      <a:r>
                        <a:rPr sz="1100" spc="-5" dirty="0">
                          <a:latin typeface="Arial"/>
                          <a:cs typeface="Arial"/>
                        </a:rPr>
                        <a:t>assign</a:t>
                      </a:r>
                      <a:r>
                        <a:rPr sz="1100" spc="140" dirty="0">
                          <a:latin typeface="Arial"/>
                          <a:cs typeface="Arial"/>
                        </a:rPr>
                        <a:t> </a:t>
                      </a:r>
                      <a:r>
                        <a:rPr sz="1100" spc="-5" dirty="0">
                          <a:latin typeface="Arial"/>
                          <a:cs typeface="Arial"/>
                        </a:rPr>
                        <a:t>someone</a:t>
                      </a:r>
                      <a:r>
                        <a:rPr sz="1100" spc="150" dirty="0">
                          <a:latin typeface="Arial"/>
                          <a:cs typeface="Arial"/>
                        </a:rPr>
                        <a:t> </a:t>
                      </a:r>
                      <a:r>
                        <a:rPr sz="1100" spc="-5" dirty="0">
                          <a:latin typeface="Arial"/>
                          <a:cs typeface="Arial"/>
                        </a:rPr>
                        <a:t>to</a:t>
                      </a:r>
                      <a:r>
                        <a:rPr sz="1100" spc="145" dirty="0">
                          <a:latin typeface="Arial"/>
                          <a:cs typeface="Arial"/>
                        </a:rPr>
                        <a:t> </a:t>
                      </a:r>
                      <a:r>
                        <a:rPr sz="1100" spc="-5" dirty="0">
                          <a:latin typeface="Arial"/>
                          <a:cs typeface="Arial"/>
                        </a:rPr>
                        <a:t>pray,</a:t>
                      </a:r>
                      <a:r>
                        <a:rPr sz="1100" spc="150" dirty="0">
                          <a:latin typeface="Arial"/>
                          <a:cs typeface="Arial"/>
                        </a:rPr>
                        <a:t> </a:t>
                      </a:r>
                      <a:r>
                        <a:rPr sz="1100" spc="-5" dirty="0">
                          <a:latin typeface="Arial"/>
                          <a:cs typeface="Arial"/>
                        </a:rPr>
                        <a:t>or</a:t>
                      </a:r>
                      <a:r>
                        <a:rPr sz="1100" spc="135" dirty="0">
                          <a:latin typeface="Arial"/>
                          <a:cs typeface="Arial"/>
                        </a:rPr>
                        <a:t> </a:t>
                      </a:r>
                      <a:r>
                        <a:rPr sz="1100" spc="-5" dirty="0">
                          <a:latin typeface="Arial"/>
                          <a:cs typeface="Arial"/>
                        </a:rPr>
                        <a:t>have</a:t>
                      </a:r>
                      <a:endParaRPr sz="1100">
                        <a:latin typeface="Arial"/>
                        <a:cs typeface="Arial"/>
                      </a:endParaRPr>
                    </a:p>
                    <a:p>
                      <a:pPr marL="298450" marR="152400">
                        <a:lnSpc>
                          <a:spcPct val="102299"/>
                        </a:lnSpc>
                      </a:pPr>
                      <a:r>
                        <a:rPr sz="1100" spc="-5" dirty="0">
                          <a:latin typeface="Arial"/>
                          <a:cs typeface="Arial"/>
                        </a:rPr>
                        <a:t>participants read the opening prayer from the workbook on  page77.</a:t>
                      </a:r>
                      <a:endParaRPr sz="1100">
                        <a:latin typeface="Arial"/>
                        <a:cs typeface="Arial"/>
                      </a:endParaRPr>
                    </a:p>
                    <a:p>
                      <a:pPr marL="298450" marR="150495" indent="-228600" algn="just">
                        <a:lnSpc>
                          <a:spcPct val="101400"/>
                        </a:lnSpc>
                        <a:spcBef>
                          <a:spcPts val="1005"/>
                        </a:spcBef>
                        <a:buChar char="•"/>
                        <a:tabLst>
                          <a:tab pos="299085" algn="l"/>
                        </a:tabLst>
                      </a:pPr>
                      <a:r>
                        <a:rPr sz="1100" spc="-5" dirty="0">
                          <a:latin typeface="Arial"/>
                          <a:cs typeface="Arial"/>
                        </a:rPr>
                        <a:t>Dear God, you said that the truly great among us would serve.  Give me a servant spirit and help me set at least one captive</a:t>
                      </a:r>
                      <a:r>
                        <a:rPr sz="1100" spc="-170" dirty="0">
                          <a:latin typeface="Arial"/>
                          <a:cs typeface="Arial"/>
                        </a:rPr>
                        <a:t> </a:t>
                      </a:r>
                      <a:r>
                        <a:rPr sz="1100" spc="-5" dirty="0">
                          <a:latin typeface="Arial"/>
                          <a:cs typeface="Arial"/>
                        </a:rPr>
                        <a:t>free.  Amen.</a:t>
                      </a:r>
                      <a:endParaRPr sz="1100">
                        <a:latin typeface="Arial"/>
                        <a:cs typeface="Arial"/>
                      </a:endParaRPr>
                    </a:p>
                    <a:p>
                      <a:pPr marL="298450" indent="-229235">
                        <a:lnSpc>
                          <a:spcPct val="100000"/>
                        </a:lnSpc>
                        <a:spcBef>
                          <a:spcPts val="1019"/>
                        </a:spcBef>
                        <a:buClr>
                          <a:srgbClr val="000000"/>
                        </a:buClr>
                        <a:buChar char="•"/>
                        <a:tabLst>
                          <a:tab pos="298450" algn="l"/>
                          <a:tab pos="29908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77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210818">
                <a:tc>
                  <a:txBody>
                    <a:bodyPr/>
                    <a:lstStyle/>
                    <a:p>
                      <a:pPr>
                        <a:lnSpc>
                          <a:spcPct val="100000"/>
                        </a:lnSpc>
                      </a:pPr>
                      <a:endParaRPr sz="1200">
                        <a:latin typeface="Times New Roman"/>
                        <a:cs typeface="Times New Roman"/>
                      </a:endParaRPr>
                    </a:p>
                    <a:p>
                      <a:pPr>
                        <a:lnSpc>
                          <a:spcPct val="100000"/>
                        </a:lnSpc>
                        <a:spcBef>
                          <a:spcPts val="40"/>
                        </a:spcBef>
                      </a:pPr>
                      <a:endParaRPr sz="1650">
                        <a:latin typeface="Times New Roman"/>
                        <a:cs typeface="Times New Roman"/>
                      </a:endParaRPr>
                    </a:p>
                    <a:p>
                      <a:pPr marL="59690" marR="183515">
                        <a:lnSpc>
                          <a:spcPct val="102299"/>
                        </a:lnSpc>
                        <a:spcBef>
                          <a:spcPts val="5"/>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650">
                        <a:latin typeface="Times New Roman"/>
                        <a:cs typeface="Times New Roman"/>
                      </a:endParaRPr>
                    </a:p>
                    <a:p>
                      <a:pPr marL="59690" marR="495300">
                        <a:lnSpc>
                          <a:spcPct val="102299"/>
                        </a:lnSpc>
                        <a:spcBef>
                          <a:spcPts val="5"/>
                        </a:spcBef>
                      </a:pPr>
                      <a:r>
                        <a:rPr sz="1100" dirty="0">
                          <a:solidFill>
                            <a:srgbClr val="EB7B2F"/>
                          </a:solidFill>
                          <a:latin typeface="Arial"/>
                          <a:cs typeface="Arial"/>
                        </a:rPr>
                        <a:t>Me</a:t>
                      </a:r>
                      <a:r>
                        <a:rPr sz="1100" spc="-5" dirty="0">
                          <a:solidFill>
                            <a:srgbClr val="EB7B2F"/>
                          </a:solidFill>
                          <a:latin typeface="Arial"/>
                          <a:cs typeface="Arial"/>
                        </a:rPr>
                        <a:t>m</a:t>
                      </a:r>
                      <a:r>
                        <a:rPr sz="1100" dirty="0">
                          <a:solidFill>
                            <a:srgbClr val="EB7B2F"/>
                          </a:solidFill>
                          <a:latin typeface="Arial"/>
                          <a:cs typeface="Arial"/>
                        </a:rPr>
                        <a:t>ory  </a:t>
                      </a:r>
                      <a:r>
                        <a:rPr sz="1100" spc="-5" dirty="0">
                          <a:solidFill>
                            <a:srgbClr val="EB7B2F"/>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indent="-229235">
                        <a:lnSpc>
                          <a:spcPts val="1280"/>
                        </a:lnSpc>
                        <a:buChar char="•"/>
                        <a:tabLst>
                          <a:tab pos="298450" algn="l"/>
                          <a:tab pos="299085" algn="l"/>
                        </a:tabLst>
                      </a:pPr>
                      <a:r>
                        <a:rPr sz="1100" spc="-5" dirty="0">
                          <a:latin typeface="Arial"/>
                          <a:cs typeface="Arial"/>
                        </a:rPr>
                        <a:t>The</a:t>
                      </a:r>
                      <a:r>
                        <a:rPr sz="1100" spc="110" dirty="0">
                          <a:latin typeface="Arial"/>
                          <a:cs typeface="Arial"/>
                        </a:rPr>
                        <a:t> </a:t>
                      </a:r>
                      <a:r>
                        <a:rPr sz="1100" spc="-5" dirty="0">
                          <a:latin typeface="Arial"/>
                          <a:cs typeface="Arial"/>
                        </a:rPr>
                        <a:t>facilitator</a:t>
                      </a:r>
                      <a:r>
                        <a:rPr sz="1100" spc="105" dirty="0">
                          <a:latin typeface="Arial"/>
                          <a:cs typeface="Arial"/>
                        </a:rPr>
                        <a:t> </a:t>
                      </a:r>
                      <a:r>
                        <a:rPr sz="1100" spc="-5" dirty="0">
                          <a:latin typeface="Arial"/>
                          <a:cs typeface="Arial"/>
                        </a:rPr>
                        <a:t>can</a:t>
                      </a:r>
                      <a:r>
                        <a:rPr sz="1100" spc="105" dirty="0">
                          <a:latin typeface="Arial"/>
                          <a:cs typeface="Arial"/>
                        </a:rPr>
                        <a:t> </a:t>
                      </a:r>
                      <a:r>
                        <a:rPr sz="1100" spc="-5" dirty="0">
                          <a:latin typeface="Arial"/>
                          <a:cs typeface="Arial"/>
                        </a:rPr>
                        <a:t>read</a:t>
                      </a:r>
                      <a:r>
                        <a:rPr sz="1100" spc="105" dirty="0">
                          <a:latin typeface="Arial"/>
                          <a:cs typeface="Arial"/>
                        </a:rPr>
                        <a:t> </a:t>
                      </a:r>
                      <a:r>
                        <a:rPr sz="1100" spc="-5" dirty="0">
                          <a:latin typeface="Arial"/>
                          <a:cs typeface="Arial"/>
                        </a:rPr>
                        <a:t>or</a:t>
                      </a:r>
                      <a:r>
                        <a:rPr sz="1100" spc="105" dirty="0">
                          <a:latin typeface="Arial"/>
                          <a:cs typeface="Arial"/>
                        </a:rPr>
                        <a:t> </a:t>
                      </a:r>
                      <a:r>
                        <a:rPr sz="1100" spc="-5" dirty="0">
                          <a:latin typeface="Arial"/>
                          <a:cs typeface="Arial"/>
                        </a:rPr>
                        <a:t>assign</a:t>
                      </a:r>
                      <a:r>
                        <a:rPr sz="1100" spc="105" dirty="0">
                          <a:latin typeface="Arial"/>
                          <a:cs typeface="Arial"/>
                        </a:rPr>
                        <a:t> </a:t>
                      </a:r>
                      <a:r>
                        <a:rPr sz="1100" spc="-5" dirty="0">
                          <a:latin typeface="Arial"/>
                          <a:cs typeface="Arial"/>
                        </a:rPr>
                        <a:t>someone</a:t>
                      </a:r>
                      <a:r>
                        <a:rPr sz="1100" spc="105" dirty="0">
                          <a:latin typeface="Arial"/>
                          <a:cs typeface="Arial"/>
                        </a:rPr>
                        <a:t> </a:t>
                      </a:r>
                      <a:r>
                        <a:rPr sz="1100" spc="-5" dirty="0">
                          <a:latin typeface="Arial"/>
                          <a:cs typeface="Arial"/>
                        </a:rPr>
                        <a:t>to</a:t>
                      </a:r>
                      <a:r>
                        <a:rPr sz="1100" spc="105" dirty="0">
                          <a:latin typeface="Arial"/>
                          <a:cs typeface="Arial"/>
                        </a:rPr>
                        <a:t> </a:t>
                      </a:r>
                      <a:r>
                        <a:rPr sz="1100" dirty="0">
                          <a:latin typeface="Arial"/>
                          <a:cs typeface="Arial"/>
                        </a:rPr>
                        <a:t>read</a:t>
                      </a:r>
                      <a:r>
                        <a:rPr sz="1100" spc="110" dirty="0">
                          <a:latin typeface="Arial"/>
                          <a:cs typeface="Arial"/>
                        </a:rPr>
                        <a:t> </a:t>
                      </a:r>
                      <a:r>
                        <a:rPr sz="1100" spc="-5" dirty="0">
                          <a:latin typeface="Arial"/>
                          <a:cs typeface="Arial"/>
                        </a:rPr>
                        <a:t>the</a:t>
                      </a:r>
                      <a:r>
                        <a:rPr sz="1100" spc="135" dirty="0">
                          <a:latin typeface="Arial"/>
                          <a:cs typeface="Arial"/>
                        </a:rPr>
                        <a:t> </a:t>
                      </a:r>
                      <a:r>
                        <a:rPr sz="1100" spc="-5" dirty="0">
                          <a:latin typeface="Arial"/>
                          <a:cs typeface="Arial"/>
                        </a:rPr>
                        <a:t>memory</a:t>
                      </a:r>
                      <a:endParaRPr sz="1100">
                        <a:latin typeface="Arial"/>
                        <a:cs typeface="Arial"/>
                      </a:endParaRPr>
                    </a:p>
                    <a:p>
                      <a:pPr marL="298450">
                        <a:lnSpc>
                          <a:spcPct val="100000"/>
                        </a:lnSpc>
                        <a:spcBef>
                          <a:spcPts val="5"/>
                        </a:spcBef>
                      </a:pPr>
                      <a:r>
                        <a:rPr sz="1100" spc="-5" dirty="0">
                          <a:latin typeface="Arial"/>
                          <a:cs typeface="Arial"/>
                        </a:rPr>
                        <a:t>verse on the</a:t>
                      </a:r>
                      <a:r>
                        <a:rPr sz="1100" spc="-10" dirty="0">
                          <a:latin typeface="Arial"/>
                          <a:cs typeface="Arial"/>
                        </a:rPr>
                        <a:t> </a:t>
                      </a:r>
                      <a:r>
                        <a:rPr sz="1100" spc="-5" dirty="0">
                          <a:latin typeface="Arial"/>
                          <a:cs typeface="Arial"/>
                        </a:rPr>
                        <a:t>screen.</a:t>
                      </a:r>
                      <a:endParaRPr sz="1100">
                        <a:latin typeface="Arial"/>
                        <a:cs typeface="Arial"/>
                      </a:endParaRPr>
                    </a:p>
                    <a:p>
                      <a:pPr>
                        <a:lnSpc>
                          <a:spcPct val="100000"/>
                        </a:lnSpc>
                      </a:pPr>
                      <a:endParaRPr sz="950">
                        <a:latin typeface="Times New Roman"/>
                        <a:cs typeface="Times New Roman"/>
                      </a:endParaRPr>
                    </a:p>
                    <a:p>
                      <a:pPr marL="298450" marR="148590" indent="-228600">
                        <a:lnSpc>
                          <a:spcPts val="1270"/>
                        </a:lnSpc>
                        <a:buChar char="•"/>
                        <a:tabLst>
                          <a:tab pos="298450" algn="l"/>
                          <a:tab pos="299085" algn="l"/>
                        </a:tabLst>
                      </a:pPr>
                      <a:r>
                        <a:rPr sz="1100" spc="-5" dirty="0">
                          <a:latin typeface="Arial"/>
                          <a:cs typeface="Arial"/>
                        </a:rPr>
                        <a:t>For where your treasure is, there your heart will be also (Matthew  6:21</a:t>
                      </a:r>
                      <a:r>
                        <a:rPr sz="1100" spc="-10" dirty="0">
                          <a:latin typeface="Arial"/>
                          <a:cs typeface="Arial"/>
                        </a:rPr>
                        <a:t> </a:t>
                      </a:r>
                      <a:r>
                        <a:rPr sz="1100" spc="-5" dirty="0">
                          <a:latin typeface="Arial"/>
                          <a:cs typeface="Arial"/>
                        </a:rPr>
                        <a:t>NIV)</a:t>
                      </a:r>
                      <a:endParaRPr sz="1100">
                        <a:latin typeface="Arial"/>
                        <a:cs typeface="Arial"/>
                      </a:endParaRPr>
                    </a:p>
                    <a:p>
                      <a:pPr marL="298450" indent="-229235">
                        <a:lnSpc>
                          <a:spcPct val="100000"/>
                        </a:lnSpc>
                        <a:spcBef>
                          <a:spcPts val="905"/>
                        </a:spcBef>
                        <a:buClr>
                          <a:srgbClr val="000000"/>
                        </a:buClr>
                        <a:buChar char="•"/>
                        <a:tabLst>
                          <a:tab pos="298450" algn="l"/>
                          <a:tab pos="29908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78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59664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183515">
                        <a:lnSpc>
                          <a:spcPct val="102299"/>
                        </a:lnSpc>
                        <a:spcBef>
                          <a:spcPts val="70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292100">
                        <a:lnSpc>
                          <a:spcPct val="102299"/>
                        </a:lnSpc>
                        <a:spcBef>
                          <a:spcPts val="700"/>
                        </a:spcBef>
                      </a:pPr>
                      <a:r>
                        <a:rPr sz="1100" dirty="0">
                          <a:solidFill>
                            <a:srgbClr val="EB7B2F"/>
                          </a:solidFill>
                          <a:latin typeface="Arial"/>
                          <a:cs typeface="Arial"/>
                        </a:rPr>
                        <a:t>Uncovering  </a:t>
                      </a:r>
                      <a:r>
                        <a:rPr sz="1100" spc="-5" dirty="0">
                          <a:solidFill>
                            <a:srgbClr val="EB7B2F"/>
                          </a:solidFill>
                          <a:latin typeface="Arial"/>
                          <a:cs typeface="Arial"/>
                        </a:rPr>
                        <a:t>the</a:t>
                      </a:r>
                      <a:r>
                        <a:rPr sz="1100" spc="-35" dirty="0">
                          <a:solidFill>
                            <a:srgbClr val="EB7B2F"/>
                          </a:solidFill>
                          <a:latin typeface="Arial"/>
                          <a:cs typeface="Arial"/>
                        </a:rPr>
                        <a:t> </a:t>
                      </a:r>
                      <a:r>
                        <a:rPr sz="1100" spc="-5" dirty="0">
                          <a:solidFill>
                            <a:srgbClr val="EB7B2F"/>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9560" indent="-229870">
                        <a:lnSpc>
                          <a:spcPts val="1275"/>
                        </a:lnSpc>
                        <a:buClr>
                          <a:srgbClr val="000000"/>
                        </a:buClr>
                        <a:buChar char="•"/>
                        <a:tabLst>
                          <a:tab pos="288925" algn="l"/>
                          <a:tab pos="289560" algn="l"/>
                        </a:tabLst>
                      </a:pPr>
                      <a:r>
                        <a:rPr sz="1100" spc="-5" dirty="0">
                          <a:solidFill>
                            <a:srgbClr val="1F1D1E"/>
                          </a:solidFill>
                          <a:latin typeface="Arial"/>
                          <a:cs typeface="Arial"/>
                        </a:rPr>
                        <a:t>The Uncovering the Chains segment is designed to</a:t>
                      </a:r>
                      <a:r>
                        <a:rPr sz="1100" spc="135" dirty="0">
                          <a:solidFill>
                            <a:srgbClr val="1F1D1E"/>
                          </a:solidFill>
                          <a:latin typeface="Arial"/>
                          <a:cs typeface="Arial"/>
                        </a:rPr>
                        <a:t> </a:t>
                      </a:r>
                      <a:r>
                        <a:rPr sz="1100" spc="-5" dirty="0">
                          <a:solidFill>
                            <a:srgbClr val="1F1D1E"/>
                          </a:solidFill>
                          <a:latin typeface="Arial"/>
                          <a:cs typeface="Arial"/>
                        </a:rPr>
                        <a:t>promote</a:t>
                      </a:r>
                      <a:endParaRPr sz="1100">
                        <a:latin typeface="Arial"/>
                        <a:cs typeface="Arial"/>
                      </a:endParaRPr>
                    </a:p>
                    <a:p>
                      <a:pPr marL="289560">
                        <a:lnSpc>
                          <a:spcPct val="100000"/>
                        </a:lnSpc>
                        <a:spcBef>
                          <a:spcPts val="30"/>
                        </a:spcBef>
                      </a:pPr>
                      <a:r>
                        <a:rPr sz="1100" spc="-5" dirty="0">
                          <a:solidFill>
                            <a:srgbClr val="1F1D1E"/>
                          </a:solidFill>
                          <a:latin typeface="Arial"/>
                          <a:cs typeface="Arial"/>
                        </a:rPr>
                        <a:t>biblical discussion around the memory</a:t>
                      </a:r>
                      <a:r>
                        <a:rPr sz="1100" spc="30"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92100" marR="149860" indent="-229870">
                        <a:lnSpc>
                          <a:spcPct val="100000"/>
                        </a:lnSpc>
                        <a:spcBef>
                          <a:spcPts val="1035"/>
                        </a:spcBef>
                        <a:buChar char="•"/>
                        <a:tabLst>
                          <a:tab pos="292100" algn="l"/>
                          <a:tab pos="292735" algn="l"/>
                        </a:tabLst>
                      </a:pPr>
                      <a:r>
                        <a:rPr sz="1100" spc="-5" dirty="0">
                          <a:latin typeface="Arial"/>
                          <a:cs typeface="Arial"/>
                        </a:rPr>
                        <a:t>The</a:t>
                      </a:r>
                      <a:r>
                        <a:rPr sz="1100" spc="-45" dirty="0">
                          <a:latin typeface="Arial"/>
                          <a:cs typeface="Arial"/>
                        </a:rPr>
                        <a:t> </a:t>
                      </a:r>
                      <a:r>
                        <a:rPr sz="1100" spc="-5" dirty="0">
                          <a:latin typeface="Arial"/>
                          <a:cs typeface="Arial"/>
                        </a:rPr>
                        <a:t>memory</a:t>
                      </a:r>
                      <a:r>
                        <a:rPr sz="1100" spc="-45" dirty="0">
                          <a:latin typeface="Arial"/>
                          <a:cs typeface="Arial"/>
                        </a:rPr>
                        <a:t> </a:t>
                      </a:r>
                      <a:r>
                        <a:rPr sz="1100" spc="-5" dirty="0">
                          <a:latin typeface="Arial"/>
                          <a:cs typeface="Arial"/>
                        </a:rPr>
                        <a:t>verse</a:t>
                      </a:r>
                      <a:r>
                        <a:rPr sz="1100" spc="-55" dirty="0">
                          <a:latin typeface="Arial"/>
                          <a:cs typeface="Arial"/>
                        </a:rPr>
                        <a:t> </a:t>
                      </a:r>
                      <a:r>
                        <a:rPr sz="1100" spc="-5" dirty="0">
                          <a:latin typeface="Arial"/>
                          <a:cs typeface="Arial"/>
                        </a:rPr>
                        <a:t>for</a:t>
                      </a:r>
                      <a:r>
                        <a:rPr sz="1100" spc="-55" dirty="0">
                          <a:latin typeface="Arial"/>
                          <a:cs typeface="Arial"/>
                        </a:rPr>
                        <a:t> </a:t>
                      </a:r>
                      <a:r>
                        <a:rPr sz="1100" spc="-5" dirty="0">
                          <a:latin typeface="Arial"/>
                          <a:cs typeface="Arial"/>
                        </a:rPr>
                        <a:t>step</a:t>
                      </a:r>
                      <a:r>
                        <a:rPr sz="1100" spc="-50" dirty="0">
                          <a:latin typeface="Arial"/>
                          <a:cs typeface="Arial"/>
                        </a:rPr>
                        <a:t> </a:t>
                      </a:r>
                      <a:r>
                        <a:rPr sz="1100" spc="-5" dirty="0">
                          <a:latin typeface="Arial"/>
                          <a:cs typeface="Arial"/>
                        </a:rPr>
                        <a:t>10</a:t>
                      </a:r>
                      <a:r>
                        <a:rPr sz="1100" spc="-50" dirty="0">
                          <a:latin typeface="Arial"/>
                          <a:cs typeface="Arial"/>
                        </a:rPr>
                        <a:t> </a:t>
                      </a:r>
                      <a:r>
                        <a:rPr sz="1100" spc="-5" dirty="0">
                          <a:latin typeface="Arial"/>
                          <a:cs typeface="Arial"/>
                        </a:rPr>
                        <a:t>is</a:t>
                      </a:r>
                      <a:r>
                        <a:rPr sz="1100" spc="-50" dirty="0">
                          <a:latin typeface="Arial"/>
                          <a:cs typeface="Arial"/>
                        </a:rPr>
                        <a:t> </a:t>
                      </a:r>
                      <a:r>
                        <a:rPr sz="1100" spc="-5" dirty="0">
                          <a:latin typeface="Arial"/>
                          <a:cs typeface="Arial"/>
                        </a:rPr>
                        <a:t>“For</a:t>
                      </a:r>
                      <a:r>
                        <a:rPr sz="1100" spc="-55" dirty="0">
                          <a:latin typeface="Arial"/>
                          <a:cs typeface="Arial"/>
                        </a:rPr>
                        <a:t> </a:t>
                      </a:r>
                      <a:r>
                        <a:rPr sz="1100" spc="-10" dirty="0">
                          <a:latin typeface="Arial"/>
                          <a:cs typeface="Arial"/>
                        </a:rPr>
                        <a:t>where</a:t>
                      </a:r>
                      <a:r>
                        <a:rPr sz="1100" spc="-45" dirty="0">
                          <a:latin typeface="Arial"/>
                          <a:cs typeface="Arial"/>
                        </a:rPr>
                        <a:t> </a:t>
                      </a:r>
                      <a:r>
                        <a:rPr sz="1100" spc="-5" dirty="0">
                          <a:latin typeface="Arial"/>
                          <a:cs typeface="Arial"/>
                        </a:rPr>
                        <a:t>your</a:t>
                      </a:r>
                      <a:r>
                        <a:rPr sz="1100" spc="-60" dirty="0">
                          <a:latin typeface="Arial"/>
                          <a:cs typeface="Arial"/>
                        </a:rPr>
                        <a:t> </a:t>
                      </a:r>
                      <a:r>
                        <a:rPr sz="1100" spc="-5" dirty="0">
                          <a:latin typeface="Arial"/>
                          <a:cs typeface="Arial"/>
                        </a:rPr>
                        <a:t>treasure</a:t>
                      </a:r>
                      <a:r>
                        <a:rPr sz="1100" spc="-50" dirty="0">
                          <a:latin typeface="Arial"/>
                          <a:cs typeface="Arial"/>
                        </a:rPr>
                        <a:t> </a:t>
                      </a:r>
                      <a:r>
                        <a:rPr sz="1100" spc="-5" dirty="0">
                          <a:latin typeface="Arial"/>
                          <a:cs typeface="Arial"/>
                        </a:rPr>
                        <a:t>is,</a:t>
                      </a:r>
                      <a:r>
                        <a:rPr sz="1100" spc="-45" dirty="0">
                          <a:latin typeface="Arial"/>
                          <a:cs typeface="Arial"/>
                        </a:rPr>
                        <a:t> </a:t>
                      </a:r>
                      <a:r>
                        <a:rPr sz="1100" spc="-5" dirty="0">
                          <a:latin typeface="Arial"/>
                          <a:cs typeface="Arial"/>
                        </a:rPr>
                        <a:t>there  your heart will be also” Matthew 6:21</a:t>
                      </a:r>
                      <a:r>
                        <a:rPr sz="1100" dirty="0">
                          <a:latin typeface="Arial"/>
                          <a:cs typeface="Arial"/>
                        </a:rPr>
                        <a:t> </a:t>
                      </a:r>
                      <a:r>
                        <a:rPr sz="1100" spc="-10" dirty="0">
                          <a:latin typeface="Arial"/>
                          <a:cs typeface="Arial"/>
                        </a:rPr>
                        <a:t>NIV</a:t>
                      </a:r>
                      <a:endParaRPr sz="1100">
                        <a:latin typeface="Arial"/>
                        <a:cs typeface="Arial"/>
                      </a:endParaRPr>
                    </a:p>
                    <a:p>
                      <a:pPr marL="473709" lvl="1" indent="-172720">
                        <a:lnSpc>
                          <a:spcPct val="100000"/>
                        </a:lnSpc>
                        <a:spcBef>
                          <a:spcPts val="15"/>
                        </a:spcBef>
                        <a:buClr>
                          <a:srgbClr val="000000"/>
                        </a:buClr>
                        <a:buFont typeface="Courier New"/>
                        <a:buChar char="o"/>
                        <a:tabLst>
                          <a:tab pos="474345" algn="l"/>
                        </a:tabLst>
                      </a:pPr>
                      <a:r>
                        <a:rPr sz="1100" spc="-5" dirty="0">
                          <a:solidFill>
                            <a:srgbClr val="1F1D1E"/>
                          </a:solidFill>
                          <a:latin typeface="Arial"/>
                          <a:cs typeface="Arial"/>
                        </a:rPr>
                        <a:t>Reflect and share why you think Jesus said</a:t>
                      </a:r>
                      <a:r>
                        <a:rPr sz="1100" spc="25" dirty="0">
                          <a:solidFill>
                            <a:srgbClr val="1F1D1E"/>
                          </a:solidFill>
                          <a:latin typeface="Arial"/>
                          <a:cs typeface="Arial"/>
                        </a:rPr>
                        <a:t> </a:t>
                      </a:r>
                      <a:r>
                        <a:rPr sz="1100" spc="-5" dirty="0">
                          <a:solidFill>
                            <a:srgbClr val="1F1D1E"/>
                          </a:solidFill>
                          <a:latin typeface="Arial"/>
                          <a:cs typeface="Arial"/>
                        </a:rPr>
                        <a:t>this.</a:t>
                      </a:r>
                      <a:endParaRPr sz="1100">
                        <a:latin typeface="Arial"/>
                        <a:cs typeface="Arial"/>
                      </a:endParaRPr>
                    </a:p>
                    <a:p>
                      <a:pPr marL="473709" lvl="1" indent="-172720">
                        <a:lnSpc>
                          <a:spcPct val="100000"/>
                        </a:lnSpc>
                        <a:spcBef>
                          <a:spcPts val="114"/>
                        </a:spcBef>
                        <a:buClr>
                          <a:srgbClr val="000000"/>
                        </a:buClr>
                        <a:buFont typeface="Courier New"/>
                        <a:buChar char="o"/>
                        <a:tabLst>
                          <a:tab pos="474345" algn="l"/>
                        </a:tabLst>
                      </a:pPr>
                      <a:r>
                        <a:rPr sz="1100" spc="-5" dirty="0">
                          <a:solidFill>
                            <a:srgbClr val="1F1D1E"/>
                          </a:solidFill>
                          <a:latin typeface="Arial"/>
                          <a:cs typeface="Arial"/>
                        </a:rPr>
                        <a:t>Are His words true in your life today and</a:t>
                      </a:r>
                      <a:r>
                        <a:rPr sz="1100" spc="20" dirty="0">
                          <a:solidFill>
                            <a:srgbClr val="1F1D1E"/>
                          </a:solidFill>
                          <a:latin typeface="Arial"/>
                          <a:cs typeface="Arial"/>
                        </a:rPr>
                        <a:t> </a:t>
                      </a:r>
                      <a:r>
                        <a:rPr sz="1100" spc="-5" dirty="0">
                          <a:solidFill>
                            <a:srgbClr val="1F1D1E"/>
                          </a:solidFill>
                          <a:latin typeface="Arial"/>
                          <a:cs typeface="Arial"/>
                        </a:rPr>
                        <a:t>how?</a:t>
                      </a:r>
                      <a:endParaRPr sz="1100">
                        <a:latin typeface="Arial"/>
                        <a:cs typeface="Arial"/>
                      </a:endParaRPr>
                    </a:p>
                    <a:p>
                      <a:pPr marL="292100" indent="-229870">
                        <a:lnSpc>
                          <a:spcPct val="100000"/>
                        </a:lnSpc>
                        <a:spcBef>
                          <a:spcPts val="1110"/>
                        </a:spcBef>
                        <a:buClr>
                          <a:srgbClr val="000000"/>
                        </a:buClr>
                        <a:buChar char="•"/>
                        <a:tabLst>
                          <a:tab pos="292100" algn="l"/>
                          <a:tab pos="29273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78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998220">
                <a:tc>
                  <a:txBody>
                    <a:bodyPr/>
                    <a:lstStyle/>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59690" marR="339725">
                        <a:lnSpc>
                          <a:spcPct val="102299"/>
                        </a:lnSpc>
                        <a:spcBef>
                          <a:spcPts val="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59690" marR="261620">
                        <a:lnSpc>
                          <a:spcPct val="102299"/>
                        </a:lnSpc>
                        <a:spcBef>
                          <a:spcPts val="5"/>
                        </a:spcBef>
                      </a:pPr>
                      <a:r>
                        <a:rPr sz="1100" spc="-5" dirty="0">
                          <a:latin typeface="Arial"/>
                          <a:cs typeface="Arial"/>
                        </a:rPr>
                        <a:t>Welcome</a:t>
                      </a:r>
                      <a:r>
                        <a:rPr sz="1100" spc="-65" dirty="0">
                          <a:latin typeface="Arial"/>
                          <a:cs typeface="Arial"/>
                        </a:rPr>
                        <a:t> </a:t>
                      </a:r>
                      <a:r>
                        <a:rPr sz="1100" spc="-5" dirty="0">
                          <a:latin typeface="Arial"/>
                          <a:cs typeface="Arial"/>
                        </a:rPr>
                        <a:t>to  Level</a:t>
                      </a:r>
                      <a:r>
                        <a:rPr sz="1100" spc="-10" dirty="0">
                          <a:latin typeface="Arial"/>
                          <a:cs typeface="Arial"/>
                        </a:rPr>
                        <a:t> </a:t>
                      </a:r>
                      <a:r>
                        <a:rPr sz="1100" spc="-5"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indent="-229870">
                        <a:lnSpc>
                          <a:spcPts val="1275"/>
                        </a:lnSpc>
                        <a:buChar char="•"/>
                        <a:tabLst>
                          <a:tab pos="292100" algn="l"/>
                          <a:tab pos="292735" algn="l"/>
                        </a:tabLst>
                      </a:pPr>
                      <a:r>
                        <a:rPr sz="1100" spc="-5" dirty="0">
                          <a:latin typeface="Arial"/>
                          <a:cs typeface="Arial"/>
                        </a:rPr>
                        <a:t>The</a:t>
                      </a:r>
                      <a:r>
                        <a:rPr sz="1100" spc="125" dirty="0">
                          <a:latin typeface="Arial"/>
                          <a:cs typeface="Arial"/>
                        </a:rPr>
                        <a:t> </a:t>
                      </a:r>
                      <a:r>
                        <a:rPr sz="1100" spc="-5" dirty="0">
                          <a:latin typeface="Arial"/>
                          <a:cs typeface="Arial"/>
                        </a:rPr>
                        <a:t>virtual</a:t>
                      </a:r>
                      <a:r>
                        <a:rPr sz="1100" spc="120" dirty="0">
                          <a:latin typeface="Arial"/>
                          <a:cs typeface="Arial"/>
                        </a:rPr>
                        <a:t> </a:t>
                      </a:r>
                      <a:r>
                        <a:rPr sz="1100" spc="-5" dirty="0">
                          <a:latin typeface="Arial"/>
                          <a:cs typeface="Arial"/>
                        </a:rPr>
                        <a:t>host</a:t>
                      </a:r>
                      <a:r>
                        <a:rPr sz="1100" spc="130" dirty="0">
                          <a:latin typeface="Arial"/>
                          <a:cs typeface="Arial"/>
                        </a:rPr>
                        <a:t> </a:t>
                      </a:r>
                      <a:r>
                        <a:rPr sz="1100" spc="-5" dirty="0">
                          <a:latin typeface="Arial"/>
                          <a:cs typeface="Arial"/>
                        </a:rPr>
                        <a:t>will</a:t>
                      </a:r>
                      <a:r>
                        <a:rPr sz="1100" spc="125" dirty="0">
                          <a:latin typeface="Arial"/>
                          <a:cs typeface="Arial"/>
                        </a:rPr>
                        <a:t> </a:t>
                      </a:r>
                      <a:r>
                        <a:rPr sz="1100" spc="-5" dirty="0">
                          <a:latin typeface="Arial"/>
                          <a:cs typeface="Arial"/>
                        </a:rPr>
                        <a:t>welcome</a:t>
                      </a:r>
                      <a:r>
                        <a:rPr sz="1100" spc="125" dirty="0">
                          <a:latin typeface="Arial"/>
                          <a:cs typeface="Arial"/>
                        </a:rPr>
                        <a:t> </a:t>
                      </a:r>
                      <a:r>
                        <a:rPr sz="1100" spc="-5" dirty="0">
                          <a:latin typeface="Arial"/>
                          <a:cs typeface="Arial"/>
                        </a:rPr>
                        <a:t>participants</a:t>
                      </a:r>
                      <a:r>
                        <a:rPr sz="1100" spc="125" dirty="0">
                          <a:latin typeface="Arial"/>
                          <a:cs typeface="Arial"/>
                        </a:rPr>
                        <a:t> </a:t>
                      </a:r>
                      <a:r>
                        <a:rPr sz="1100" spc="-5" dirty="0">
                          <a:latin typeface="Arial"/>
                          <a:cs typeface="Arial"/>
                        </a:rPr>
                        <a:t>to</a:t>
                      </a:r>
                      <a:r>
                        <a:rPr sz="1100" spc="130" dirty="0">
                          <a:latin typeface="Arial"/>
                          <a:cs typeface="Arial"/>
                        </a:rPr>
                        <a:t> </a:t>
                      </a:r>
                      <a:r>
                        <a:rPr sz="1100" spc="-5" dirty="0">
                          <a:latin typeface="Arial"/>
                          <a:cs typeface="Arial"/>
                        </a:rPr>
                        <a:t>Level</a:t>
                      </a:r>
                      <a:r>
                        <a:rPr sz="1100" spc="125" dirty="0">
                          <a:latin typeface="Arial"/>
                          <a:cs typeface="Arial"/>
                        </a:rPr>
                        <a:t> </a:t>
                      </a:r>
                      <a:r>
                        <a:rPr sz="1100" spc="-5" dirty="0">
                          <a:latin typeface="Arial"/>
                          <a:cs typeface="Arial"/>
                        </a:rPr>
                        <a:t>4</a:t>
                      </a:r>
                      <a:r>
                        <a:rPr sz="1100" spc="130" dirty="0">
                          <a:latin typeface="Arial"/>
                          <a:cs typeface="Arial"/>
                        </a:rPr>
                        <a:t> </a:t>
                      </a:r>
                      <a:r>
                        <a:rPr sz="1100" spc="-5" dirty="0">
                          <a:latin typeface="Arial"/>
                          <a:cs typeface="Arial"/>
                        </a:rPr>
                        <a:t>and</a:t>
                      </a:r>
                      <a:r>
                        <a:rPr sz="1100" spc="125" dirty="0">
                          <a:latin typeface="Arial"/>
                          <a:cs typeface="Arial"/>
                        </a:rPr>
                        <a:t> </a:t>
                      </a:r>
                      <a:r>
                        <a:rPr sz="1100" spc="-5" dirty="0">
                          <a:latin typeface="Arial"/>
                          <a:cs typeface="Arial"/>
                        </a:rPr>
                        <a:t>give</a:t>
                      </a:r>
                      <a:r>
                        <a:rPr sz="1100" spc="130" dirty="0">
                          <a:latin typeface="Arial"/>
                          <a:cs typeface="Arial"/>
                        </a:rPr>
                        <a:t> </a:t>
                      </a:r>
                      <a:r>
                        <a:rPr sz="1100" spc="-5" dirty="0">
                          <a:latin typeface="Arial"/>
                          <a:cs typeface="Arial"/>
                        </a:rPr>
                        <a:t>a</a:t>
                      </a:r>
                      <a:endParaRPr sz="1100">
                        <a:latin typeface="Arial"/>
                        <a:cs typeface="Arial"/>
                      </a:endParaRPr>
                    </a:p>
                    <a:p>
                      <a:pPr marL="292100">
                        <a:lnSpc>
                          <a:spcPct val="100000"/>
                        </a:lnSpc>
                        <a:spcBef>
                          <a:spcPts val="30"/>
                        </a:spcBef>
                      </a:pPr>
                      <a:r>
                        <a:rPr sz="1100" spc="-5" dirty="0">
                          <a:latin typeface="Arial"/>
                          <a:cs typeface="Arial"/>
                        </a:rPr>
                        <a:t>description about this</a:t>
                      </a:r>
                      <a:r>
                        <a:rPr sz="1100" spc="-10" dirty="0">
                          <a:latin typeface="Arial"/>
                          <a:cs typeface="Arial"/>
                        </a:rPr>
                        <a:t> </a:t>
                      </a:r>
                      <a:r>
                        <a:rPr sz="1100" spc="-5" dirty="0">
                          <a:latin typeface="Arial"/>
                          <a:cs typeface="Arial"/>
                        </a:rPr>
                        <a:t>level</a:t>
                      </a:r>
                      <a:endParaRPr sz="1100">
                        <a:latin typeface="Arial"/>
                        <a:cs typeface="Arial"/>
                      </a:endParaRPr>
                    </a:p>
                    <a:p>
                      <a:pPr marL="527050" lvl="1" indent="-229235">
                        <a:lnSpc>
                          <a:spcPct val="100000"/>
                        </a:lnSpc>
                        <a:spcBef>
                          <a:spcPts val="30"/>
                        </a:spcBef>
                        <a:buClr>
                          <a:srgbClr val="000000"/>
                        </a:buClr>
                        <a:buFont typeface="Courier New"/>
                        <a:buChar char="o"/>
                        <a:tabLst>
                          <a:tab pos="527050" algn="l"/>
                          <a:tab pos="527685" algn="l"/>
                        </a:tabLst>
                      </a:pPr>
                      <a:r>
                        <a:rPr sz="1100" spc="-5" dirty="0">
                          <a:solidFill>
                            <a:srgbClr val="1F1D1E"/>
                          </a:solidFill>
                          <a:latin typeface="Arial"/>
                          <a:cs typeface="Arial"/>
                        </a:rPr>
                        <a:t>Step 10: Invest in Others</a:t>
                      </a:r>
                      <a:endParaRPr sz="1100">
                        <a:latin typeface="Arial"/>
                        <a:cs typeface="Arial"/>
                      </a:endParaRPr>
                    </a:p>
                    <a:p>
                      <a:pPr marL="527050" lvl="1" indent="-229235">
                        <a:lnSpc>
                          <a:spcPct val="100000"/>
                        </a:lnSpc>
                        <a:spcBef>
                          <a:spcPts val="75"/>
                        </a:spcBef>
                        <a:buClr>
                          <a:srgbClr val="000000"/>
                        </a:buClr>
                        <a:buFont typeface="Courier New"/>
                        <a:buChar char="o"/>
                        <a:tabLst>
                          <a:tab pos="527050" algn="l"/>
                          <a:tab pos="527685" algn="l"/>
                        </a:tabLst>
                      </a:pPr>
                      <a:r>
                        <a:rPr sz="1100" spc="-5" dirty="0">
                          <a:solidFill>
                            <a:srgbClr val="1F1D1E"/>
                          </a:solidFill>
                          <a:latin typeface="Arial"/>
                          <a:cs typeface="Arial"/>
                        </a:rPr>
                        <a:t>Step 11: Ignite </a:t>
                      </a:r>
                      <a:r>
                        <a:rPr sz="1100" dirty="0">
                          <a:solidFill>
                            <a:srgbClr val="1F1D1E"/>
                          </a:solidFill>
                          <a:latin typeface="Arial"/>
                          <a:cs typeface="Arial"/>
                        </a:rPr>
                        <a:t>dfree</a:t>
                      </a:r>
                      <a:r>
                        <a:rPr sz="1100" b="1" dirty="0">
                          <a:latin typeface="Arial"/>
                          <a:cs typeface="Arial"/>
                        </a:rPr>
                        <a:t>® </a:t>
                      </a:r>
                      <a:r>
                        <a:rPr sz="1100" spc="-5" dirty="0">
                          <a:solidFill>
                            <a:srgbClr val="1F1D1E"/>
                          </a:solidFill>
                          <a:latin typeface="Arial"/>
                          <a:cs typeface="Arial"/>
                        </a:rPr>
                        <a:t>Living</a:t>
                      </a:r>
                      <a:endParaRPr sz="1100">
                        <a:latin typeface="Arial"/>
                        <a:cs typeface="Arial"/>
                      </a:endParaRPr>
                    </a:p>
                    <a:p>
                      <a:pPr marL="527050" lvl="1" indent="-229235">
                        <a:lnSpc>
                          <a:spcPct val="100000"/>
                        </a:lnSpc>
                        <a:spcBef>
                          <a:spcPts val="105"/>
                        </a:spcBef>
                        <a:buClr>
                          <a:srgbClr val="000000"/>
                        </a:buClr>
                        <a:buFont typeface="Courier New"/>
                        <a:buChar char="o"/>
                        <a:tabLst>
                          <a:tab pos="527050" algn="l"/>
                          <a:tab pos="527685" algn="l"/>
                        </a:tabLst>
                      </a:pPr>
                      <a:r>
                        <a:rPr sz="1100" spc="-5" dirty="0">
                          <a:solidFill>
                            <a:srgbClr val="1F1D1E"/>
                          </a:solidFill>
                          <a:latin typeface="Arial"/>
                          <a:cs typeface="Arial"/>
                        </a:rPr>
                        <a:t>Step 12: Impact the Culture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20445">
                <a:tc>
                  <a:txBody>
                    <a:bodyPr/>
                    <a:lstStyle/>
                    <a:p>
                      <a:pPr marL="59690">
                        <a:lnSpc>
                          <a:spcPts val="1275"/>
                        </a:lnSpc>
                      </a:pPr>
                      <a:r>
                        <a:rPr sz="1100" spc="-5" dirty="0">
                          <a:latin typeface="Arial"/>
                          <a:cs typeface="Arial"/>
                        </a:rPr>
                        <a:t>Dr.</a:t>
                      </a:r>
                      <a:endParaRPr sz="1100">
                        <a:latin typeface="Arial"/>
                        <a:cs typeface="Arial"/>
                      </a:endParaRPr>
                    </a:p>
                    <a:p>
                      <a:pPr marL="59690" marR="316230">
                        <a:lnSpc>
                          <a:spcPct val="102299"/>
                        </a:lnSpc>
                      </a:pPr>
                      <a:r>
                        <a:rPr sz="1100" dirty="0">
                          <a:latin typeface="Arial"/>
                          <a:cs typeface="Arial"/>
                        </a:rPr>
                        <a:t>Soaries  </a:t>
                      </a: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850"/>
                        </a:spcBef>
                      </a:pPr>
                      <a:r>
                        <a:rPr sz="1100" spc="-5" dirty="0">
                          <a:latin typeface="Arial"/>
                          <a:cs typeface="Arial"/>
                        </a:rPr>
                        <a:t>Bible</a:t>
                      </a:r>
                      <a:r>
                        <a:rPr sz="1100" spc="-10" dirty="0">
                          <a:latin typeface="Arial"/>
                          <a:cs typeface="Arial"/>
                        </a:rPr>
                        <a:t> </a:t>
                      </a:r>
                      <a:r>
                        <a:rPr sz="1100" spc="-5" dirty="0">
                          <a:latin typeface="Arial"/>
                          <a:cs typeface="Arial"/>
                        </a:rPr>
                        <a:t>Story</a:t>
                      </a:r>
                      <a:endParaRPr sz="1100">
                        <a:latin typeface="Arial"/>
                        <a:cs typeface="Arial"/>
                      </a:endParaRPr>
                    </a:p>
                  </a:txBody>
                  <a:tcPr marL="0" marR="0" marT="1079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indent="-229870">
                        <a:lnSpc>
                          <a:spcPts val="1275"/>
                        </a:lnSpc>
                        <a:buChar char="•"/>
                        <a:tabLst>
                          <a:tab pos="292100" algn="l"/>
                          <a:tab pos="292735" algn="l"/>
                        </a:tabLst>
                      </a:pPr>
                      <a:r>
                        <a:rPr sz="1100" spc="-5" dirty="0">
                          <a:latin typeface="Arial"/>
                          <a:cs typeface="Arial"/>
                        </a:rPr>
                        <a:t>Luke 4:15-16 (Deliverance)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345948">
                <a:tc>
                  <a:txBody>
                    <a:bodyPr/>
                    <a:lstStyle/>
                    <a:p>
                      <a:pPr marL="59690" marR="183515">
                        <a:lnSpc>
                          <a:spcPts val="1270"/>
                        </a:lnSpc>
                        <a:spcBef>
                          <a:spcPts val="11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139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23215">
                        <a:lnSpc>
                          <a:spcPts val="1270"/>
                        </a:lnSpc>
                        <a:spcBef>
                          <a:spcPts val="110"/>
                        </a:spcBef>
                      </a:pPr>
                      <a:r>
                        <a:rPr sz="1100" spc="-5" dirty="0">
                          <a:solidFill>
                            <a:srgbClr val="F06C24"/>
                          </a:solidFill>
                          <a:latin typeface="Arial"/>
                          <a:cs typeface="Arial"/>
                        </a:rPr>
                        <a:t>Bible</a:t>
                      </a:r>
                      <a:r>
                        <a:rPr sz="1100" spc="-60" dirty="0">
                          <a:solidFill>
                            <a:srgbClr val="F06C24"/>
                          </a:solidFill>
                          <a:latin typeface="Arial"/>
                          <a:cs typeface="Arial"/>
                        </a:rPr>
                        <a:t> </a:t>
                      </a:r>
                      <a:r>
                        <a:rPr sz="1100" spc="-5" dirty="0">
                          <a:solidFill>
                            <a:srgbClr val="F06C24"/>
                          </a:solidFill>
                          <a:latin typeface="Arial"/>
                          <a:cs typeface="Arial"/>
                        </a:rPr>
                        <a:t>Story  </a:t>
                      </a:r>
                      <a:r>
                        <a:rPr sz="1100" dirty="0">
                          <a:solidFill>
                            <a:srgbClr val="F06C24"/>
                          </a:solidFill>
                          <a:latin typeface="Arial"/>
                          <a:cs typeface="Arial"/>
                        </a:rPr>
                        <a:t>Discussion</a:t>
                      </a:r>
                      <a:endParaRPr sz="1100">
                        <a:latin typeface="Arial"/>
                        <a:cs typeface="Arial"/>
                      </a:endParaRPr>
                    </a:p>
                  </a:txBody>
                  <a:tcPr marL="0" marR="0" marT="139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75"/>
                        </a:lnSpc>
                        <a:buChar char="•"/>
                        <a:tabLst>
                          <a:tab pos="269875" algn="l"/>
                          <a:tab pos="270510" algn="l"/>
                        </a:tabLst>
                      </a:pPr>
                      <a:r>
                        <a:rPr sz="1100" spc="-5" dirty="0">
                          <a:latin typeface="Arial"/>
                          <a:cs typeface="Arial"/>
                        </a:rPr>
                        <a:t>Have discussions surrounding Bible story in Luke</a:t>
                      </a:r>
                      <a:r>
                        <a:rPr sz="1100" spc="55" dirty="0">
                          <a:latin typeface="Arial"/>
                          <a:cs typeface="Arial"/>
                        </a:rPr>
                        <a:t> </a:t>
                      </a:r>
                      <a:r>
                        <a:rPr sz="1100" spc="-5" dirty="0">
                          <a:latin typeface="Arial"/>
                          <a:cs typeface="Arial"/>
                        </a:rPr>
                        <a:t>4:15-16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473456">
                <a:tc>
                  <a:txBody>
                    <a:bodyPr/>
                    <a:lstStyle/>
                    <a:p>
                      <a:pPr marL="59690">
                        <a:lnSpc>
                          <a:spcPts val="1275"/>
                        </a:lnSpc>
                      </a:pPr>
                      <a:r>
                        <a:rPr sz="1100" spc="-5" dirty="0">
                          <a:latin typeface="Arial"/>
                          <a:cs typeface="Arial"/>
                        </a:rPr>
                        <a:t>Host +</a:t>
                      </a:r>
                      <a:r>
                        <a:rPr sz="1100" spc="40" dirty="0">
                          <a:latin typeface="Arial"/>
                          <a:cs typeface="Arial"/>
                        </a:rPr>
                        <a:t> </a:t>
                      </a:r>
                      <a:r>
                        <a:rPr sz="1100" spc="-5" dirty="0">
                          <a:latin typeface="Arial"/>
                          <a:cs typeface="Arial"/>
                        </a:rPr>
                        <a:t>Dr.</a:t>
                      </a:r>
                      <a:endParaRPr sz="1100">
                        <a:latin typeface="Arial"/>
                        <a:cs typeface="Arial"/>
                      </a:endParaRPr>
                    </a:p>
                    <a:p>
                      <a:pPr marL="59690">
                        <a:lnSpc>
                          <a:spcPct val="100000"/>
                        </a:lnSpc>
                        <a:spcBef>
                          <a:spcPts val="20"/>
                        </a:spcBef>
                      </a:pPr>
                      <a:r>
                        <a:rPr sz="1100" spc="-5" dirty="0">
                          <a:latin typeface="Arial"/>
                          <a:cs typeface="Arial"/>
                        </a:rPr>
                        <a:t>Soaries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23215">
                        <a:lnSpc>
                          <a:spcPct val="110600"/>
                        </a:lnSpc>
                        <a:spcBef>
                          <a:spcPts val="200"/>
                        </a:spcBef>
                      </a:pPr>
                      <a:r>
                        <a:rPr sz="1100" spc="-5" dirty="0">
                          <a:latin typeface="Arial"/>
                          <a:cs typeface="Arial"/>
                        </a:rPr>
                        <a:t>Give Back  Interview</a:t>
                      </a:r>
                      <a:r>
                        <a:rPr sz="1100" spc="-60" dirty="0">
                          <a:latin typeface="Arial"/>
                          <a:cs typeface="Arial"/>
                        </a:rPr>
                        <a:t> </a:t>
                      </a:r>
                      <a:r>
                        <a:rPr sz="1100" spc="-5" dirty="0">
                          <a:latin typeface="Arial"/>
                          <a:cs typeface="Arial"/>
                        </a:rPr>
                        <a:t>1</a:t>
                      </a:r>
                      <a:endParaRPr sz="1100">
                        <a:latin typeface="Arial"/>
                        <a:cs typeface="Arial"/>
                      </a:endParaRPr>
                    </a:p>
                  </a:txBody>
                  <a:tcPr marL="0" marR="0" marT="254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indent="-229870">
                        <a:lnSpc>
                          <a:spcPts val="1270"/>
                        </a:lnSpc>
                        <a:spcBef>
                          <a:spcPts val="40"/>
                        </a:spcBef>
                        <a:buChar char="•"/>
                        <a:tabLst>
                          <a:tab pos="292100" algn="l"/>
                          <a:tab pos="292735" algn="l"/>
                        </a:tabLst>
                      </a:pPr>
                      <a:r>
                        <a:rPr sz="1100" spc="-5" dirty="0">
                          <a:latin typeface="Arial"/>
                          <a:cs typeface="Arial"/>
                        </a:rPr>
                        <a:t>In this interview Dr. </a:t>
                      </a:r>
                      <a:r>
                        <a:rPr sz="1100" dirty="0">
                          <a:latin typeface="Arial"/>
                          <a:cs typeface="Arial"/>
                        </a:rPr>
                        <a:t>Soaries </a:t>
                      </a:r>
                      <a:r>
                        <a:rPr sz="1100" spc="-5" dirty="0">
                          <a:latin typeface="Arial"/>
                          <a:cs typeface="Arial"/>
                        </a:rPr>
                        <a:t>shares his personal experiences with  managing debt and the people who influenced him along the</a:t>
                      </a:r>
                      <a:r>
                        <a:rPr sz="1100" spc="85" dirty="0">
                          <a:latin typeface="Arial"/>
                          <a:cs typeface="Arial"/>
                        </a:rPr>
                        <a:t> </a:t>
                      </a:r>
                      <a:r>
                        <a:rPr sz="1100" spc="-5" dirty="0">
                          <a:latin typeface="Arial"/>
                          <a:cs typeface="Arial"/>
                        </a:rPr>
                        <a:t>way.</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41</a:t>
            </a:r>
          </a:p>
        </p:txBody>
      </p:sp>
      <p:graphicFrame>
        <p:nvGraphicFramePr>
          <p:cNvPr id="2" name="object 2"/>
          <p:cNvGraphicFramePr>
            <a:graphicFrameLocks noGrp="1"/>
          </p:cNvGraphicFramePr>
          <p:nvPr/>
        </p:nvGraphicFramePr>
        <p:xfrm>
          <a:off x="568451" y="914400"/>
          <a:ext cx="6401435" cy="7966956"/>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4477385">
                  <a:extLst>
                    <a:ext uri="{9D8B030D-6E8A-4147-A177-3AD203B41FA5}">
                      <a16:colId xmlns:a16="http://schemas.microsoft.com/office/drawing/2014/main" val="20002"/>
                    </a:ext>
                  </a:extLst>
                </a:gridCol>
              </a:tblGrid>
              <a:tr h="342900">
                <a:tc gridSpan="3">
                  <a:txBody>
                    <a:bodyPr/>
                    <a:lstStyle/>
                    <a:p>
                      <a:pPr marR="181610" algn="ctr">
                        <a:lnSpc>
                          <a:spcPct val="100000"/>
                        </a:lnSpc>
                        <a:spcBef>
                          <a:spcPts val="620"/>
                        </a:spcBef>
                      </a:pPr>
                      <a:r>
                        <a:rPr sz="1100" b="1" spc="-5" dirty="0">
                          <a:solidFill>
                            <a:srgbClr val="FFFFFF"/>
                          </a:solidFill>
                          <a:latin typeface="Arial"/>
                          <a:cs typeface="Arial"/>
                        </a:rPr>
                        <a:t>Step 10: Invest in</a:t>
                      </a:r>
                      <a:r>
                        <a:rPr sz="1100" b="1" spc="10" dirty="0">
                          <a:solidFill>
                            <a:srgbClr val="FFFFFF"/>
                          </a:solidFill>
                          <a:latin typeface="Arial"/>
                          <a:cs typeface="Arial"/>
                        </a:rPr>
                        <a:t> </a:t>
                      </a:r>
                      <a:r>
                        <a:rPr sz="1100" b="1" spc="-5" dirty="0">
                          <a:solidFill>
                            <a:srgbClr val="FFFFFF"/>
                          </a:solidFill>
                          <a:latin typeface="Arial"/>
                          <a:cs typeface="Arial"/>
                        </a:rPr>
                        <a:t>Others</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8996">
                <a:tc>
                  <a:txBody>
                    <a:bodyPr/>
                    <a:lstStyle/>
                    <a:p>
                      <a:pPr marL="15240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3990">
                        <a:lnSpc>
                          <a:spcPts val="1290"/>
                        </a:lnSpc>
                      </a:pPr>
                      <a:r>
                        <a:rPr sz="1100" b="1" spc="-5" dirty="0">
                          <a:solidFill>
                            <a:srgbClr val="FFFFFF"/>
                          </a:solidFill>
                          <a:latin typeface="Arial"/>
                          <a:cs typeface="Arial"/>
                        </a:rPr>
                        <a:t>Content</a:t>
                      </a:r>
                      <a:endParaRPr sz="1100">
                        <a:latin typeface="Arial"/>
                        <a:cs typeface="Arial"/>
                      </a:endParaRPr>
                    </a:p>
                    <a:p>
                      <a:pPr marL="113664">
                        <a:lnSpc>
                          <a:spcPct val="100000"/>
                        </a:lnSpc>
                        <a:spcBef>
                          <a:spcPts val="3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400810">
                        <a:lnSpc>
                          <a:spcPct val="100000"/>
                        </a:lnSpc>
                        <a:spcBef>
                          <a:spcPts val="645"/>
                        </a:spcBef>
                      </a:pPr>
                      <a:r>
                        <a:rPr sz="1100" b="1" spc="-5" dirty="0">
                          <a:solidFill>
                            <a:srgbClr val="FFFFFF"/>
                          </a:solidFill>
                          <a:latin typeface="Arial"/>
                          <a:cs typeface="Arial"/>
                        </a:rPr>
                        <a:t>Suggested</a:t>
                      </a:r>
                      <a:r>
                        <a:rPr sz="1100" b="1" dirty="0">
                          <a:solidFill>
                            <a:srgbClr val="FFFFFF"/>
                          </a:solidFill>
                          <a:latin typeface="Arial"/>
                          <a:cs typeface="Arial"/>
                        </a:rPr>
                        <a:t> </a:t>
                      </a:r>
                      <a:r>
                        <a:rPr sz="1100" b="1" spc="-5" dirty="0">
                          <a:solidFill>
                            <a:srgbClr val="FFFFFF"/>
                          </a:solidFill>
                          <a:latin typeface="Arial"/>
                          <a:cs typeface="Arial"/>
                        </a:rPr>
                        <a:t>Script</a:t>
                      </a:r>
                      <a:endParaRPr sz="1100" dirty="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182288">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59690">
                        <a:lnSpc>
                          <a:spcPts val="1315"/>
                        </a:lnSpc>
                        <a:spcBef>
                          <a:spcPts val="20"/>
                        </a:spcBef>
                      </a:pPr>
                      <a:r>
                        <a:rPr sz="1100" spc="-5" dirty="0">
                          <a:latin typeface="Arial"/>
                          <a:cs typeface="Arial"/>
                        </a:rPr>
                        <a:t>The</a:t>
                      </a:r>
                      <a:r>
                        <a:rPr sz="1100" spc="-10" dirty="0">
                          <a:latin typeface="Arial"/>
                          <a:cs typeface="Arial"/>
                        </a:rPr>
                        <a:t> </a:t>
                      </a:r>
                      <a:r>
                        <a:rPr sz="1100" spc="-5" dirty="0">
                          <a:latin typeface="Arial"/>
                          <a:cs typeface="Arial"/>
                        </a:rPr>
                        <a:t>dfree</a:t>
                      </a:r>
                      <a:r>
                        <a:rPr sz="1100" b="1" spc="-5" dirty="0">
                          <a:latin typeface="Arial"/>
                          <a:cs typeface="Arial"/>
                        </a:rPr>
                        <a:t>®</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tcPr>
                </a:tc>
                <a:tc rowSpan="4">
                  <a:txBody>
                    <a:bodyPr/>
                    <a:lstStyle/>
                    <a:p>
                      <a:pPr marL="298450" marR="149225" indent="-228600">
                        <a:lnSpc>
                          <a:spcPts val="1270"/>
                        </a:lnSpc>
                        <a:spcBef>
                          <a:spcPts val="40"/>
                        </a:spcBef>
                        <a:buChar char="•"/>
                        <a:tabLst>
                          <a:tab pos="298450" algn="l"/>
                          <a:tab pos="299085" algn="l"/>
                        </a:tabLst>
                      </a:pPr>
                      <a:r>
                        <a:rPr sz="1100" spc="-5" dirty="0">
                          <a:latin typeface="Arial"/>
                          <a:cs typeface="Arial"/>
                        </a:rPr>
                        <a:t>Here the host explains the </a:t>
                      </a:r>
                      <a:r>
                        <a:rPr sz="1100" dirty="0">
                          <a:latin typeface="Arial"/>
                          <a:cs typeface="Arial"/>
                        </a:rPr>
                        <a:t>dfree</a:t>
                      </a:r>
                      <a:r>
                        <a:rPr sz="1100" b="1" dirty="0">
                          <a:latin typeface="Arial"/>
                          <a:cs typeface="Arial"/>
                        </a:rPr>
                        <a:t>® </a:t>
                      </a:r>
                      <a:r>
                        <a:rPr sz="1100" spc="-5" dirty="0">
                          <a:latin typeface="Arial"/>
                          <a:cs typeface="Arial"/>
                        </a:rPr>
                        <a:t>Movement and how to invest</a:t>
                      </a:r>
                      <a:r>
                        <a:rPr sz="1100" spc="-90" dirty="0">
                          <a:latin typeface="Arial"/>
                          <a:cs typeface="Arial"/>
                        </a:rPr>
                        <a:t> </a:t>
                      </a:r>
                      <a:r>
                        <a:rPr sz="1100" spc="-5" dirty="0">
                          <a:latin typeface="Arial"/>
                          <a:cs typeface="Arial"/>
                        </a:rPr>
                        <a:t>in  others.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84911">
                <a:tc>
                  <a:txBody>
                    <a:bodyPr/>
                    <a:lstStyle/>
                    <a:p>
                      <a:pPr marL="59690">
                        <a:lnSpc>
                          <a:spcPts val="1295"/>
                        </a:lnSpc>
                      </a:pPr>
                      <a:r>
                        <a:rPr sz="1100" spc="-5" dirty="0">
                          <a:latin typeface="Arial"/>
                          <a:cs typeface="Arial"/>
                        </a:rPr>
                        <a:t>Host</a:t>
                      </a:r>
                      <a:endParaRPr sz="1100">
                        <a:latin typeface="Arial"/>
                        <a:cs typeface="Arial"/>
                      </a:endParaRPr>
                    </a:p>
                  </a:txBody>
                  <a:tcPr marL="0" marR="0" marT="0" marB="0">
                    <a:lnL w="6350">
                      <a:solidFill>
                        <a:srgbClr val="000000"/>
                      </a:solidFill>
                      <a:prstDash val="solid"/>
                    </a:lnL>
                    <a:lnR w="6350">
                      <a:solidFill>
                        <a:srgbClr val="000000"/>
                      </a:solidFill>
                      <a:prstDash val="solid"/>
                    </a:lnR>
                  </a:tcPr>
                </a:tc>
                <a:tc>
                  <a:txBody>
                    <a:bodyPr/>
                    <a:lstStyle/>
                    <a:p>
                      <a:pPr marL="59690">
                        <a:lnSpc>
                          <a:spcPts val="1310"/>
                        </a:lnSpc>
                        <a:spcBef>
                          <a:spcPts val="45"/>
                        </a:spcBef>
                      </a:pPr>
                      <a:r>
                        <a:rPr sz="1100" spc="-5" dirty="0">
                          <a:latin typeface="Arial"/>
                          <a:cs typeface="Arial"/>
                        </a:rPr>
                        <a:t>Movement,</a:t>
                      </a:r>
                      <a:endParaRPr sz="1100">
                        <a:latin typeface="Arial"/>
                        <a:cs typeface="Arial"/>
                      </a:endParaRPr>
                    </a:p>
                  </a:txBody>
                  <a:tcPr marL="0" marR="0" marT="5715" marB="0">
                    <a:lnL w="6350">
                      <a:solidFill>
                        <a:srgbClr val="000000"/>
                      </a:solidFill>
                      <a:prstDash val="solid"/>
                    </a:lnL>
                    <a:lnR w="6350">
                      <a:solidFill>
                        <a:srgbClr val="000000"/>
                      </a:solidFill>
                      <a:prstDash val="solid"/>
                    </a:lnR>
                  </a:tcPr>
                </a:tc>
                <a:tc vMerge="1">
                  <a:txBody>
                    <a:bodyPr/>
                    <a:lstStyle/>
                    <a:p>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89356">
                <a:tc>
                  <a:txBody>
                    <a:bodyPr/>
                    <a:lstStyle/>
                    <a:p>
                      <a:pPr marL="59690">
                        <a:lnSpc>
                          <a:spcPts val="1290"/>
                        </a:lnSpc>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tcPr>
                </a:tc>
                <a:tc>
                  <a:txBody>
                    <a:bodyPr/>
                    <a:lstStyle/>
                    <a:p>
                      <a:pPr marL="59690">
                        <a:lnSpc>
                          <a:spcPct val="100000"/>
                        </a:lnSpc>
                        <a:spcBef>
                          <a:spcPts val="40"/>
                        </a:spcBef>
                      </a:pPr>
                      <a:r>
                        <a:rPr sz="1100" spc="-5" dirty="0">
                          <a:latin typeface="Arial"/>
                          <a:cs typeface="Arial"/>
                        </a:rPr>
                        <a:t>Investing</a:t>
                      </a:r>
                      <a:r>
                        <a:rPr sz="1100" spc="-15" dirty="0">
                          <a:latin typeface="Arial"/>
                          <a:cs typeface="Arial"/>
                        </a:rPr>
                        <a:t> </a:t>
                      </a:r>
                      <a:r>
                        <a:rPr sz="1100" spc="-5" dirty="0">
                          <a:latin typeface="Arial"/>
                          <a:cs typeface="Arial"/>
                        </a:rPr>
                        <a:t>in</a:t>
                      </a:r>
                      <a:endParaRPr sz="1100">
                        <a:latin typeface="Arial"/>
                        <a:cs typeface="Arial"/>
                      </a:endParaRPr>
                    </a:p>
                  </a:txBody>
                  <a:tcPr marL="0" marR="0" marT="5080" marB="0">
                    <a:lnL w="6350">
                      <a:solidFill>
                        <a:srgbClr val="000000"/>
                      </a:solidFill>
                      <a:prstDash val="solid"/>
                    </a:lnL>
                    <a:lnR w="6350">
                      <a:solidFill>
                        <a:srgbClr val="000000"/>
                      </a:solidFill>
                      <a:prstDash val="solid"/>
                    </a:lnR>
                  </a:tcPr>
                </a:tc>
                <a:tc vMerge="1">
                  <a:txBody>
                    <a:bodyPr/>
                    <a:lstStyle/>
                    <a:p>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86646">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59690">
                        <a:lnSpc>
                          <a:spcPct val="100000"/>
                        </a:lnSpc>
                        <a:spcBef>
                          <a:spcPts val="10"/>
                        </a:spcBef>
                      </a:pPr>
                      <a:r>
                        <a:rPr sz="1100" spc="-5" dirty="0">
                          <a:latin typeface="Arial"/>
                          <a:cs typeface="Arial"/>
                        </a:rPr>
                        <a:t>Others</a:t>
                      </a:r>
                      <a:endParaRPr sz="1100">
                        <a:latin typeface="Arial"/>
                        <a:cs typeface="Arial"/>
                      </a:endParaRPr>
                    </a:p>
                  </a:txBody>
                  <a:tcPr marL="0" marR="0" marT="1270" marB="0">
                    <a:lnL w="6350">
                      <a:solidFill>
                        <a:srgbClr val="000000"/>
                      </a:solidFill>
                      <a:prstDash val="solid"/>
                    </a:lnL>
                    <a:lnR w="6350">
                      <a:solidFill>
                        <a:srgbClr val="000000"/>
                      </a:solidFill>
                      <a:prstDash val="solid"/>
                    </a:lnR>
                    <a:lnB w="6350">
                      <a:solidFill>
                        <a:srgbClr val="000000"/>
                      </a:solidFill>
                      <a:prstDash val="solid"/>
                    </a:lnB>
                  </a:tcPr>
                </a:tc>
                <a:tc vMerge="1">
                  <a:txBody>
                    <a:bodyPr/>
                    <a:lstStyle/>
                    <a:p>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230352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339725">
                        <a:lnSpc>
                          <a:spcPct val="100899"/>
                        </a:lnSpc>
                        <a:spcBef>
                          <a:spcPts val="76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250">
                        <a:latin typeface="Times New Roman"/>
                        <a:cs typeface="Times New Roman"/>
                      </a:endParaRPr>
                    </a:p>
                    <a:p>
                      <a:pPr marL="59690" marR="339090">
                        <a:lnSpc>
                          <a:spcPct val="101400"/>
                        </a:lnSpc>
                      </a:pPr>
                      <a:r>
                        <a:rPr sz="1100" spc="-5" dirty="0">
                          <a:latin typeface="Arial"/>
                          <a:cs typeface="Arial"/>
                        </a:rPr>
                        <a:t>dfree</a:t>
                      </a:r>
                      <a:r>
                        <a:rPr sz="1100" b="1" spc="-5" dirty="0">
                          <a:latin typeface="Arial"/>
                          <a:cs typeface="Arial"/>
                        </a:rPr>
                        <a:t>®  </a:t>
                      </a:r>
                      <a:r>
                        <a:rPr sz="1100" spc="-5" dirty="0">
                          <a:latin typeface="Arial"/>
                          <a:cs typeface="Arial"/>
                        </a:rPr>
                        <a:t>Lifestyle</a:t>
                      </a:r>
                      <a:r>
                        <a:rPr sz="1100" spc="-60" dirty="0">
                          <a:latin typeface="Arial"/>
                          <a:cs typeface="Arial"/>
                        </a:rPr>
                        <a:t> </a:t>
                      </a:r>
                      <a:r>
                        <a:rPr sz="1100" spc="-5" dirty="0">
                          <a:latin typeface="Arial"/>
                          <a:cs typeface="Arial"/>
                        </a:rPr>
                        <a:t>in  Action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02260" indent="-233045">
                        <a:lnSpc>
                          <a:spcPts val="1280"/>
                        </a:lnSpc>
                        <a:buChar char="•"/>
                        <a:tabLst>
                          <a:tab pos="302260" algn="l"/>
                          <a:tab pos="302895" algn="l"/>
                        </a:tabLst>
                      </a:pPr>
                      <a:r>
                        <a:rPr sz="1100" spc="-5" dirty="0">
                          <a:latin typeface="Arial"/>
                          <a:cs typeface="Arial"/>
                        </a:rPr>
                        <a:t>In</a:t>
                      </a:r>
                      <a:r>
                        <a:rPr sz="1100" spc="245" dirty="0">
                          <a:latin typeface="Arial"/>
                          <a:cs typeface="Arial"/>
                        </a:rPr>
                        <a:t> </a:t>
                      </a:r>
                      <a:r>
                        <a:rPr sz="1100" spc="-5" dirty="0">
                          <a:latin typeface="Arial"/>
                          <a:cs typeface="Arial"/>
                        </a:rPr>
                        <a:t>this</a:t>
                      </a:r>
                      <a:r>
                        <a:rPr sz="1100" spc="250" dirty="0">
                          <a:latin typeface="Arial"/>
                          <a:cs typeface="Arial"/>
                        </a:rPr>
                        <a:t> </a:t>
                      </a:r>
                      <a:r>
                        <a:rPr sz="1100" spc="-5" dirty="0">
                          <a:latin typeface="Arial"/>
                          <a:cs typeface="Arial"/>
                        </a:rPr>
                        <a:t>video,</a:t>
                      </a:r>
                      <a:r>
                        <a:rPr sz="1100" spc="245" dirty="0">
                          <a:latin typeface="Arial"/>
                          <a:cs typeface="Arial"/>
                        </a:rPr>
                        <a:t> </a:t>
                      </a:r>
                      <a:r>
                        <a:rPr sz="1100" spc="-5" dirty="0">
                          <a:latin typeface="Arial"/>
                          <a:cs typeface="Arial"/>
                        </a:rPr>
                        <a:t>the</a:t>
                      </a:r>
                      <a:r>
                        <a:rPr sz="1100" spc="250" dirty="0">
                          <a:latin typeface="Arial"/>
                          <a:cs typeface="Arial"/>
                        </a:rPr>
                        <a:t> </a:t>
                      </a:r>
                      <a:r>
                        <a:rPr sz="1100" spc="-5" dirty="0">
                          <a:latin typeface="Arial"/>
                          <a:cs typeface="Arial"/>
                        </a:rPr>
                        <a:t>host</a:t>
                      </a:r>
                      <a:r>
                        <a:rPr sz="1100" spc="235" dirty="0">
                          <a:latin typeface="Arial"/>
                          <a:cs typeface="Arial"/>
                        </a:rPr>
                        <a:t> </a:t>
                      </a:r>
                      <a:r>
                        <a:rPr sz="1100" spc="-5" dirty="0">
                          <a:latin typeface="Arial"/>
                          <a:cs typeface="Arial"/>
                        </a:rPr>
                        <a:t>talks</a:t>
                      </a:r>
                      <a:r>
                        <a:rPr sz="1100" spc="250" dirty="0">
                          <a:latin typeface="Arial"/>
                          <a:cs typeface="Arial"/>
                        </a:rPr>
                        <a:t> </a:t>
                      </a:r>
                      <a:r>
                        <a:rPr sz="1100" spc="-5" dirty="0">
                          <a:latin typeface="Arial"/>
                          <a:cs typeface="Arial"/>
                        </a:rPr>
                        <a:t>about</a:t>
                      </a:r>
                      <a:r>
                        <a:rPr sz="1100" spc="240" dirty="0">
                          <a:latin typeface="Arial"/>
                          <a:cs typeface="Arial"/>
                        </a:rPr>
                        <a:t> </a:t>
                      </a:r>
                      <a:r>
                        <a:rPr sz="1100" spc="-5" dirty="0">
                          <a:latin typeface="Arial"/>
                          <a:cs typeface="Arial"/>
                        </a:rPr>
                        <a:t>how</a:t>
                      </a:r>
                      <a:r>
                        <a:rPr sz="1100" spc="250" dirty="0">
                          <a:latin typeface="Arial"/>
                          <a:cs typeface="Arial"/>
                        </a:rPr>
                        <a:t> </a:t>
                      </a:r>
                      <a:r>
                        <a:rPr sz="1100" spc="-5" dirty="0">
                          <a:latin typeface="Arial"/>
                          <a:cs typeface="Arial"/>
                        </a:rPr>
                        <a:t>the</a:t>
                      </a:r>
                      <a:r>
                        <a:rPr sz="1100" spc="250" dirty="0">
                          <a:latin typeface="Arial"/>
                          <a:cs typeface="Arial"/>
                        </a:rPr>
                        <a:t> </a:t>
                      </a:r>
                      <a:r>
                        <a:rPr sz="1100" spc="-5" dirty="0">
                          <a:latin typeface="Arial"/>
                          <a:cs typeface="Arial"/>
                        </a:rPr>
                        <a:t>dfree®</a:t>
                      </a:r>
                      <a:r>
                        <a:rPr sz="1100" spc="245" dirty="0">
                          <a:latin typeface="Arial"/>
                          <a:cs typeface="Arial"/>
                        </a:rPr>
                        <a:t> </a:t>
                      </a:r>
                      <a:r>
                        <a:rPr sz="1100" spc="-5" dirty="0">
                          <a:latin typeface="Arial"/>
                          <a:cs typeface="Arial"/>
                        </a:rPr>
                        <a:t>Movement</a:t>
                      </a:r>
                      <a:endParaRPr sz="1100">
                        <a:latin typeface="Arial"/>
                        <a:cs typeface="Arial"/>
                      </a:endParaRPr>
                    </a:p>
                    <a:p>
                      <a:pPr marL="302260">
                        <a:lnSpc>
                          <a:spcPct val="100000"/>
                        </a:lnSpc>
                        <a:spcBef>
                          <a:spcPts val="30"/>
                        </a:spcBef>
                      </a:pPr>
                      <a:r>
                        <a:rPr sz="1100" spc="-5" dirty="0">
                          <a:latin typeface="Arial"/>
                          <a:cs typeface="Arial"/>
                        </a:rPr>
                        <a:t>influences a dfree® lifestyle.</a:t>
                      </a:r>
                      <a:endParaRPr sz="1100">
                        <a:latin typeface="Arial"/>
                        <a:cs typeface="Arial"/>
                      </a:endParaRPr>
                    </a:p>
                    <a:p>
                      <a:pPr marL="298450" marR="151765" indent="-228600" algn="just">
                        <a:lnSpc>
                          <a:spcPct val="101499"/>
                        </a:lnSpc>
                        <a:spcBef>
                          <a:spcPts val="1005"/>
                        </a:spcBef>
                        <a:buChar char="•"/>
                        <a:tabLst>
                          <a:tab pos="299085" algn="l"/>
                        </a:tabLst>
                      </a:pPr>
                      <a:r>
                        <a:rPr sz="1100" spc="-5" dirty="0">
                          <a:latin typeface="Arial"/>
                          <a:cs typeface="Arial"/>
                        </a:rPr>
                        <a:t>A dfree® lifestyle gives us peace of mind, economic power, and  most of all, it allows us the opportunity to focus on life’s real  purpose and achievement of dreams without the distraction of  burden of bills and debt. This curriculum is more than a course; it  leads to a sustainable</a:t>
                      </a:r>
                      <a:r>
                        <a:rPr sz="1100" spc="5" dirty="0">
                          <a:latin typeface="Arial"/>
                          <a:cs typeface="Arial"/>
                        </a:rPr>
                        <a:t> </a:t>
                      </a:r>
                      <a:r>
                        <a:rPr sz="1100" spc="-5" dirty="0">
                          <a:latin typeface="Arial"/>
                          <a:cs typeface="Arial"/>
                        </a:rPr>
                        <a:t>LIFESTYLE!</a:t>
                      </a:r>
                      <a:endParaRPr sz="1100">
                        <a:latin typeface="Arial"/>
                        <a:cs typeface="Arial"/>
                      </a:endParaRPr>
                    </a:p>
                    <a:p>
                      <a:pPr marL="298450" marR="148590" indent="-228600" algn="just">
                        <a:lnSpc>
                          <a:spcPct val="107900"/>
                        </a:lnSpc>
                        <a:spcBef>
                          <a:spcPts val="910"/>
                        </a:spcBef>
                        <a:buChar char="•"/>
                        <a:tabLst>
                          <a:tab pos="299085" algn="l"/>
                        </a:tabLst>
                      </a:pPr>
                      <a:r>
                        <a:rPr sz="1100" spc="-5" dirty="0">
                          <a:latin typeface="Arial"/>
                          <a:cs typeface="Arial"/>
                        </a:rPr>
                        <a:t>There are many ways to share, here are a few: you can share the  </a:t>
                      </a:r>
                      <a:r>
                        <a:rPr sz="1100" b="1" spc="-5" dirty="0">
                          <a:latin typeface="Arial"/>
                          <a:cs typeface="Arial"/>
                        </a:rPr>
                        <a:t>S</a:t>
                      </a:r>
                      <a:r>
                        <a:rPr sz="1100" b="1" i="1" spc="-5" dirty="0">
                          <a:latin typeface="Arial"/>
                          <a:cs typeface="Arial"/>
                        </a:rPr>
                        <a:t>ay Yes to No Debt </a:t>
                      </a:r>
                      <a:r>
                        <a:rPr sz="1100" dirty="0">
                          <a:latin typeface="Arial"/>
                          <a:cs typeface="Arial"/>
                        </a:rPr>
                        <a:t>book </a:t>
                      </a:r>
                      <a:r>
                        <a:rPr sz="1100" spc="-5" dirty="0">
                          <a:latin typeface="Arial"/>
                          <a:cs typeface="Arial"/>
                        </a:rPr>
                        <a:t>and </a:t>
                      </a:r>
                      <a:r>
                        <a:rPr sz="1100" b="1" i="1" spc="-5" dirty="0">
                          <a:latin typeface="Arial"/>
                          <a:cs typeface="Arial"/>
                        </a:rPr>
                        <a:t>dfree</a:t>
                      </a:r>
                      <a:r>
                        <a:rPr sz="1100" b="1" spc="-5" dirty="0">
                          <a:latin typeface="Arial"/>
                          <a:cs typeface="Arial"/>
                        </a:rPr>
                        <a:t>® </a:t>
                      </a:r>
                      <a:r>
                        <a:rPr sz="1100" b="1" i="1" spc="-5" dirty="0">
                          <a:latin typeface="Arial"/>
                          <a:cs typeface="Arial"/>
                        </a:rPr>
                        <a:t>Lifestyle </a:t>
                      </a:r>
                      <a:r>
                        <a:rPr sz="1100" spc="-5" dirty="0">
                          <a:latin typeface="Arial"/>
                          <a:cs typeface="Arial"/>
                        </a:rPr>
                        <a:t>workbook with  friends, at Family Reunions, Book Clubs, and as gifts for  weddings, birthdays, and</a:t>
                      </a:r>
                      <a:r>
                        <a:rPr sz="1100" dirty="0">
                          <a:latin typeface="Arial"/>
                          <a:cs typeface="Arial"/>
                        </a:rPr>
                        <a:t> </a:t>
                      </a:r>
                      <a:r>
                        <a:rPr sz="1100" spc="-5" dirty="0">
                          <a:latin typeface="Arial"/>
                          <a:cs typeface="Arial"/>
                        </a:rPr>
                        <a:t>Christmas.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614933">
                <a:tc>
                  <a:txBody>
                    <a:bodyPr/>
                    <a:lstStyle/>
                    <a:p>
                      <a:pPr>
                        <a:lnSpc>
                          <a:spcPct val="100000"/>
                        </a:lnSpc>
                        <a:spcBef>
                          <a:spcPts val="55"/>
                        </a:spcBef>
                      </a:pPr>
                      <a:endParaRPr sz="1150">
                        <a:latin typeface="Times New Roman"/>
                        <a:cs typeface="Times New Roman"/>
                      </a:endParaRPr>
                    </a:p>
                    <a:p>
                      <a:pPr marL="59690" marR="339725">
                        <a:lnSpc>
                          <a:spcPct val="1008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1150">
                        <a:latin typeface="Times New Roman"/>
                        <a:cs typeface="Times New Roman"/>
                      </a:endParaRPr>
                    </a:p>
                    <a:p>
                      <a:pPr marL="59690" marR="120014">
                        <a:lnSpc>
                          <a:spcPct val="100899"/>
                        </a:lnSpc>
                      </a:pPr>
                      <a:r>
                        <a:rPr sz="1100" spc="-5" dirty="0">
                          <a:latin typeface="Arial"/>
                          <a:cs typeface="Arial"/>
                        </a:rPr>
                        <a:t>dfree</a:t>
                      </a:r>
                      <a:r>
                        <a:rPr sz="1100" b="1" spc="-5" dirty="0">
                          <a:latin typeface="Arial"/>
                          <a:cs typeface="Arial"/>
                        </a:rPr>
                        <a:t>®</a:t>
                      </a:r>
                      <a:r>
                        <a:rPr sz="1100" b="1" spc="-55" dirty="0">
                          <a:latin typeface="Arial"/>
                          <a:cs typeface="Arial"/>
                        </a:rPr>
                        <a:t> </a:t>
                      </a:r>
                      <a:r>
                        <a:rPr sz="1100" spc="-5" dirty="0">
                          <a:latin typeface="Arial"/>
                          <a:cs typeface="Arial"/>
                        </a:rPr>
                        <a:t>Money  Tip</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marR="149860" indent="-200660" algn="just">
                        <a:lnSpc>
                          <a:spcPts val="1270"/>
                        </a:lnSpc>
                        <a:spcBef>
                          <a:spcPts val="40"/>
                        </a:spcBef>
                        <a:buChar char="•"/>
                        <a:tabLst>
                          <a:tab pos="270510" algn="l"/>
                        </a:tabLst>
                      </a:pPr>
                      <a:r>
                        <a:rPr sz="1100" spc="-5" dirty="0">
                          <a:latin typeface="Arial"/>
                          <a:cs typeface="Arial"/>
                        </a:rPr>
                        <a:t>Each</a:t>
                      </a:r>
                      <a:r>
                        <a:rPr sz="1100" spc="-55" dirty="0">
                          <a:latin typeface="Arial"/>
                          <a:cs typeface="Arial"/>
                        </a:rPr>
                        <a:t> </a:t>
                      </a:r>
                      <a:r>
                        <a:rPr sz="1100" spc="-5" dirty="0">
                          <a:latin typeface="Arial"/>
                          <a:cs typeface="Arial"/>
                        </a:rPr>
                        <a:t>step</a:t>
                      </a:r>
                      <a:r>
                        <a:rPr sz="1100" spc="-55" dirty="0">
                          <a:latin typeface="Arial"/>
                          <a:cs typeface="Arial"/>
                        </a:rPr>
                        <a:t> </a:t>
                      </a:r>
                      <a:r>
                        <a:rPr sz="1100" spc="-5" dirty="0">
                          <a:latin typeface="Arial"/>
                          <a:cs typeface="Arial"/>
                        </a:rPr>
                        <a:t>has</a:t>
                      </a:r>
                      <a:r>
                        <a:rPr sz="1100" spc="-50" dirty="0">
                          <a:latin typeface="Arial"/>
                          <a:cs typeface="Arial"/>
                        </a:rPr>
                        <a:t> </a:t>
                      </a:r>
                      <a:r>
                        <a:rPr sz="1100" spc="-5" dirty="0">
                          <a:latin typeface="Arial"/>
                          <a:cs typeface="Arial"/>
                        </a:rPr>
                        <a:t>a</a:t>
                      </a:r>
                      <a:r>
                        <a:rPr sz="1100" spc="-55" dirty="0">
                          <a:latin typeface="Arial"/>
                          <a:cs typeface="Arial"/>
                        </a:rPr>
                        <a:t> </a:t>
                      </a:r>
                      <a:r>
                        <a:rPr sz="1100" spc="-5" dirty="0">
                          <a:latin typeface="Arial"/>
                          <a:cs typeface="Arial"/>
                        </a:rPr>
                        <a:t>Dfree</a:t>
                      </a:r>
                      <a:r>
                        <a:rPr sz="1100" spc="-55" dirty="0">
                          <a:latin typeface="Arial"/>
                          <a:cs typeface="Arial"/>
                        </a:rPr>
                        <a:t> </a:t>
                      </a:r>
                      <a:r>
                        <a:rPr sz="1100" spc="-5" dirty="0">
                          <a:latin typeface="Arial"/>
                          <a:cs typeface="Arial"/>
                        </a:rPr>
                        <a:t>money</a:t>
                      </a:r>
                      <a:r>
                        <a:rPr sz="1100" spc="-50" dirty="0">
                          <a:latin typeface="Arial"/>
                          <a:cs typeface="Arial"/>
                        </a:rPr>
                        <a:t> </a:t>
                      </a:r>
                      <a:r>
                        <a:rPr sz="1100" spc="-5" dirty="0">
                          <a:latin typeface="Arial"/>
                          <a:cs typeface="Arial"/>
                        </a:rPr>
                        <a:t>tip</a:t>
                      </a:r>
                      <a:r>
                        <a:rPr sz="1100" spc="-55" dirty="0">
                          <a:latin typeface="Arial"/>
                          <a:cs typeface="Arial"/>
                        </a:rPr>
                        <a:t> </a:t>
                      </a:r>
                      <a:r>
                        <a:rPr sz="1100" spc="-5" dirty="0">
                          <a:latin typeface="Arial"/>
                          <a:cs typeface="Arial"/>
                        </a:rPr>
                        <a:t>and</a:t>
                      </a:r>
                      <a:r>
                        <a:rPr sz="1100" spc="-55"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this</a:t>
                      </a:r>
                      <a:r>
                        <a:rPr sz="1100" spc="-55" dirty="0">
                          <a:latin typeface="Arial"/>
                          <a:cs typeface="Arial"/>
                        </a:rPr>
                        <a:t> </a:t>
                      </a:r>
                      <a:r>
                        <a:rPr sz="1100" spc="-5" dirty="0">
                          <a:latin typeface="Arial"/>
                          <a:cs typeface="Arial"/>
                        </a:rPr>
                        <a:t>step</a:t>
                      </a:r>
                      <a:r>
                        <a:rPr sz="1100" spc="-55" dirty="0">
                          <a:latin typeface="Arial"/>
                          <a:cs typeface="Arial"/>
                        </a:rPr>
                        <a:t> </a:t>
                      </a:r>
                      <a:r>
                        <a:rPr sz="1100" spc="-5" dirty="0">
                          <a:latin typeface="Arial"/>
                          <a:cs typeface="Arial"/>
                        </a:rPr>
                        <a:t>it</a:t>
                      </a:r>
                      <a:r>
                        <a:rPr sz="1100" spc="-50" dirty="0">
                          <a:latin typeface="Arial"/>
                          <a:cs typeface="Arial"/>
                        </a:rPr>
                        <a:t> </a:t>
                      </a:r>
                      <a:r>
                        <a:rPr sz="1100" spc="-5" dirty="0">
                          <a:latin typeface="Arial"/>
                          <a:cs typeface="Arial"/>
                        </a:rPr>
                        <a:t>is</a:t>
                      </a:r>
                      <a:r>
                        <a:rPr sz="1100" spc="-55" dirty="0">
                          <a:latin typeface="Arial"/>
                          <a:cs typeface="Arial"/>
                        </a:rPr>
                        <a:t> </a:t>
                      </a:r>
                      <a:r>
                        <a:rPr sz="1100" spc="-5" dirty="0">
                          <a:latin typeface="Arial"/>
                          <a:cs typeface="Arial"/>
                        </a:rPr>
                        <a:t>did</a:t>
                      </a:r>
                      <a:r>
                        <a:rPr sz="1100" spc="-50" dirty="0">
                          <a:latin typeface="Arial"/>
                          <a:cs typeface="Arial"/>
                        </a:rPr>
                        <a:t> </a:t>
                      </a:r>
                      <a:r>
                        <a:rPr sz="1100" spc="-5" dirty="0">
                          <a:latin typeface="Arial"/>
                          <a:cs typeface="Arial"/>
                        </a:rPr>
                        <a:t>you</a:t>
                      </a:r>
                      <a:r>
                        <a:rPr sz="1100" spc="-55" dirty="0">
                          <a:latin typeface="Arial"/>
                          <a:cs typeface="Arial"/>
                        </a:rPr>
                        <a:t> </a:t>
                      </a:r>
                      <a:r>
                        <a:rPr sz="1100" spc="-5" dirty="0">
                          <a:latin typeface="Arial"/>
                          <a:cs typeface="Arial"/>
                        </a:rPr>
                        <a:t>know  that If you invest in others by sharing the Dfree tools, you are  assisting them in their journey towards financial</a:t>
                      </a:r>
                      <a:r>
                        <a:rPr sz="1100" spc="55" dirty="0">
                          <a:latin typeface="Arial"/>
                          <a:cs typeface="Arial"/>
                        </a:rPr>
                        <a:t> </a:t>
                      </a:r>
                      <a:r>
                        <a:rPr sz="1100" spc="-5" dirty="0">
                          <a:latin typeface="Arial"/>
                          <a:cs typeface="Arial"/>
                        </a:rPr>
                        <a:t>freedom.</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527982">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88290" marR="151130" indent="-228600" algn="just">
                        <a:lnSpc>
                          <a:spcPct val="91100"/>
                        </a:lnSpc>
                        <a:spcBef>
                          <a:spcPts val="20"/>
                        </a:spcBef>
                        <a:buFont typeface="Arial"/>
                        <a:buChar char="•"/>
                        <a:tabLst>
                          <a:tab pos="288925" algn="l"/>
                        </a:tabLst>
                      </a:pPr>
                      <a:r>
                        <a:rPr sz="1100" b="1" spc="-5" dirty="0">
                          <a:latin typeface="Arial"/>
                          <a:cs typeface="Arial"/>
                        </a:rPr>
                        <a:t>Commitment #1: </a:t>
                      </a:r>
                      <a:r>
                        <a:rPr sz="1100" spc="-5" dirty="0">
                          <a:latin typeface="Arial"/>
                          <a:cs typeface="Arial"/>
                        </a:rPr>
                        <a:t>I will share what I have accomplished through  the 12 Steps to Financial Freedom course with the following  people.</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10008"/>
                  </a:ext>
                </a:extLst>
              </a:tr>
              <a:tr h="610743">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288290" marR="150495" indent="-228600" algn="just">
                        <a:lnSpc>
                          <a:spcPct val="96600"/>
                        </a:lnSpc>
                        <a:spcBef>
                          <a:spcPts val="450"/>
                        </a:spcBef>
                        <a:buFont typeface="Arial"/>
                        <a:buChar char="•"/>
                        <a:tabLst>
                          <a:tab pos="288925" algn="l"/>
                        </a:tabLst>
                      </a:pPr>
                      <a:r>
                        <a:rPr sz="1100" b="1" spc="-5" dirty="0">
                          <a:latin typeface="Arial"/>
                          <a:cs typeface="Arial"/>
                        </a:rPr>
                        <a:t>Commitment #2: </a:t>
                      </a:r>
                      <a:r>
                        <a:rPr sz="1100" spc="-5" dirty="0">
                          <a:latin typeface="Arial"/>
                          <a:cs typeface="Arial"/>
                        </a:rPr>
                        <a:t>I will invite the following friends and</a:t>
                      </a:r>
                      <a:r>
                        <a:rPr sz="1100" spc="200" dirty="0">
                          <a:latin typeface="Arial"/>
                          <a:cs typeface="Arial"/>
                        </a:rPr>
                        <a:t> </a:t>
                      </a:r>
                      <a:r>
                        <a:rPr sz="1100" spc="-5" dirty="0">
                          <a:latin typeface="Arial"/>
                          <a:cs typeface="Arial"/>
                        </a:rPr>
                        <a:t>family  members to join the dfree® Billion Dollar Challenge, to set and  track their debt reduction goals and</a:t>
                      </a:r>
                      <a:r>
                        <a:rPr sz="1100" spc="20" dirty="0">
                          <a:latin typeface="Arial"/>
                          <a:cs typeface="Arial"/>
                        </a:rPr>
                        <a:t> </a:t>
                      </a:r>
                      <a:r>
                        <a:rPr sz="1100" spc="-5" dirty="0">
                          <a:latin typeface="Arial"/>
                          <a:cs typeface="Arial"/>
                        </a:rPr>
                        <a:t>progress.</a:t>
                      </a:r>
                      <a:endParaRPr sz="1100">
                        <a:latin typeface="Arial"/>
                        <a:cs typeface="Arial"/>
                      </a:endParaRPr>
                    </a:p>
                  </a:txBody>
                  <a:tcPr marL="0" marR="0" marT="57150"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09"/>
                  </a:ext>
                </a:extLst>
              </a:tr>
              <a:tr h="393954">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288290" marR="150495" indent="-228600">
                        <a:lnSpc>
                          <a:spcPts val="1250"/>
                        </a:lnSpc>
                        <a:spcBef>
                          <a:spcPts val="509"/>
                        </a:spcBef>
                        <a:buFont typeface="Arial"/>
                        <a:buChar char="•"/>
                        <a:tabLst>
                          <a:tab pos="288290" algn="l"/>
                          <a:tab pos="288925" algn="l"/>
                        </a:tabLst>
                      </a:pPr>
                      <a:r>
                        <a:rPr sz="1100" b="1" spc="-5" dirty="0">
                          <a:latin typeface="Arial"/>
                          <a:cs typeface="Arial"/>
                        </a:rPr>
                        <a:t>Commitment #3: </a:t>
                      </a:r>
                      <a:r>
                        <a:rPr sz="1100" spc="-5" dirty="0">
                          <a:latin typeface="Arial"/>
                          <a:cs typeface="Arial"/>
                        </a:rPr>
                        <a:t>List in the workbook who you will support with</a:t>
                      </a:r>
                      <a:r>
                        <a:rPr sz="1100" spc="-150" dirty="0">
                          <a:latin typeface="Arial"/>
                          <a:cs typeface="Arial"/>
                        </a:rPr>
                        <a:t> </a:t>
                      </a:r>
                      <a:r>
                        <a:rPr sz="1100" spc="-5" dirty="0">
                          <a:latin typeface="Arial"/>
                          <a:cs typeface="Arial"/>
                        </a:rPr>
                        <a:t>a  percentage of your income</a:t>
                      </a:r>
                      <a:r>
                        <a:rPr sz="1100" b="1" spc="-5" dirty="0">
                          <a:latin typeface="Arial"/>
                          <a:cs typeface="Arial"/>
                        </a:rPr>
                        <a:t>.</a:t>
                      </a:r>
                      <a:endParaRPr sz="1100">
                        <a:latin typeface="Arial"/>
                        <a:cs typeface="Arial"/>
                      </a:endParaRPr>
                    </a:p>
                  </a:txBody>
                  <a:tcPr marL="0" marR="0" marT="64769"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10"/>
                  </a:ext>
                </a:extLst>
              </a:tr>
              <a:tr h="489965">
                <a:tc>
                  <a:txBody>
                    <a:bodyPr/>
                    <a:lstStyle/>
                    <a:p>
                      <a:pPr marL="59690" marR="339725">
                        <a:lnSpc>
                          <a:spcPts val="1350"/>
                        </a:lnSpc>
                        <a:spcBef>
                          <a:spcPts val="2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2540" marB="0">
                    <a:lnL w="6350">
                      <a:solidFill>
                        <a:srgbClr val="000000"/>
                      </a:solidFill>
                      <a:prstDash val="solid"/>
                    </a:lnL>
                    <a:lnR w="6350">
                      <a:solidFill>
                        <a:srgbClr val="000000"/>
                      </a:solidFill>
                      <a:prstDash val="solid"/>
                    </a:lnR>
                  </a:tcPr>
                </a:tc>
                <a:tc>
                  <a:txBody>
                    <a:bodyPr/>
                    <a:lstStyle/>
                    <a:p>
                      <a:pPr marL="59690">
                        <a:lnSpc>
                          <a:spcPct val="100000"/>
                        </a:lnSpc>
                        <a:spcBef>
                          <a:spcPts val="715"/>
                        </a:spcBef>
                      </a:pPr>
                      <a:r>
                        <a:rPr sz="1100" spc="-5" dirty="0">
                          <a:latin typeface="Arial"/>
                          <a:cs typeface="Arial"/>
                        </a:rPr>
                        <a:t>Self-Study</a:t>
                      </a:r>
                      <a:endParaRPr sz="1100">
                        <a:latin typeface="Arial"/>
                        <a:cs typeface="Arial"/>
                      </a:endParaRPr>
                    </a:p>
                  </a:txBody>
                  <a:tcPr marL="0" marR="0" marT="90805" marB="0">
                    <a:lnL w="6350">
                      <a:solidFill>
                        <a:srgbClr val="000000"/>
                      </a:solidFill>
                      <a:prstDash val="solid"/>
                    </a:lnL>
                    <a:lnR w="6350">
                      <a:solidFill>
                        <a:srgbClr val="000000"/>
                      </a:solidFill>
                      <a:prstDash val="solid"/>
                    </a:lnR>
                  </a:tcPr>
                </a:tc>
                <a:tc>
                  <a:txBody>
                    <a:bodyPr/>
                    <a:lstStyle/>
                    <a:p>
                      <a:pPr marL="288290" marR="151765" indent="-228600">
                        <a:lnSpc>
                          <a:spcPts val="1220"/>
                        </a:lnSpc>
                        <a:spcBef>
                          <a:spcPts val="905"/>
                        </a:spcBef>
                        <a:buFont typeface="Arial"/>
                        <a:buChar char="•"/>
                        <a:tabLst>
                          <a:tab pos="288290" algn="l"/>
                          <a:tab pos="288925" algn="l"/>
                        </a:tabLst>
                      </a:pPr>
                      <a:r>
                        <a:rPr sz="1100" b="1" spc="-5" dirty="0">
                          <a:latin typeface="Arial"/>
                          <a:cs typeface="Arial"/>
                        </a:rPr>
                        <a:t>Commitment </a:t>
                      </a:r>
                      <a:r>
                        <a:rPr sz="1100" b="1" dirty="0">
                          <a:latin typeface="Arial"/>
                          <a:cs typeface="Arial"/>
                        </a:rPr>
                        <a:t>#4</a:t>
                      </a:r>
                      <a:r>
                        <a:rPr sz="1100" dirty="0">
                          <a:latin typeface="Arial"/>
                          <a:cs typeface="Arial"/>
                        </a:rPr>
                        <a:t>: </a:t>
                      </a:r>
                      <a:r>
                        <a:rPr sz="1100" spc="-5" dirty="0">
                          <a:latin typeface="Arial"/>
                          <a:cs typeface="Arial"/>
                        </a:rPr>
                        <a:t>I will give the following people some type of  assistance or gift that will help them reach their financial</a:t>
                      </a:r>
                      <a:r>
                        <a:rPr sz="1100" spc="95" dirty="0">
                          <a:latin typeface="Arial"/>
                          <a:cs typeface="Arial"/>
                        </a:rPr>
                        <a:t> </a:t>
                      </a:r>
                      <a:r>
                        <a:rPr sz="1100" spc="-5" dirty="0">
                          <a:latin typeface="Arial"/>
                          <a:cs typeface="Arial"/>
                        </a:rPr>
                        <a:t>goals.</a:t>
                      </a:r>
                      <a:endParaRPr sz="1100">
                        <a:latin typeface="Arial"/>
                        <a:cs typeface="Arial"/>
                      </a:endParaRPr>
                    </a:p>
                  </a:txBody>
                  <a:tcPr marL="0" marR="0" marT="11493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11"/>
                  </a:ext>
                </a:extLst>
              </a:tr>
              <a:tr h="611886">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288290" marR="149860" algn="just">
                        <a:lnSpc>
                          <a:spcPct val="96600"/>
                        </a:lnSpc>
                        <a:spcBef>
                          <a:spcPts val="455"/>
                        </a:spcBef>
                      </a:pPr>
                      <a:r>
                        <a:rPr sz="1100" b="1" spc="-5" dirty="0">
                          <a:latin typeface="Arial"/>
                          <a:cs typeface="Arial"/>
                        </a:rPr>
                        <a:t>Commitment #5: </a:t>
                      </a:r>
                      <a:r>
                        <a:rPr sz="1100" spc="-5" dirty="0">
                          <a:latin typeface="Arial"/>
                          <a:cs typeface="Arial"/>
                        </a:rPr>
                        <a:t>I will make a daily appointment with myself (for  at least seven minutes) to continue to keep my dfree®  commitments for my own financial</a:t>
                      </a:r>
                      <a:r>
                        <a:rPr sz="1100" spc="10" dirty="0">
                          <a:latin typeface="Arial"/>
                          <a:cs typeface="Arial"/>
                        </a:rPr>
                        <a:t> </a:t>
                      </a:r>
                      <a:r>
                        <a:rPr sz="1100" spc="-5" dirty="0">
                          <a:latin typeface="Arial"/>
                          <a:cs typeface="Arial"/>
                        </a:rPr>
                        <a:t>freedom</a:t>
                      </a:r>
                      <a:endParaRPr sz="1100">
                        <a:latin typeface="Arial"/>
                        <a:cs typeface="Arial"/>
                      </a:endParaRPr>
                    </a:p>
                  </a:txBody>
                  <a:tcPr marL="0" marR="0" marT="5778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12"/>
                  </a:ext>
                </a:extLst>
              </a:tr>
              <a:tr h="454913">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288290" marR="150495" indent="-228600">
                        <a:lnSpc>
                          <a:spcPts val="1300"/>
                        </a:lnSpc>
                        <a:spcBef>
                          <a:spcPts val="475"/>
                        </a:spcBef>
                        <a:buFont typeface="Arial"/>
                        <a:buChar char="•"/>
                        <a:tabLst>
                          <a:tab pos="288290" algn="l"/>
                          <a:tab pos="288925" algn="l"/>
                        </a:tabLst>
                      </a:pPr>
                      <a:r>
                        <a:rPr sz="1100" b="1" spc="-5" dirty="0">
                          <a:latin typeface="Arial"/>
                          <a:cs typeface="Arial"/>
                        </a:rPr>
                        <a:t>Commitment #6: </a:t>
                      </a:r>
                      <a:r>
                        <a:rPr sz="1100" spc="-5" dirty="0">
                          <a:latin typeface="Arial"/>
                          <a:cs typeface="Arial"/>
                        </a:rPr>
                        <a:t>List who you will contact when you begin to  stray from your </a:t>
                      </a:r>
                      <a:r>
                        <a:rPr sz="1100" dirty="0">
                          <a:latin typeface="Arial"/>
                          <a:cs typeface="Arial"/>
                        </a:rPr>
                        <a:t>previous </a:t>
                      </a:r>
                      <a:r>
                        <a:rPr sz="1100" spc="-5" dirty="0">
                          <a:latin typeface="Arial"/>
                          <a:cs typeface="Arial"/>
                        </a:rPr>
                        <a:t>dfree®</a:t>
                      </a:r>
                      <a:r>
                        <a:rPr sz="1100" spc="10" dirty="0">
                          <a:latin typeface="Arial"/>
                          <a:cs typeface="Arial"/>
                        </a:rPr>
                        <a:t> </a:t>
                      </a:r>
                      <a:r>
                        <a:rPr sz="1100" spc="-5" dirty="0">
                          <a:latin typeface="Arial"/>
                          <a:cs typeface="Arial"/>
                        </a:rPr>
                        <a:t>commitments.</a:t>
                      </a:r>
                      <a:endParaRPr sz="1100">
                        <a:latin typeface="Arial"/>
                        <a:cs typeface="Arial"/>
                      </a:endParaRPr>
                    </a:p>
                  </a:txBody>
                  <a:tcPr marL="0" marR="0" marT="6032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13"/>
                  </a:ext>
                </a:extLst>
              </a:tr>
              <a:tr h="522942">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270510" marR="150495" indent="-200660">
                        <a:lnSpc>
                          <a:spcPts val="1300"/>
                        </a:lnSpc>
                        <a:spcBef>
                          <a:spcPts val="489"/>
                        </a:spcBef>
                        <a:buChar char="•"/>
                        <a:tabLst>
                          <a:tab pos="269875" algn="l"/>
                          <a:tab pos="270510" algn="l"/>
                        </a:tabLst>
                      </a:pPr>
                      <a:r>
                        <a:rPr sz="1100" spc="-5" dirty="0">
                          <a:latin typeface="Arial"/>
                          <a:cs typeface="Arial"/>
                        </a:rPr>
                        <a:t>Read chapter 11, Ignite </a:t>
                      </a:r>
                      <a:r>
                        <a:rPr sz="1100" dirty="0">
                          <a:latin typeface="Arial"/>
                          <a:cs typeface="Arial"/>
                        </a:rPr>
                        <a:t>dfree</a:t>
                      </a:r>
                      <a:r>
                        <a:rPr sz="1100" b="1" dirty="0">
                          <a:latin typeface="Arial"/>
                          <a:cs typeface="Arial"/>
                        </a:rPr>
                        <a:t>® </a:t>
                      </a:r>
                      <a:r>
                        <a:rPr sz="1100" spc="-5" dirty="0">
                          <a:latin typeface="Arial"/>
                          <a:cs typeface="Arial"/>
                        </a:rPr>
                        <a:t>Living in the Say Yes to No Debt  textbook.</a:t>
                      </a:r>
                      <a:endParaRPr sz="1100" dirty="0">
                        <a:latin typeface="Arial"/>
                        <a:cs typeface="Arial"/>
                      </a:endParaRPr>
                    </a:p>
                  </a:txBody>
                  <a:tcPr marL="0" marR="0" marT="62229" marB="0">
                    <a:lnL w="6350">
                      <a:solidFill>
                        <a:srgbClr val="000000"/>
                      </a:solidFill>
                      <a:prstDash val="solid"/>
                    </a:lnL>
                    <a:lnR w="6350">
                      <a:solidFill>
                        <a:srgbClr val="000000"/>
                      </a:solidFill>
                      <a:prstDash val="solid"/>
                    </a:lnR>
                    <a:lnB w="6350">
                      <a:solidFill>
                        <a:srgbClr val="000000"/>
                      </a:solidFill>
                      <a:prstDash val="solid"/>
                    </a:lnB>
                  </a:tcPr>
                </a:tc>
                <a:extLst>
                  <a:ext uri="{0D108BD9-81ED-4DB2-BD59-A6C34878D82A}">
                    <a16:rowId xmlns:a16="http://schemas.microsoft.com/office/drawing/2014/main" val="10014"/>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42</a:t>
            </a:r>
          </a:p>
        </p:txBody>
      </p:sp>
      <p:graphicFrame>
        <p:nvGraphicFramePr>
          <p:cNvPr id="2" name="object 2"/>
          <p:cNvGraphicFramePr>
            <a:graphicFrameLocks noGrp="1"/>
          </p:cNvGraphicFramePr>
          <p:nvPr/>
        </p:nvGraphicFramePr>
        <p:xfrm>
          <a:off x="568451" y="914400"/>
          <a:ext cx="6401435" cy="1435861"/>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4477385">
                  <a:extLst>
                    <a:ext uri="{9D8B030D-6E8A-4147-A177-3AD203B41FA5}">
                      <a16:colId xmlns:a16="http://schemas.microsoft.com/office/drawing/2014/main" val="20002"/>
                    </a:ext>
                  </a:extLst>
                </a:gridCol>
              </a:tblGrid>
              <a:tr h="342900">
                <a:tc gridSpan="3">
                  <a:txBody>
                    <a:bodyPr/>
                    <a:lstStyle/>
                    <a:p>
                      <a:pPr marR="181610" algn="ctr">
                        <a:lnSpc>
                          <a:spcPct val="100000"/>
                        </a:lnSpc>
                        <a:spcBef>
                          <a:spcPts val="620"/>
                        </a:spcBef>
                      </a:pPr>
                      <a:r>
                        <a:rPr sz="1100" b="1" spc="-5" dirty="0">
                          <a:solidFill>
                            <a:srgbClr val="FFFFFF"/>
                          </a:solidFill>
                          <a:latin typeface="Arial"/>
                          <a:cs typeface="Arial"/>
                        </a:rPr>
                        <a:t>Step 10: Invest in</a:t>
                      </a:r>
                      <a:r>
                        <a:rPr sz="1100" b="1" spc="10" dirty="0">
                          <a:solidFill>
                            <a:srgbClr val="FFFFFF"/>
                          </a:solidFill>
                          <a:latin typeface="Arial"/>
                          <a:cs typeface="Arial"/>
                        </a:rPr>
                        <a:t> </a:t>
                      </a:r>
                      <a:r>
                        <a:rPr sz="1100" b="1" spc="-5" dirty="0">
                          <a:solidFill>
                            <a:srgbClr val="FFFFFF"/>
                          </a:solidFill>
                          <a:latin typeface="Arial"/>
                          <a:cs typeface="Arial"/>
                        </a:rPr>
                        <a:t>Others</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8996">
                <a:tc>
                  <a:txBody>
                    <a:bodyPr/>
                    <a:lstStyle/>
                    <a:p>
                      <a:pPr marL="15240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3990">
                        <a:lnSpc>
                          <a:spcPts val="1290"/>
                        </a:lnSpc>
                      </a:pPr>
                      <a:r>
                        <a:rPr sz="1100" b="1" spc="-5" dirty="0">
                          <a:solidFill>
                            <a:srgbClr val="FFFFFF"/>
                          </a:solidFill>
                          <a:latin typeface="Arial"/>
                          <a:cs typeface="Arial"/>
                        </a:rPr>
                        <a:t>Content</a:t>
                      </a:r>
                      <a:endParaRPr sz="1100">
                        <a:latin typeface="Arial"/>
                        <a:cs typeface="Arial"/>
                      </a:endParaRPr>
                    </a:p>
                    <a:p>
                      <a:pPr marL="113664">
                        <a:lnSpc>
                          <a:spcPct val="100000"/>
                        </a:lnSpc>
                        <a:spcBef>
                          <a:spcPts val="3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400810">
                        <a:lnSpc>
                          <a:spcPct val="100000"/>
                        </a:lnSpc>
                        <a:spcBef>
                          <a:spcPts val="645"/>
                        </a:spcBef>
                      </a:pPr>
                      <a:r>
                        <a:rPr sz="1100" b="1" spc="-5" dirty="0">
                          <a:solidFill>
                            <a:srgbClr val="FFFFFF"/>
                          </a:solidFill>
                          <a:latin typeface="Arial"/>
                          <a:cs typeface="Arial"/>
                        </a:rPr>
                        <a:t>Suggested</a:t>
                      </a:r>
                      <a:r>
                        <a:rPr sz="1100" b="1"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743965">
                <a:tc>
                  <a:txBody>
                    <a:bodyPr/>
                    <a:lstStyle/>
                    <a:p>
                      <a:pPr>
                        <a:lnSpc>
                          <a:spcPct val="100000"/>
                        </a:lnSpc>
                      </a:pPr>
                      <a:endParaRPr sz="1600">
                        <a:latin typeface="Times New Roman"/>
                        <a:cs typeface="Times New Roman"/>
                      </a:endParaRPr>
                    </a:p>
                    <a:p>
                      <a:pPr marL="59690" marR="183515">
                        <a:lnSpc>
                          <a:spcPct val="102299"/>
                        </a:lnSpc>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600">
                        <a:latin typeface="Times New Roman"/>
                        <a:cs typeface="Times New Roman"/>
                      </a:endParaRPr>
                    </a:p>
                    <a:p>
                      <a:pPr marL="59690" marR="532765">
                        <a:lnSpc>
                          <a:spcPct val="102299"/>
                        </a:lnSpc>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80"/>
                        </a:lnSpc>
                        <a:buChar char="•"/>
                        <a:tabLst>
                          <a:tab pos="269875" algn="l"/>
                          <a:tab pos="270510" algn="l"/>
                        </a:tabLst>
                      </a:pPr>
                      <a:r>
                        <a:rPr sz="1100" spc="-5" dirty="0">
                          <a:latin typeface="Arial"/>
                          <a:cs typeface="Arial"/>
                        </a:rPr>
                        <a:t>Have someone pray or use page 82 in the</a:t>
                      </a:r>
                      <a:r>
                        <a:rPr sz="1100" spc="45" dirty="0">
                          <a:latin typeface="Arial"/>
                          <a:cs typeface="Arial"/>
                        </a:rPr>
                        <a:t> </a:t>
                      </a:r>
                      <a:r>
                        <a:rPr sz="1100" spc="-5" dirty="0">
                          <a:latin typeface="Arial"/>
                          <a:cs typeface="Arial"/>
                        </a:rPr>
                        <a:t>workbook</a:t>
                      </a:r>
                      <a:endParaRPr sz="1100">
                        <a:latin typeface="Arial"/>
                        <a:cs typeface="Arial"/>
                      </a:endParaRPr>
                    </a:p>
                    <a:p>
                      <a:pPr marL="270510" marR="151765" indent="-200660">
                        <a:lnSpc>
                          <a:spcPts val="1270"/>
                        </a:lnSpc>
                        <a:spcBef>
                          <a:spcPts val="1025"/>
                        </a:spcBef>
                        <a:buChar char="•"/>
                        <a:tabLst>
                          <a:tab pos="269875" algn="l"/>
                          <a:tab pos="270510" algn="l"/>
                        </a:tabLst>
                      </a:pPr>
                      <a:r>
                        <a:rPr sz="1100" spc="-5" dirty="0">
                          <a:latin typeface="Arial"/>
                          <a:cs typeface="Arial"/>
                        </a:rPr>
                        <a:t>God, thank You for the blessing of being able </a:t>
                      </a:r>
                      <a:r>
                        <a:rPr sz="1100" spc="-10" dirty="0">
                          <a:latin typeface="Arial"/>
                          <a:cs typeface="Arial"/>
                        </a:rPr>
                        <a:t>to </a:t>
                      </a:r>
                      <a:r>
                        <a:rPr sz="1100" spc="-5" dirty="0">
                          <a:latin typeface="Arial"/>
                          <a:cs typeface="Arial"/>
                        </a:rPr>
                        <a:t>give what I have  learned and experienced to someone else.</a:t>
                      </a:r>
                      <a:r>
                        <a:rPr sz="1100" spc="1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43</a:t>
            </a:r>
          </a:p>
        </p:txBody>
      </p:sp>
      <p:sp>
        <p:nvSpPr>
          <p:cNvPr id="2" name="object 2"/>
          <p:cNvSpPr txBox="1"/>
          <p:nvPr/>
        </p:nvSpPr>
        <p:spPr>
          <a:xfrm>
            <a:off x="673100" y="908557"/>
            <a:ext cx="1972945"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11: Ignite dfree</a:t>
            </a:r>
            <a:r>
              <a:rPr sz="1200" b="1" spc="-40" dirty="0">
                <a:solidFill>
                  <a:srgbClr val="6BA342"/>
                </a:solidFill>
                <a:latin typeface="Arial"/>
                <a:cs typeface="Arial"/>
              </a:rPr>
              <a:t> </a:t>
            </a:r>
            <a:r>
              <a:rPr sz="1200" b="1" dirty="0">
                <a:solidFill>
                  <a:srgbClr val="6BA342"/>
                </a:solidFill>
                <a:latin typeface="Arial"/>
                <a:cs typeface="Arial"/>
              </a:rPr>
              <a:t>Living</a:t>
            </a:r>
            <a:endParaRPr sz="1200">
              <a:latin typeface="Arial"/>
              <a:cs typeface="Arial"/>
            </a:endParaRPr>
          </a:p>
        </p:txBody>
      </p:sp>
      <p:graphicFrame>
        <p:nvGraphicFramePr>
          <p:cNvPr id="3" name="object 3"/>
          <p:cNvGraphicFramePr>
            <a:graphicFrameLocks noGrp="1"/>
          </p:cNvGraphicFramePr>
          <p:nvPr/>
        </p:nvGraphicFramePr>
        <p:xfrm>
          <a:off x="568451" y="1105661"/>
          <a:ext cx="6401435" cy="6293100"/>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58335">
                  <a:extLst>
                    <a:ext uri="{9D8B030D-6E8A-4147-A177-3AD203B41FA5}">
                      <a16:colId xmlns:a16="http://schemas.microsoft.com/office/drawing/2014/main" val="20002"/>
                    </a:ext>
                  </a:extLst>
                </a:gridCol>
              </a:tblGrid>
              <a:tr h="400050">
                <a:tc gridSpan="3">
                  <a:txBody>
                    <a:bodyPr/>
                    <a:lstStyle/>
                    <a:p>
                      <a:pPr marR="167005" algn="ctr">
                        <a:lnSpc>
                          <a:spcPct val="100000"/>
                        </a:lnSpc>
                        <a:spcBef>
                          <a:spcPts val="865"/>
                        </a:spcBef>
                      </a:pPr>
                      <a:r>
                        <a:rPr sz="1100" b="1" spc="-5" dirty="0">
                          <a:solidFill>
                            <a:srgbClr val="FFFFFF"/>
                          </a:solidFill>
                          <a:latin typeface="Arial"/>
                          <a:cs typeface="Arial"/>
                        </a:rPr>
                        <a:t>Step 11: Ignite dfree</a:t>
                      </a:r>
                      <a:r>
                        <a:rPr sz="1100" b="1" spc="-5" dirty="0">
                          <a:solidFill>
                            <a:srgbClr val="FFFFFF"/>
                          </a:solidFill>
                          <a:latin typeface="Calibri"/>
                          <a:cs typeface="Calibri"/>
                        </a:rPr>
                        <a:t>®</a:t>
                      </a:r>
                      <a:r>
                        <a:rPr sz="1100" b="1" spc="75" dirty="0">
                          <a:solidFill>
                            <a:srgbClr val="FFFFFF"/>
                          </a:solidFill>
                          <a:latin typeface="Calibri"/>
                          <a:cs typeface="Calibri"/>
                        </a:rPr>
                        <a:t> </a:t>
                      </a:r>
                      <a:r>
                        <a:rPr sz="1100" b="1" spc="-5" dirty="0">
                          <a:solidFill>
                            <a:srgbClr val="FFFFFF"/>
                          </a:solidFill>
                          <a:latin typeface="Arial"/>
                          <a:cs typeface="Arial"/>
                        </a:rPr>
                        <a:t>Living</a:t>
                      </a:r>
                      <a:endParaRPr sz="1100">
                        <a:latin typeface="Arial"/>
                        <a:cs typeface="Arial"/>
                      </a:endParaRPr>
                    </a:p>
                  </a:txBody>
                  <a:tcPr marL="0" marR="0" marT="1098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0773">
                <a:tc>
                  <a:txBody>
                    <a:bodyPr/>
                    <a:lstStyle/>
                    <a:p>
                      <a:pPr marL="154940">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290"/>
                        </a:lnSpc>
                        <a:spcBef>
                          <a:spcPts val="9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494538">
                <a:tc>
                  <a:txBody>
                    <a:bodyPr/>
                    <a:lstStyle/>
                    <a:p>
                      <a:pPr marL="59690" marR="183515">
                        <a:lnSpc>
                          <a:spcPts val="1270"/>
                        </a:lnSpc>
                        <a:spcBef>
                          <a:spcPts val="5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690"/>
                        </a:spcBef>
                      </a:pPr>
                      <a:r>
                        <a:rPr sz="1100" spc="-5" dirty="0">
                          <a:solidFill>
                            <a:srgbClr val="EB7B2F"/>
                          </a:solidFill>
                          <a:latin typeface="Arial"/>
                          <a:cs typeface="Arial"/>
                        </a:rPr>
                        <a:t>Welcome</a:t>
                      </a:r>
                      <a:endParaRPr sz="1100">
                        <a:latin typeface="Arial"/>
                        <a:cs typeface="Arial"/>
                      </a:endParaRPr>
                    </a:p>
                  </a:txBody>
                  <a:tcPr marL="0" marR="0" marT="876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29870">
                        <a:lnSpc>
                          <a:spcPts val="1275"/>
                        </a:lnSpc>
                        <a:buChar char="•"/>
                        <a:tabLst>
                          <a:tab pos="286385" algn="l"/>
                          <a:tab pos="287020" algn="l"/>
                        </a:tabLst>
                      </a:pPr>
                      <a:r>
                        <a:rPr sz="1100" spc="-5" dirty="0">
                          <a:latin typeface="Arial"/>
                          <a:cs typeface="Arial"/>
                        </a:rPr>
                        <a:t>Welcome</a:t>
                      </a:r>
                      <a:r>
                        <a:rPr sz="1100" spc="25" dirty="0">
                          <a:latin typeface="Arial"/>
                          <a:cs typeface="Arial"/>
                        </a:rPr>
                        <a:t> </a:t>
                      </a:r>
                      <a:r>
                        <a:rPr sz="1100" spc="-5" dirty="0">
                          <a:latin typeface="Arial"/>
                          <a:cs typeface="Arial"/>
                        </a:rPr>
                        <a:t>participants</a:t>
                      </a:r>
                      <a:r>
                        <a:rPr sz="1100" spc="30" dirty="0">
                          <a:latin typeface="Arial"/>
                          <a:cs typeface="Arial"/>
                        </a:rPr>
                        <a:t> </a:t>
                      </a:r>
                      <a:r>
                        <a:rPr sz="1100" spc="-5" dirty="0">
                          <a:latin typeface="Arial"/>
                          <a:cs typeface="Arial"/>
                        </a:rPr>
                        <a:t>to</a:t>
                      </a:r>
                      <a:r>
                        <a:rPr sz="1100" spc="35" dirty="0">
                          <a:latin typeface="Arial"/>
                          <a:cs typeface="Arial"/>
                        </a:rPr>
                        <a:t> </a:t>
                      </a:r>
                      <a:r>
                        <a:rPr sz="1100" spc="-5" dirty="0">
                          <a:latin typeface="Arial"/>
                          <a:cs typeface="Arial"/>
                        </a:rPr>
                        <a:t>Step</a:t>
                      </a:r>
                      <a:r>
                        <a:rPr sz="1100" spc="35" dirty="0">
                          <a:latin typeface="Arial"/>
                          <a:cs typeface="Arial"/>
                        </a:rPr>
                        <a:t> </a:t>
                      </a:r>
                      <a:r>
                        <a:rPr sz="1100" spc="-5" dirty="0">
                          <a:latin typeface="Arial"/>
                          <a:cs typeface="Arial"/>
                        </a:rPr>
                        <a:t>11,</a:t>
                      </a:r>
                      <a:r>
                        <a:rPr sz="1100" spc="30" dirty="0">
                          <a:latin typeface="Arial"/>
                          <a:cs typeface="Arial"/>
                        </a:rPr>
                        <a:t> </a:t>
                      </a:r>
                      <a:r>
                        <a:rPr sz="1100" spc="-5" dirty="0">
                          <a:latin typeface="Arial"/>
                          <a:cs typeface="Arial"/>
                        </a:rPr>
                        <a:t>which</a:t>
                      </a:r>
                      <a:r>
                        <a:rPr sz="1100" spc="3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second</a:t>
                      </a:r>
                      <a:r>
                        <a:rPr sz="1100" spc="35" dirty="0">
                          <a:latin typeface="Arial"/>
                          <a:cs typeface="Arial"/>
                        </a:rPr>
                        <a:t> </a:t>
                      </a:r>
                      <a:r>
                        <a:rPr sz="1100" spc="-5" dirty="0">
                          <a:latin typeface="Arial"/>
                          <a:cs typeface="Arial"/>
                        </a:rPr>
                        <a:t>to</a:t>
                      </a:r>
                      <a:r>
                        <a:rPr sz="1100" spc="30" dirty="0">
                          <a:latin typeface="Arial"/>
                          <a:cs typeface="Arial"/>
                        </a:rPr>
                        <a:t> </a:t>
                      </a:r>
                      <a:r>
                        <a:rPr sz="1100" spc="-5" dirty="0">
                          <a:latin typeface="Arial"/>
                          <a:cs typeface="Arial"/>
                        </a:rPr>
                        <a:t>last</a:t>
                      </a:r>
                      <a:r>
                        <a:rPr sz="1100" spc="25" dirty="0">
                          <a:latin typeface="Arial"/>
                          <a:cs typeface="Arial"/>
                        </a:rPr>
                        <a:t> </a:t>
                      </a:r>
                      <a:r>
                        <a:rPr sz="1100" spc="-5" dirty="0">
                          <a:latin typeface="Arial"/>
                          <a:cs typeface="Arial"/>
                        </a:rPr>
                        <a:t>step</a:t>
                      </a:r>
                      <a:endParaRPr sz="1100">
                        <a:latin typeface="Arial"/>
                        <a:cs typeface="Arial"/>
                      </a:endParaRPr>
                    </a:p>
                    <a:p>
                      <a:pPr marL="286385">
                        <a:lnSpc>
                          <a:spcPct val="100000"/>
                        </a:lnSpc>
                        <a:spcBef>
                          <a:spcPts val="100"/>
                        </a:spcBef>
                      </a:pPr>
                      <a:r>
                        <a:rPr sz="1100" spc="-5" dirty="0">
                          <a:latin typeface="Arial"/>
                          <a:cs typeface="Arial"/>
                        </a:rPr>
                        <a:t>in the 12 Steps to Financial Freedom</a:t>
                      </a:r>
                      <a:r>
                        <a:rPr sz="1100" spc="30" dirty="0">
                          <a:latin typeface="Arial"/>
                          <a:cs typeface="Arial"/>
                        </a:rPr>
                        <a:t> </a:t>
                      </a:r>
                      <a:r>
                        <a:rPr sz="1100" spc="-5" dirty="0">
                          <a:latin typeface="Arial"/>
                          <a:cs typeface="Arial"/>
                        </a:rPr>
                        <a:t>course.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944117">
                <a:tc>
                  <a:txBody>
                    <a:bodyPr/>
                    <a:lstStyle/>
                    <a:p>
                      <a:pPr>
                        <a:lnSpc>
                          <a:spcPct val="100000"/>
                        </a:lnSpc>
                        <a:spcBef>
                          <a:spcPts val="25"/>
                        </a:spcBef>
                      </a:pPr>
                      <a:endParaRPr sz="1100">
                        <a:latin typeface="Times New Roman"/>
                        <a:cs typeface="Times New Roman"/>
                      </a:endParaRPr>
                    </a:p>
                    <a:p>
                      <a:pPr marL="59690" marR="183515">
                        <a:lnSpc>
                          <a:spcPct val="102299"/>
                        </a:lnSpc>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1150">
                        <a:latin typeface="Times New Roman"/>
                        <a:cs typeface="Times New Roman"/>
                      </a:endParaRPr>
                    </a:p>
                    <a:p>
                      <a:pPr marL="59690" marR="490220">
                        <a:lnSpc>
                          <a:spcPct val="100000"/>
                        </a:lnSpc>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marR="111125" indent="-200660" algn="just">
                        <a:lnSpc>
                          <a:spcPct val="101400"/>
                        </a:lnSpc>
                        <a:spcBef>
                          <a:spcPts val="10"/>
                        </a:spcBef>
                        <a:buChar char="•"/>
                        <a:tabLst>
                          <a:tab pos="270510" algn="l"/>
                        </a:tabLst>
                      </a:pPr>
                      <a:r>
                        <a:rPr sz="1100" spc="-5" dirty="0">
                          <a:latin typeface="Arial"/>
                          <a:cs typeface="Arial"/>
                        </a:rPr>
                        <a:t>Dear God, I still have so many plans, dreams, and goals. Help me  remember </a:t>
                      </a:r>
                      <a:r>
                        <a:rPr sz="1100" dirty="0">
                          <a:latin typeface="Arial"/>
                          <a:cs typeface="Arial"/>
                        </a:rPr>
                        <a:t>that </a:t>
                      </a:r>
                      <a:r>
                        <a:rPr sz="1100" spc="-5" dirty="0">
                          <a:latin typeface="Arial"/>
                          <a:cs typeface="Arial"/>
                        </a:rPr>
                        <a:t>I can be a blessing to others, even while I am  working on myself.</a:t>
                      </a:r>
                      <a:r>
                        <a:rPr sz="1100" spc="-10" dirty="0">
                          <a:latin typeface="Arial"/>
                          <a:cs typeface="Arial"/>
                        </a:rPr>
                        <a:t> </a:t>
                      </a:r>
                      <a:r>
                        <a:rPr sz="1100" spc="-5" dirty="0">
                          <a:latin typeface="Arial"/>
                          <a:cs typeface="Arial"/>
                        </a:rPr>
                        <a:t>Amen.</a:t>
                      </a:r>
                      <a:endParaRPr sz="1100">
                        <a:latin typeface="Arial"/>
                        <a:cs typeface="Arial"/>
                      </a:endParaRPr>
                    </a:p>
                    <a:p>
                      <a:pPr marL="270510" indent="-200660">
                        <a:lnSpc>
                          <a:spcPct val="100000"/>
                        </a:lnSpc>
                        <a:spcBef>
                          <a:spcPts val="1020"/>
                        </a:spcBef>
                        <a:buChar char="•"/>
                        <a:tabLst>
                          <a:tab pos="269875" algn="l"/>
                          <a:tab pos="270510" algn="l"/>
                        </a:tabLst>
                      </a:pPr>
                      <a:r>
                        <a:rPr sz="1100" spc="-5" dirty="0">
                          <a:latin typeface="Arial"/>
                          <a:cs typeface="Arial"/>
                        </a:rPr>
                        <a:t>Workbook page</a:t>
                      </a:r>
                      <a:r>
                        <a:rPr sz="1100" dirty="0">
                          <a:latin typeface="Arial"/>
                          <a:cs typeface="Arial"/>
                        </a:rPr>
                        <a:t> </a:t>
                      </a:r>
                      <a:r>
                        <a:rPr sz="1100" spc="-5" dirty="0">
                          <a:latin typeface="Arial"/>
                          <a:cs typeface="Arial"/>
                        </a:rPr>
                        <a:t>83</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290065">
                <a:tc>
                  <a:txBody>
                    <a:bodyPr/>
                    <a:lstStyle/>
                    <a:p>
                      <a:pPr>
                        <a:lnSpc>
                          <a:spcPct val="100000"/>
                        </a:lnSpc>
                        <a:spcBef>
                          <a:spcPts val="15"/>
                        </a:spcBef>
                      </a:pPr>
                      <a:endParaRPr sz="1700">
                        <a:latin typeface="Times New Roman"/>
                        <a:cs typeface="Times New Roman"/>
                      </a:endParaRPr>
                    </a:p>
                    <a:p>
                      <a:pPr marL="59690" marR="183515">
                        <a:lnSpc>
                          <a:spcPct val="102299"/>
                        </a:lnSpc>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
                        </a:spcBef>
                      </a:pPr>
                      <a:endParaRPr sz="1750">
                        <a:latin typeface="Times New Roman"/>
                        <a:cs typeface="Times New Roman"/>
                      </a:endParaRPr>
                    </a:p>
                    <a:p>
                      <a:pPr marL="59690" marR="514350">
                        <a:lnSpc>
                          <a:spcPct val="102299"/>
                        </a:lnSpc>
                      </a:pPr>
                      <a:r>
                        <a:rPr sz="1100" dirty="0">
                          <a:solidFill>
                            <a:srgbClr val="EB7B2F"/>
                          </a:solidFill>
                          <a:latin typeface="Arial"/>
                          <a:cs typeface="Arial"/>
                        </a:rPr>
                        <a:t>Me</a:t>
                      </a:r>
                      <a:r>
                        <a:rPr sz="1100" spc="-5" dirty="0">
                          <a:solidFill>
                            <a:srgbClr val="EB7B2F"/>
                          </a:solidFill>
                          <a:latin typeface="Arial"/>
                          <a:cs typeface="Arial"/>
                        </a:rPr>
                        <a:t>m</a:t>
                      </a:r>
                      <a:r>
                        <a:rPr sz="1100" dirty="0">
                          <a:solidFill>
                            <a:srgbClr val="EB7B2F"/>
                          </a:solidFill>
                          <a:latin typeface="Arial"/>
                          <a:cs typeface="Arial"/>
                        </a:rPr>
                        <a:t>ory  </a:t>
                      </a:r>
                      <a:r>
                        <a:rPr sz="1100" spc="-5" dirty="0">
                          <a:solidFill>
                            <a:srgbClr val="EB7B2F"/>
                          </a:solidFill>
                          <a:latin typeface="Arial"/>
                          <a:cs typeface="Arial"/>
                        </a:rPr>
                        <a:t>Verse</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marR="109855" indent="-200660" algn="just">
                        <a:lnSpc>
                          <a:spcPts val="1350"/>
                        </a:lnSpc>
                        <a:spcBef>
                          <a:spcPts val="40"/>
                        </a:spcBef>
                        <a:buChar char="•"/>
                        <a:tabLst>
                          <a:tab pos="270510" algn="l"/>
                        </a:tabLst>
                      </a:pPr>
                      <a:r>
                        <a:rPr sz="1100" spc="-5" dirty="0">
                          <a:latin typeface="Arial"/>
                          <a:cs typeface="Arial"/>
                        </a:rPr>
                        <a:t>The memory verse for this step is “The Spirit of the Lord is on me,  because he has anointed me to proclaim the good news to the  poor.</a:t>
                      </a:r>
                      <a:r>
                        <a:rPr sz="1100" spc="105" dirty="0">
                          <a:latin typeface="Arial"/>
                          <a:cs typeface="Arial"/>
                        </a:rPr>
                        <a:t> </a:t>
                      </a:r>
                      <a:r>
                        <a:rPr sz="1100" spc="-5" dirty="0">
                          <a:latin typeface="Arial"/>
                          <a:cs typeface="Arial"/>
                        </a:rPr>
                        <a:t>He</a:t>
                      </a:r>
                      <a:r>
                        <a:rPr sz="1100" spc="110" dirty="0">
                          <a:latin typeface="Arial"/>
                          <a:cs typeface="Arial"/>
                        </a:rPr>
                        <a:t> </a:t>
                      </a:r>
                      <a:r>
                        <a:rPr sz="1100" spc="-5" dirty="0">
                          <a:latin typeface="Arial"/>
                          <a:cs typeface="Arial"/>
                        </a:rPr>
                        <a:t>has</a:t>
                      </a:r>
                      <a:r>
                        <a:rPr sz="1100" spc="110" dirty="0">
                          <a:latin typeface="Arial"/>
                          <a:cs typeface="Arial"/>
                        </a:rPr>
                        <a:t> </a:t>
                      </a:r>
                      <a:r>
                        <a:rPr sz="1100" spc="-5" dirty="0">
                          <a:latin typeface="Arial"/>
                          <a:cs typeface="Arial"/>
                        </a:rPr>
                        <a:t>sent</a:t>
                      </a:r>
                      <a:r>
                        <a:rPr sz="1100" spc="110" dirty="0">
                          <a:latin typeface="Arial"/>
                          <a:cs typeface="Arial"/>
                        </a:rPr>
                        <a:t> </a:t>
                      </a:r>
                      <a:r>
                        <a:rPr sz="1100" spc="-5" dirty="0">
                          <a:latin typeface="Arial"/>
                          <a:cs typeface="Arial"/>
                        </a:rPr>
                        <a:t>me</a:t>
                      </a:r>
                      <a:r>
                        <a:rPr sz="1100" spc="110" dirty="0">
                          <a:latin typeface="Arial"/>
                          <a:cs typeface="Arial"/>
                        </a:rPr>
                        <a:t> </a:t>
                      </a:r>
                      <a:r>
                        <a:rPr sz="1100" spc="-10" dirty="0">
                          <a:latin typeface="Arial"/>
                          <a:cs typeface="Arial"/>
                        </a:rPr>
                        <a:t>to</a:t>
                      </a:r>
                      <a:r>
                        <a:rPr sz="1100" spc="105" dirty="0">
                          <a:latin typeface="Arial"/>
                          <a:cs typeface="Arial"/>
                        </a:rPr>
                        <a:t> </a:t>
                      </a:r>
                      <a:r>
                        <a:rPr sz="1100" spc="-5" dirty="0">
                          <a:latin typeface="Arial"/>
                          <a:cs typeface="Arial"/>
                        </a:rPr>
                        <a:t>proclaim</a:t>
                      </a:r>
                      <a:r>
                        <a:rPr sz="1100" spc="105" dirty="0">
                          <a:latin typeface="Arial"/>
                          <a:cs typeface="Arial"/>
                        </a:rPr>
                        <a:t> </a:t>
                      </a:r>
                      <a:r>
                        <a:rPr sz="1100" spc="-5" dirty="0">
                          <a:latin typeface="Arial"/>
                          <a:cs typeface="Arial"/>
                        </a:rPr>
                        <a:t>freedom</a:t>
                      </a:r>
                      <a:r>
                        <a:rPr sz="1100" spc="105" dirty="0">
                          <a:latin typeface="Arial"/>
                          <a:cs typeface="Arial"/>
                        </a:rPr>
                        <a:t> </a:t>
                      </a:r>
                      <a:r>
                        <a:rPr sz="1100" spc="-5" dirty="0">
                          <a:latin typeface="Arial"/>
                          <a:cs typeface="Arial"/>
                        </a:rPr>
                        <a:t>for</a:t>
                      </a:r>
                      <a:r>
                        <a:rPr sz="1100" spc="110" dirty="0">
                          <a:latin typeface="Arial"/>
                          <a:cs typeface="Arial"/>
                        </a:rPr>
                        <a:t> </a:t>
                      </a:r>
                      <a:r>
                        <a:rPr sz="1100" spc="-5" dirty="0">
                          <a:latin typeface="Arial"/>
                          <a:cs typeface="Arial"/>
                        </a:rPr>
                        <a:t>the</a:t>
                      </a:r>
                      <a:r>
                        <a:rPr sz="1100" spc="110" dirty="0">
                          <a:latin typeface="Arial"/>
                          <a:cs typeface="Arial"/>
                        </a:rPr>
                        <a:t> </a:t>
                      </a:r>
                      <a:r>
                        <a:rPr sz="1100" spc="-5" dirty="0">
                          <a:latin typeface="Arial"/>
                          <a:cs typeface="Arial"/>
                        </a:rPr>
                        <a:t>prisoners</a:t>
                      </a:r>
                      <a:r>
                        <a:rPr sz="1100" spc="105" dirty="0">
                          <a:latin typeface="Arial"/>
                          <a:cs typeface="Arial"/>
                        </a:rPr>
                        <a:t> </a:t>
                      </a:r>
                      <a:r>
                        <a:rPr sz="1100" spc="-5" dirty="0">
                          <a:latin typeface="Arial"/>
                          <a:cs typeface="Arial"/>
                        </a:rPr>
                        <a:t>and</a:t>
                      </a:r>
                      <a:endParaRPr sz="1100">
                        <a:latin typeface="Arial"/>
                        <a:cs typeface="Arial"/>
                      </a:endParaRPr>
                    </a:p>
                    <a:p>
                      <a:pPr marL="270510" marR="109855" algn="just">
                        <a:lnSpc>
                          <a:spcPts val="1340"/>
                        </a:lnSpc>
                        <a:spcBef>
                          <a:spcPts val="10"/>
                        </a:spcBef>
                      </a:pPr>
                      <a:r>
                        <a:rPr sz="1100" spc="-5" dirty="0">
                          <a:latin typeface="Arial"/>
                          <a:cs typeface="Arial"/>
                        </a:rPr>
                        <a:t>recovery</a:t>
                      </a:r>
                      <a:r>
                        <a:rPr sz="1100" spc="-25" dirty="0">
                          <a:latin typeface="Arial"/>
                          <a:cs typeface="Arial"/>
                        </a:rPr>
                        <a:t> </a:t>
                      </a:r>
                      <a:r>
                        <a:rPr sz="1100" spc="-5" dirty="0">
                          <a:latin typeface="Arial"/>
                          <a:cs typeface="Arial"/>
                        </a:rPr>
                        <a:t>of</a:t>
                      </a:r>
                      <a:r>
                        <a:rPr sz="1100" spc="-35" dirty="0">
                          <a:latin typeface="Arial"/>
                          <a:cs typeface="Arial"/>
                        </a:rPr>
                        <a:t> </a:t>
                      </a:r>
                      <a:r>
                        <a:rPr sz="1100" spc="-5" dirty="0">
                          <a:latin typeface="Arial"/>
                          <a:cs typeface="Arial"/>
                        </a:rPr>
                        <a:t>sight</a:t>
                      </a:r>
                      <a:r>
                        <a:rPr sz="1100" spc="-25"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the</a:t>
                      </a:r>
                      <a:r>
                        <a:rPr sz="1100" spc="-30" dirty="0">
                          <a:latin typeface="Arial"/>
                          <a:cs typeface="Arial"/>
                        </a:rPr>
                        <a:t> </a:t>
                      </a:r>
                      <a:r>
                        <a:rPr sz="1100" spc="-5" dirty="0">
                          <a:latin typeface="Arial"/>
                          <a:cs typeface="Arial"/>
                        </a:rPr>
                        <a:t>blind,</a:t>
                      </a:r>
                      <a:r>
                        <a:rPr sz="1100" spc="-25" dirty="0">
                          <a:latin typeface="Arial"/>
                          <a:cs typeface="Arial"/>
                        </a:rPr>
                        <a:t> </a:t>
                      </a:r>
                      <a:r>
                        <a:rPr sz="1100" spc="-5" dirty="0">
                          <a:latin typeface="Arial"/>
                          <a:cs typeface="Arial"/>
                        </a:rPr>
                        <a:t>to</a:t>
                      </a:r>
                      <a:r>
                        <a:rPr sz="1100" spc="-25" dirty="0">
                          <a:latin typeface="Arial"/>
                          <a:cs typeface="Arial"/>
                        </a:rPr>
                        <a:t> </a:t>
                      </a:r>
                      <a:r>
                        <a:rPr sz="1100" spc="-5" dirty="0">
                          <a:latin typeface="Arial"/>
                          <a:cs typeface="Arial"/>
                        </a:rPr>
                        <a:t>set</a:t>
                      </a:r>
                      <a:r>
                        <a:rPr sz="1100" spc="-40" dirty="0">
                          <a:latin typeface="Arial"/>
                          <a:cs typeface="Arial"/>
                        </a:rPr>
                        <a:t> </a:t>
                      </a:r>
                      <a:r>
                        <a:rPr sz="1100" spc="-5" dirty="0">
                          <a:latin typeface="Arial"/>
                          <a:cs typeface="Arial"/>
                        </a:rPr>
                        <a:t>the</a:t>
                      </a:r>
                      <a:r>
                        <a:rPr sz="1100" spc="-25" dirty="0">
                          <a:latin typeface="Arial"/>
                          <a:cs typeface="Arial"/>
                        </a:rPr>
                        <a:t> </a:t>
                      </a:r>
                      <a:r>
                        <a:rPr sz="1100" spc="-5" dirty="0">
                          <a:latin typeface="Arial"/>
                          <a:cs typeface="Arial"/>
                        </a:rPr>
                        <a:t>oppressed</a:t>
                      </a:r>
                      <a:r>
                        <a:rPr sz="1100" spc="-25" dirty="0">
                          <a:latin typeface="Arial"/>
                          <a:cs typeface="Arial"/>
                        </a:rPr>
                        <a:t> </a:t>
                      </a:r>
                      <a:r>
                        <a:rPr sz="1100" spc="-5" dirty="0">
                          <a:latin typeface="Arial"/>
                          <a:cs typeface="Arial"/>
                        </a:rPr>
                        <a:t>free”</a:t>
                      </a:r>
                      <a:r>
                        <a:rPr sz="1100" spc="-25" dirty="0">
                          <a:latin typeface="Arial"/>
                          <a:cs typeface="Arial"/>
                        </a:rPr>
                        <a:t> </a:t>
                      </a:r>
                      <a:r>
                        <a:rPr sz="1100" spc="-5" dirty="0">
                          <a:latin typeface="Arial"/>
                          <a:cs typeface="Arial"/>
                        </a:rPr>
                        <a:t>Luke 4:18  NIV</a:t>
                      </a:r>
                      <a:endParaRPr sz="1100">
                        <a:latin typeface="Arial"/>
                        <a:cs typeface="Arial"/>
                      </a:endParaRPr>
                    </a:p>
                    <a:p>
                      <a:pPr marL="270510" indent="-200660">
                        <a:lnSpc>
                          <a:spcPct val="100000"/>
                        </a:lnSpc>
                        <a:spcBef>
                          <a:spcPts val="985"/>
                        </a:spcBef>
                        <a:buChar char="•"/>
                        <a:tabLst>
                          <a:tab pos="269875" algn="l"/>
                          <a:tab pos="270510" algn="l"/>
                        </a:tabLst>
                      </a:pPr>
                      <a:r>
                        <a:rPr sz="1100" spc="-5" dirty="0">
                          <a:latin typeface="Arial"/>
                          <a:cs typeface="Arial"/>
                        </a:rPr>
                        <a:t>Workbook page</a:t>
                      </a:r>
                      <a:r>
                        <a:rPr sz="1100" dirty="0">
                          <a:latin typeface="Arial"/>
                          <a:cs typeface="Arial"/>
                        </a:rPr>
                        <a:t> </a:t>
                      </a:r>
                      <a:r>
                        <a:rPr sz="1100" spc="-5" dirty="0">
                          <a:latin typeface="Arial"/>
                          <a:cs typeface="Arial"/>
                        </a:rPr>
                        <a:t>83</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881888">
                <a:tc>
                  <a:txBody>
                    <a:bodyPr/>
                    <a:lstStyle/>
                    <a:p>
                      <a:pPr marL="59690" marR="183515">
                        <a:lnSpc>
                          <a:spcPct val="102299"/>
                        </a:lnSpc>
                        <a:spcBef>
                          <a:spcPts val="64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11150">
                        <a:lnSpc>
                          <a:spcPct val="100899"/>
                        </a:lnSpc>
                        <a:spcBef>
                          <a:spcPts val="705"/>
                        </a:spcBef>
                      </a:pPr>
                      <a:r>
                        <a:rPr sz="1100" dirty="0">
                          <a:solidFill>
                            <a:srgbClr val="EB7B2F"/>
                          </a:solidFill>
                          <a:latin typeface="Arial"/>
                          <a:cs typeface="Arial"/>
                        </a:rPr>
                        <a:t>Uncovering  </a:t>
                      </a:r>
                      <a:r>
                        <a:rPr sz="1100" spc="-5" dirty="0">
                          <a:solidFill>
                            <a:srgbClr val="EB7B2F"/>
                          </a:solidFill>
                          <a:latin typeface="Arial"/>
                          <a:cs typeface="Arial"/>
                        </a:rPr>
                        <a:t>the</a:t>
                      </a:r>
                      <a:r>
                        <a:rPr sz="1100" spc="-35" dirty="0">
                          <a:solidFill>
                            <a:srgbClr val="EB7B2F"/>
                          </a:solidFill>
                          <a:latin typeface="Arial"/>
                          <a:cs typeface="Arial"/>
                        </a:rPr>
                        <a:t> </a:t>
                      </a:r>
                      <a:r>
                        <a:rPr sz="1100" spc="-5" dirty="0">
                          <a:solidFill>
                            <a:srgbClr val="EB7B2F"/>
                          </a:solidFill>
                          <a:latin typeface="Arial"/>
                          <a:cs typeface="Arial"/>
                        </a:rPr>
                        <a:t>Chains</a:t>
                      </a:r>
                      <a:endParaRPr sz="1100">
                        <a:latin typeface="Arial"/>
                        <a:cs typeface="Arial"/>
                      </a:endParaRPr>
                    </a:p>
                  </a:txBody>
                  <a:tcPr marL="0" marR="0" marT="895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indent="-229235">
                        <a:lnSpc>
                          <a:spcPct val="100000"/>
                        </a:lnSpc>
                        <a:spcBef>
                          <a:spcPts val="20"/>
                        </a:spcBef>
                        <a:buClr>
                          <a:srgbClr val="000000"/>
                        </a:buClr>
                        <a:buChar char="•"/>
                        <a:tabLst>
                          <a:tab pos="298450" algn="l"/>
                          <a:tab pos="299085" algn="l"/>
                        </a:tabLst>
                      </a:pPr>
                      <a:r>
                        <a:rPr sz="1100" spc="-5" dirty="0">
                          <a:solidFill>
                            <a:srgbClr val="1F1D1E"/>
                          </a:solidFill>
                          <a:latin typeface="Arial"/>
                          <a:cs typeface="Arial"/>
                        </a:rPr>
                        <a:t>Reflect and share why you think Jesus said</a:t>
                      </a:r>
                      <a:r>
                        <a:rPr sz="1100" spc="25" dirty="0">
                          <a:solidFill>
                            <a:srgbClr val="1F1D1E"/>
                          </a:solidFill>
                          <a:latin typeface="Arial"/>
                          <a:cs typeface="Arial"/>
                        </a:rPr>
                        <a:t> </a:t>
                      </a:r>
                      <a:r>
                        <a:rPr sz="1100" spc="-5" dirty="0">
                          <a:solidFill>
                            <a:srgbClr val="1F1D1E"/>
                          </a:solidFill>
                          <a:latin typeface="Arial"/>
                          <a:cs typeface="Arial"/>
                        </a:rPr>
                        <a:t>this.</a:t>
                      </a:r>
                      <a:endParaRPr sz="1100">
                        <a:latin typeface="Arial"/>
                        <a:cs typeface="Arial"/>
                      </a:endParaRPr>
                    </a:p>
                    <a:p>
                      <a:pPr marL="298450" indent="-229235">
                        <a:lnSpc>
                          <a:spcPct val="100000"/>
                        </a:lnSpc>
                        <a:spcBef>
                          <a:spcPts val="945"/>
                        </a:spcBef>
                        <a:buClr>
                          <a:srgbClr val="000000"/>
                        </a:buClr>
                        <a:buChar char="•"/>
                        <a:tabLst>
                          <a:tab pos="298450" algn="l"/>
                          <a:tab pos="299085" algn="l"/>
                        </a:tabLst>
                      </a:pPr>
                      <a:r>
                        <a:rPr sz="1100" spc="-5" dirty="0">
                          <a:solidFill>
                            <a:srgbClr val="1F1D1E"/>
                          </a:solidFill>
                          <a:latin typeface="Arial"/>
                          <a:cs typeface="Arial"/>
                        </a:rPr>
                        <a:t>Are His words true in your life today?</a:t>
                      </a:r>
                      <a:r>
                        <a:rPr sz="1100" spc="15" dirty="0">
                          <a:solidFill>
                            <a:srgbClr val="1F1D1E"/>
                          </a:solidFill>
                          <a:latin typeface="Arial"/>
                          <a:cs typeface="Arial"/>
                        </a:rPr>
                        <a:t> </a:t>
                      </a:r>
                      <a:r>
                        <a:rPr sz="1100" spc="-5" dirty="0">
                          <a:solidFill>
                            <a:srgbClr val="1F1D1E"/>
                          </a:solidFill>
                          <a:latin typeface="Arial"/>
                          <a:cs typeface="Arial"/>
                        </a:rPr>
                        <a:t>How?</a:t>
                      </a:r>
                      <a:endParaRPr sz="1100">
                        <a:latin typeface="Arial"/>
                        <a:cs typeface="Arial"/>
                      </a:endParaRPr>
                    </a:p>
                    <a:p>
                      <a:pPr marL="298450" indent="-229235">
                        <a:lnSpc>
                          <a:spcPct val="100000"/>
                        </a:lnSpc>
                        <a:spcBef>
                          <a:spcPts val="944"/>
                        </a:spcBef>
                        <a:buChar char="•"/>
                        <a:tabLst>
                          <a:tab pos="298450" algn="l"/>
                          <a:tab pos="299085" algn="l"/>
                        </a:tabLst>
                      </a:pPr>
                      <a:r>
                        <a:rPr sz="1100" spc="-5" dirty="0">
                          <a:latin typeface="Arial"/>
                          <a:cs typeface="Arial"/>
                        </a:rPr>
                        <a:t>Workbook page</a:t>
                      </a:r>
                      <a:r>
                        <a:rPr sz="1100" dirty="0">
                          <a:latin typeface="Arial"/>
                          <a:cs typeface="Arial"/>
                        </a:rPr>
                        <a:t> </a:t>
                      </a:r>
                      <a:r>
                        <a:rPr sz="1100" spc="-5" dirty="0">
                          <a:latin typeface="Arial"/>
                          <a:cs typeface="Arial"/>
                        </a:rPr>
                        <a:t>83</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62534">
                <a:tc>
                  <a:txBody>
                    <a:bodyPr/>
                    <a:lstStyle/>
                    <a:p>
                      <a:pPr marL="59690" marR="339725">
                        <a:lnSpc>
                          <a:spcPts val="1270"/>
                        </a:lnSpc>
                        <a:spcBef>
                          <a:spcPts val="5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70"/>
                        </a:spcBef>
                      </a:pPr>
                      <a:r>
                        <a:rPr sz="1100" spc="-5" dirty="0">
                          <a:latin typeface="Arial"/>
                          <a:cs typeface="Arial"/>
                        </a:rPr>
                        <a:t>Intro Step</a:t>
                      </a:r>
                      <a:r>
                        <a:rPr sz="1100" spc="-20" dirty="0">
                          <a:latin typeface="Arial"/>
                          <a:cs typeface="Arial"/>
                        </a:rPr>
                        <a:t> </a:t>
                      </a:r>
                      <a:r>
                        <a:rPr sz="1100" spc="-5" dirty="0">
                          <a:latin typeface="Arial"/>
                          <a:cs typeface="Arial"/>
                        </a:rPr>
                        <a:t>11</a:t>
                      </a:r>
                      <a:endParaRPr sz="1100">
                        <a:latin typeface="Arial"/>
                        <a:cs typeface="Arial"/>
                      </a:endParaRPr>
                    </a:p>
                  </a:txBody>
                  <a:tcPr marL="0" marR="0" marT="88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marR="111125" indent="-222885">
                        <a:lnSpc>
                          <a:spcPts val="1270"/>
                        </a:lnSpc>
                        <a:spcBef>
                          <a:spcPts val="105"/>
                        </a:spcBef>
                        <a:buChar char="•"/>
                        <a:tabLst>
                          <a:tab pos="292100" algn="l"/>
                          <a:tab pos="292735" algn="l"/>
                        </a:tabLst>
                      </a:pPr>
                      <a:r>
                        <a:rPr sz="1100" spc="-5" dirty="0">
                          <a:latin typeface="Arial"/>
                          <a:cs typeface="Arial"/>
                        </a:rPr>
                        <a:t>The</a:t>
                      </a:r>
                      <a:r>
                        <a:rPr sz="1100" spc="-55" dirty="0">
                          <a:latin typeface="Arial"/>
                          <a:cs typeface="Arial"/>
                        </a:rPr>
                        <a:t> </a:t>
                      </a:r>
                      <a:r>
                        <a:rPr sz="1100" spc="-5" dirty="0">
                          <a:latin typeface="Arial"/>
                          <a:cs typeface="Arial"/>
                        </a:rPr>
                        <a:t>hosts</a:t>
                      </a:r>
                      <a:r>
                        <a:rPr sz="1100" spc="-50" dirty="0">
                          <a:latin typeface="Arial"/>
                          <a:cs typeface="Arial"/>
                        </a:rPr>
                        <a:t> </a:t>
                      </a:r>
                      <a:r>
                        <a:rPr sz="1100" spc="-5" dirty="0">
                          <a:latin typeface="Arial"/>
                          <a:cs typeface="Arial"/>
                        </a:rPr>
                        <a:t>welcome</a:t>
                      </a:r>
                      <a:r>
                        <a:rPr sz="1100" spc="-55" dirty="0">
                          <a:latin typeface="Arial"/>
                          <a:cs typeface="Arial"/>
                        </a:rPr>
                        <a:t> </a:t>
                      </a:r>
                      <a:r>
                        <a:rPr sz="1100" spc="-5" dirty="0">
                          <a:latin typeface="Arial"/>
                          <a:cs typeface="Arial"/>
                        </a:rPr>
                        <a:t>participants</a:t>
                      </a:r>
                      <a:r>
                        <a:rPr sz="1100" spc="-50" dirty="0">
                          <a:latin typeface="Arial"/>
                          <a:cs typeface="Arial"/>
                        </a:rPr>
                        <a:t> </a:t>
                      </a:r>
                      <a:r>
                        <a:rPr sz="1100" spc="-5" dirty="0">
                          <a:latin typeface="Arial"/>
                          <a:cs typeface="Arial"/>
                        </a:rPr>
                        <a:t>to</a:t>
                      </a:r>
                      <a:r>
                        <a:rPr sz="1100" spc="-55" dirty="0">
                          <a:latin typeface="Arial"/>
                          <a:cs typeface="Arial"/>
                        </a:rPr>
                        <a:t> </a:t>
                      </a:r>
                      <a:r>
                        <a:rPr sz="1100" spc="-5" dirty="0">
                          <a:latin typeface="Arial"/>
                          <a:cs typeface="Arial"/>
                        </a:rPr>
                        <a:t>step</a:t>
                      </a:r>
                      <a:r>
                        <a:rPr sz="1100" spc="-50" dirty="0">
                          <a:latin typeface="Arial"/>
                          <a:cs typeface="Arial"/>
                        </a:rPr>
                        <a:t> </a:t>
                      </a:r>
                      <a:r>
                        <a:rPr sz="1100" spc="-5" dirty="0">
                          <a:latin typeface="Arial"/>
                          <a:cs typeface="Arial"/>
                        </a:rPr>
                        <a:t>11</a:t>
                      </a:r>
                      <a:r>
                        <a:rPr sz="1100" spc="-50" dirty="0">
                          <a:latin typeface="Arial"/>
                          <a:cs typeface="Arial"/>
                        </a:rPr>
                        <a:t> </a:t>
                      </a:r>
                      <a:r>
                        <a:rPr sz="1100" spc="-5" dirty="0">
                          <a:latin typeface="Arial"/>
                          <a:cs typeface="Arial"/>
                        </a:rPr>
                        <a:t>and</a:t>
                      </a:r>
                      <a:r>
                        <a:rPr sz="1100" spc="-35" dirty="0">
                          <a:latin typeface="Arial"/>
                          <a:cs typeface="Arial"/>
                        </a:rPr>
                        <a:t> </a:t>
                      </a:r>
                      <a:r>
                        <a:rPr sz="1100" spc="-5" dirty="0">
                          <a:latin typeface="Arial"/>
                          <a:cs typeface="Arial"/>
                        </a:rPr>
                        <a:t>shares</a:t>
                      </a:r>
                      <a:r>
                        <a:rPr sz="1100" spc="-50" dirty="0">
                          <a:latin typeface="Arial"/>
                          <a:cs typeface="Arial"/>
                        </a:rPr>
                        <a:t> </a:t>
                      </a:r>
                      <a:r>
                        <a:rPr sz="1100" spc="-5" dirty="0">
                          <a:latin typeface="Arial"/>
                          <a:cs typeface="Arial"/>
                        </a:rPr>
                        <a:t>a</a:t>
                      </a:r>
                      <a:r>
                        <a:rPr sz="1100" spc="-55" dirty="0">
                          <a:latin typeface="Arial"/>
                          <a:cs typeface="Arial"/>
                        </a:rPr>
                        <a:t> </a:t>
                      </a:r>
                      <a:r>
                        <a:rPr sz="1100" spc="-5" dirty="0">
                          <a:latin typeface="Arial"/>
                          <a:cs typeface="Arial"/>
                        </a:rPr>
                        <a:t>little</a:t>
                      </a:r>
                      <a:r>
                        <a:rPr sz="1100" spc="-55" dirty="0">
                          <a:latin typeface="Arial"/>
                          <a:cs typeface="Arial"/>
                        </a:rPr>
                        <a:t> </a:t>
                      </a:r>
                      <a:r>
                        <a:rPr sz="1100" spc="-5" dirty="0">
                          <a:latin typeface="Arial"/>
                          <a:cs typeface="Arial"/>
                        </a:rPr>
                        <a:t>about  the step</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821436">
                <a:tc>
                  <a:txBody>
                    <a:bodyPr/>
                    <a:lstStyle/>
                    <a:p>
                      <a:pPr marL="59690" marR="156845">
                        <a:lnSpc>
                          <a:spcPct val="101600"/>
                        </a:lnSpc>
                        <a:spcBef>
                          <a:spcPts val="150"/>
                        </a:spcBef>
                      </a:pPr>
                      <a:r>
                        <a:rPr sz="1100" spc="-5" dirty="0">
                          <a:latin typeface="Arial"/>
                          <a:cs typeface="Arial"/>
                        </a:rPr>
                        <a:t>Host +</a:t>
                      </a:r>
                      <a:r>
                        <a:rPr sz="1100" spc="-70" dirty="0">
                          <a:latin typeface="Arial"/>
                          <a:cs typeface="Arial"/>
                        </a:rPr>
                        <a:t> </a:t>
                      </a:r>
                      <a:r>
                        <a:rPr sz="1100" spc="-5" dirty="0">
                          <a:latin typeface="Arial"/>
                          <a:cs typeface="Arial"/>
                        </a:rPr>
                        <a:t>Dr.  Soaries  (Video)</a:t>
                      </a:r>
                      <a:endParaRPr sz="1100">
                        <a:latin typeface="Arial"/>
                        <a:cs typeface="Arial"/>
                      </a:endParaRPr>
                    </a:p>
                  </a:txBody>
                  <a:tcPr marL="0" marR="0" marT="190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025">
                        <a:lnSpc>
                          <a:spcPts val="1290"/>
                        </a:lnSpc>
                      </a:pPr>
                      <a:r>
                        <a:rPr sz="1100" spc="-5" dirty="0">
                          <a:latin typeface="Arial"/>
                          <a:cs typeface="Arial"/>
                        </a:rPr>
                        <a:t>Igniting</a:t>
                      </a:r>
                      <a:r>
                        <a:rPr sz="1100" spc="-10" dirty="0">
                          <a:latin typeface="Arial"/>
                          <a:cs typeface="Arial"/>
                        </a:rPr>
                        <a:t> </a:t>
                      </a:r>
                      <a:r>
                        <a:rPr sz="1100" spc="-5" dirty="0">
                          <a:latin typeface="Arial"/>
                          <a:cs typeface="Arial"/>
                        </a:rPr>
                        <a:t>Dfree</a:t>
                      </a:r>
                      <a:endParaRPr sz="1100">
                        <a:latin typeface="Arial"/>
                        <a:cs typeface="Arial"/>
                      </a:endParaRPr>
                    </a:p>
                    <a:p>
                      <a:pPr marL="59690" marR="81280" indent="12700">
                        <a:lnSpc>
                          <a:spcPct val="110500"/>
                        </a:lnSpc>
                      </a:pPr>
                      <a:r>
                        <a:rPr sz="1100" spc="-5" dirty="0">
                          <a:latin typeface="Arial"/>
                          <a:cs typeface="Arial"/>
                        </a:rPr>
                        <a:t>Living</a:t>
                      </a:r>
                      <a:r>
                        <a:rPr sz="1100" spc="-50" dirty="0">
                          <a:latin typeface="Arial"/>
                          <a:cs typeface="Arial"/>
                        </a:rPr>
                        <a:t> </a:t>
                      </a:r>
                      <a:r>
                        <a:rPr sz="1100" spc="-5" dirty="0">
                          <a:latin typeface="Arial"/>
                          <a:cs typeface="Arial"/>
                        </a:rPr>
                        <a:t>Through  </a:t>
                      </a:r>
                      <a:r>
                        <a:rPr sz="1100" spc="-10" dirty="0">
                          <a:latin typeface="Arial"/>
                          <a:cs typeface="Arial"/>
                        </a:rPr>
                        <a:t>BDC</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marR="111125" indent="-222885" algn="just">
                        <a:lnSpc>
                          <a:spcPct val="101499"/>
                        </a:lnSpc>
                        <a:buChar char="•"/>
                        <a:tabLst>
                          <a:tab pos="292735" algn="l"/>
                        </a:tabLst>
                      </a:pPr>
                      <a:r>
                        <a:rPr sz="1100" spc="-5" dirty="0">
                          <a:latin typeface="Arial"/>
                          <a:cs typeface="Arial"/>
                        </a:rPr>
                        <a:t>Dr. Soaries talks about the Billion Dollar Challenge (BDC) and  encourages people to mobilize their community and make small  progress</a:t>
                      </a:r>
                      <a:r>
                        <a:rPr sz="1100" spc="-25" dirty="0">
                          <a:latin typeface="Arial"/>
                          <a:cs typeface="Arial"/>
                        </a:rPr>
                        <a:t> </a:t>
                      </a:r>
                      <a:r>
                        <a:rPr sz="1100" spc="-5" dirty="0">
                          <a:latin typeface="Arial"/>
                          <a:cs typeface="Arial"/>
                        </a:rPr>
                        <a:t>and</a:t>
                      </a:r>
                      <a:r>
                        <a:rPr sz="1100" spc="-30" dirty="0">
                          <a:latin typeface="Arial"/>
                          <a:cs typeface="Arial"/>
                        </a:rPr>
                        <a:t> </a:t>
                      </a:r>
                      <a:r>
                        <a:rPr sz="1100" spc="-5" dirty="0">
                          <a:latin typeface="Arial"/>
                          <a:cs typeface="Arial"/>
                        </a:rPr>
                        <a:t>goals.</a:t>
                      </a:r>
                      <a:r>
                        <a:rPr sz="1100" spc="-35" dirty="0">
                          <a:latin typeface="Arial"/>
                          <a:cs typeface="Arial"/>
                        </a:rPr>
                        <a:t> </a:t>
                      </a:r>
                      <a:r>
                        <a:rPr sz="1100" spc="-5" dirty="0">
                          <a:latin typeface="Arial"/>
                          <a:cs typeface="Arial"/>
                        </a:rPr>
                        <a:t>BDC</a:t>
                      </a:r>
                      <a:r>
                        <a:rPr sz="1100" spc="-3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a</a:t>
                      </a:r>
                      <a:r>
                        <a:rPr sz="1100" spc="-25" dirty="0">
                          <a:latin typeface="Arial"/>
                          <a:cs typeface="Arial"/>
                        </a:rPr>
                        <a:t> </a:t>
                      </a:r>
                      <a:r>
                        <a:rPr sz="1100" spc="-5" dirty="0">
                          <a:latin typeface="Arial"/>
                          <a:cs typeface="Arial"/>
                        </a:rPr>
                        <a:t>free</a:t>
                      </a:r>
                      <a:r>
                        <a:rPr sz="1100" spc="-20" dirty="0">
                          <a:latin typeface="Arial"/>
                          <a:cs typeface="Arial"/>
                        </a:rPr>
                        <a:t> </a:t>
                      </a:r>
                      <a:r>
                        <a:rPr sz="1100" spc="-5" dirty="0">
                          <a:latin typeface="Arial"/>
                          <a:cs typeface="Arial"/>
                        </a:rPr>
                        <a:t>online</a:t>
                      </a:r>
                      <a:r>
                        <a:rPr sz="1100" spc="-25" dirty="0">
                          <a:latin typeface="Arial"/>
                          <a:cs typeface="Arial"/>
                        </a:rPr>
                        <a:t> </a:t>
                      </a:r>
                      <a:r>
                        <a:rPr sz="1100" spc="-5" dirty="0">
                          <a:latin typeface="Arial"/>
                          <a:cs typeface="Arial"/>
                        </a:rPr>
                        <a:t>digital</a:t>
                      </a:r>
                      <a:r>
                        <a:rPr sz="1100" spc="-30" dirty="0">
                          <a:latin typeface="Arial"/>
                          <a:cs typeface="Arial"/>
                        </a:rPr>
                        <a:t> </a:t>
                      </a:r>
                      <a:r>
                        <a:rPr sz="1100" spc="-5" dirty="0">
                          <a:latin typeface="Arial"/>
                          <a:cs typeface="Arial"/>
                        </a:rPr>
                        <a:t>platform</a:t>
                      </a:r>
                      <a:r>
                        <a:rPr sz="1100" spc="-30" dirty="0">
                          <a:latin typeface="Arial"/>
                          <a:cs typeface="Arial"/>
                        </a:rPr>
                        <a:t> </a:t>
                      </a:r>
                      <a:r>
                        <a:rPr sz="1100" spc="-5" dirty="0">
                          <a:latin typeface="Arial"/>
                          <a:cs typeface="Arial"/>
                        </a:rPr>
                        <a:t>that</a:t>
                      </a:r>
                      <a:r>
                        <a:rPr sz="1100" spc="-25" dirty="0">
                          <a:latin typeface="Arial"/>
                          <a:cs typeface="Arial"/>
                        </a:rPr>
                        <a:t> </a:t>
                      </a:r>
                      <a:r>
                        <a:rPr sz="1100" spc="-5" dirty="0">
                          <a:latin typeface="Arial"/>
                          <a:cs typeface="Arial"/>
                        </a:rPr>
                        <a:t>lends  itself to a movement.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647699">
                <a:tc>
                  <a:txBody>
                    <a:bodyPr/>
                    <a:lstStyle/>
                    <a:p>
                      <a:pPr marL="59690" marR="339725">
                        <a:lnSpc>
                          <a:spcPct val="110500"/>
                        </a:lnSpc>
                        <a:spcBef>
                          <a:spcPts val="58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742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218440">
                        <a:lnSpc>
                          <a:spcPct val="101800"/>
                        </a:lnSpc>
                        <a:spcBef>
                          <a:spcPts val="755"/>
                        </a:spcBef>
                      </a:pPr>
                      <a:r>
                        <a:rPr sz="1100" spc="-5" dirty="0">
                          <a:latin typeface="Arial"/>
                          <a:cs typeface="Arial"/>
                        </a:rPr>
                        <a:t>Dfree</a:t>
                      </a:r>
                      <a:r>
                        <a:rPr sz="1100" spc="-55" dirty="0">
                          <a:latin typeface="Arial"/>
                          <a:cs typeface="Arial"/>
                        </a:rPr>
                        <a:t> </a:t>
                      </a:r>
                      <a:r>
                        <a:rPr sz="1100" spc="-5" dirty="0">
                          <a:latin typeface="Arial"/>
                          <a:cs typeface="Arial"/>
                        </a:rPr>
                        <a:t>Money  Tip</a:t>
                      </a:r>
                      <a:endParaRPr sz="1100">
                        <a:latin typeface="Arial"/>
                        <a:cs typeface="Arial"/>
                      </a:endParaRPr>
                    </a:p>
                  </a:txBody>
                  <a:tcPr marL="0" marR="0" marT="958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80"/>
                        </a:lnSpc>
                        <a:buChar char="•"/>
                        <a:tabLst>
                          <a:tab pos="269875" algn="l"/>
                          <a:tab pos="270510" algn="l"/>
                        </a:tabLst>
                      </a:pPr>
                      <a:r>
                        <a:rPr sz="1100" spc="-5" dirty="0">
                          <a:latin typeface="Arial"/>
                          <a:cs typeface="Arial"/>
                        </a:rPr>
                        <a:t>Did</a:t>
                      </a:r>
                      <a:r>
                        <a:rPr sz="1100" spc="135" dirty="0">
                          <a:latin typeface="Arial"/>
                          <a:cs typeface="Arial"/>
                        </a:rPr>
                        <a:t> </a:t>
                      </a:r>
                      <a:r>
                        <a:rPr sz="1100" spc="-5" dirty="0">
                          <a:latin typeface="Arial"/>
                          <a:cs typeface="Arial"/>
                        </a:rPr>
                        <a:t>you</a:t>
                      </a:r>
                      <a:r>
                        <a:rPr sz="1100" spc="135" dirty="0">
                          <a:latin typeface="Arial"/>
                          <a:cs typeface="Arial"/>
                        </a:rPr>
                        <a:t> </a:t>
                      </a:r>
                      <a:r>
                        <a:rPr sz="1100" spc="-5" dirty="0">
                          <a:latin typeface="Arial"/>
                          <a:cs typeface="Arial"/>
                        </a:rPr>
                        <a:t>know</a:t>
                      </a:r>
                      <a:r>
                        <a:rPr sz="1100" spc="140" dirty="0">
                          <a:latin typeface="Arial"/>
                          <a:cs typeface="Arial"/>
                        </a:rPr>
                        <a:t> </a:t>
                      </a:r>
                      <a:r>
                        <a:rPr sz="1100" spc="-5" dirty="0">
                          <a:latin typeface="Arial"/>
                          <a:cs typeface="Arial"/>
                        </a:rPr>
                        <a:t>that</a:t>
                      </a:r>
                      <a:r>
                        <a:rPr sz="1100" spc="145" dirty="0">
                          <a:latin typeface="Arial"/>
                          <a:cs typeface="Arial"/>
                        </a:rPr>
                        <a:t> </a:t>
                      </a:r>
                      <a:r>
                        <a:rPr sz="1100" spc="-5" dirty="0">
                          <a:solidFill>
                            <a:srgbClr val="0D0D0D"/>
                          </a:solidFill>
                          <a:latin typeface="Arial"/>
                          <a:cs typeface="Arial"/>
                        </a:rPr>
                        <a:t>If</a:t>
                      </a:r>
                      <a:r>
                        <a:rPr sz="1100" spc="140" dirty="0">
                          <a:solidFill>
                            <a:srgbClr val="0D0D0D"/>
                          </a:solidFill>
                          <a:latin typeface="Arial"/>
                          <a:cs typeface="Arial"/>
                        </a:rPr>
                        <a:t> </a:t>
                      </a:r>
                      <a:r>
                        <a:rPr sz="1100" spc="-5" dirty="0">
                          <a:solidFill>
                            <a:srgbClr val="0D0D0D"/>
                          </a:solidFill>
                          <a:latin typeface="Arial"/>
                          <a:cs typeface="Arial"/>
                        </a:rPr>
                        <a:t>you</a:t>
                      </a:r>
                      <a:r>
                        <a:rPr sz="1100" spc="140" dirty="0">
                          <a:solidFill>
                            <a:srgbClr val="0D0D0D"/>
                          </a:solidFill>
                          <a:latin typeface="Arial"/>
                          <a:cs typeface="Arial"/>
                        </a:rPr>
                        <a:t> </a:t>
                      </a:r>
                      <a:r>
                        <a:rPr sz="1100" spc="-5" dirty="0">
                          <a:solidFill>
                            <a:srgbClr val="0D0D0D"/>
                          </a:solidFill>
                          <a:latin typeface="Arial"/>
                          <a:cs typeface="Arial"/>
                        </a:rPr>
                        <a:t>start</a:t>
                      </a:r>
                      <a:r>
                        <a:rPr sz="1100" spc="135" dirty="0">
                          <a:solidFill>
                            <a:srgbClr val="0D0D0D"/>
                          </a:solidFill>
                          <a:latin typeface="Arial"/>
                          <a:cs typeface="Arial"/>
                        </a:rPr>
                        <a:t> </a:t>
                      </a:r>
                      <a:r>
                        <a:rPr sz="1100" spc="-5" dirty="0">
                          <a:solidFill>
                            <a:srgbClr val="0D0D0D"/>
                          </a:solidFill>
                          <a:latin typeface="Arial"/>
                          <a:cs typeface="Arial"/>
                        </a:rPr>
                        <a:t>and</a:t>
                      </a:r>
                      <a:r>
                        <a:rPr sz="1100" spc="135" dirty="0">
                          <a:solidFill>
                            <a:srgbClr val="0D0D0D"/>
                          </a:solidFill>
                          <a:latin typeface="Arial"/>
                          <a:cs typeface="Arial"/>
                        </a:rPr>
                        <a:t> </a:t>
                      </a:r>
                      <a:r>
                        <a:rPr sz="1100" spc="-5" dirty="0">
                          <a:solidFill>
                            <a:srgbClr val="0D0D0D"/>
                          </a:solidFill>
                          <a:latin typeface="Arial"/>
                          <a:cs typeface="Arial"/>
                        </a:rPr>
                        <a:t>lead</a:t>
                      </a:r>
                      <a:r>
                        <a:rPr sz="1100" spc="140" dirty="0">
                          <a:solidFill>
                            <a:srgbClr val="0D0D0D"/>
                          </a:solidFill>
                          <a:latin typeface="Arial"/>
                          <a:cs typeface="Arial"/>
                        </a:rPr>
                        <a:t> </a:t>
                      </a:r>
                      <a:r>
                        <a:rPr sz="1100" spc="-5" dirty="0">
                          <a:solidFill>
                            <a:srgbClr val="0D0D0D"/>
                          </a:solidFill>
                          <a:latin typeface="Arial"/>
                          <a:cs typeface="Arial"/>
                        </a:rPr>
                        <a:t>money</a:t>
                      </a:r>
                      <a:r>
                        <a:rPr sz="1100" spc="135" dirty="0">
                          <a:solidFill>
                            <a:srgbClr val="0D0D0D"/>
                          </a:solidFill>
                          <a:latin typeface="Arial"/>
                          <a:cs typeface="Arial"/>
                        </a:rPr>
                        <a:t> </a:t>
                      </a:r>
                      <a:r>
                        <a:rPr sz="1100" spc="-5" dirty="0">
                          <a:solidFill>
                            <a:srgbClr val="0D0D0D"/>
                          </a:solidFill>
                          <a:latin typeface="Arial"/>
                          <a:cs typeface="Arial"/>
                        </a:rPr>
                        <a:t>conversations</a:t>
                      </a:r>
                      <a:r>
                        <a:rPr sz="1100" spc="140" dirty="0">
                          <a:solidFill>
                            <a:srgbClr val="0D0D0D"/>
                          </a:solidFill>
                          <a:latin typeface="Arial"/>
                          <a:cs typeface="Arial"/>
                        </a:rPr>
                        <a:t> </a:t>
                      </a:r>
                      <a:r>
                        <a:rPr sz="1100" spc="-5" dirty="0">
                          <a:solidFill>
                            <a:srgbClr val="0D0D0D"/>
                          </a:solidFill>
                          <a:latin typeface="Arial"/>
                          <a:cs typeface="Arial"/>
                        </a:rPr>
                        <a:t>in</a:t>
                      </a:r>
                      <a:endParaRPr sz="1100">
                        <a:latin typeface="Arial"/>
                        <a:cs typeface="Arial"/>
                      </a:endParaRPr>
                    </a:p>
                    <a:p>
                      <a:pPr marL="270510" marR="109855">
                        <a:lnSpc>
                          <a:spcPct val="101800"/>
                        </a:lnSpc>
                        <a:spcBef>
                          <a:spcPts val="5"/>
                        </a:spcBef>
                      </a:pPr>
                      <a:r>
                        <a:rPr sz="1100" spc="-5" dirty="0">
                          <a:solidFill>
                            <a:srgbClr val="0D0D0D"/>
                          </a:solidFill>
                          <a:latin typeface="Arial"/>
                          <a:cs typeface="Arial"/>
                        </a:rPr>
                        <a:t>your family it will change the trajectory and outcome for future  generations?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44</a:t>
            </a:r>
          </a:p>
        </p:txBody>
      </p:sp>
      <p:graphicFrame>
        <p:nvGraphicFramePr>
          <p:cNvPr id="2" name="object 2"/>
          <p:cNvGraphicFramePr>
            <a:graphicFrameLocks noGrp="1"/>
          </p:cNvGraphicFramePr>
          <p:nvPr/>
        </p:nvGraphicFramePr>
        <p:xfrm>
          <a:off x="568451" y="914400"/>
          <a:ext cx="6401435" cy="4990844"/>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58335">
                  <a:extLst>
                    <a:ext uri="{9D8B030D-6E8A-4147-A177-3AD203B41FA5}">
                      <a16:colId xmlns:a16="http://schemas.microsoft.com/office/drawing/2014/main" val="20002"/>
                    </a:ext>
                  </a:extLst>
                </a:gridCol>
              </a:tblGrid>
              <a:tr h="400050">
                <a:tc gridSpan="3">
                  <a:txBody>
                    <a:bodyPr/>
                    <a:lstStyle/>
                    <a:p>
                      <a:pPr marR="167005" algn="ctr">
                        <a:lnSpc>
                          <a:spcPct val="100000"/>
                        </a:lnSpc>
                        <a:spcBef>
                          <a:spcPts val="865"/>
                        </a:spcBef>
                      </a:pPr>
                      <a:r>
                        <a:rPr sz="1100" b="1" spc="-5" dirty="0">
                          <a:solidFill>
                            <a:srgbClr val="FFFFFF"/>
                          </a:solidFill>
                          <a:latin typeface="Arial"/>
                          <a:cs typeface="Arial"/>
                        </a:rPr>
                        <a:t>Step 11: Ignite dfree</a:t>
                      </a:r>
                      <a:r>
                        <a:rPr sz="1100" b="1" spc="-5" dirty="0">
                          <a:solidFill>
                            <a:srgbClr val="FFFFFF"/>
                          </a:solidFill>
                          <a:latin typeface="Calibri"/>
                          <a:cs typeface="Calibri"/>
                        </a:rPr>
                        <a:t>®</a:t>
                      </a:r>
                      <a:r>
                        <a:rPr sz="1100" b="1" spc="75" dirty="0">
                          <a:solidFill>
                            <a:srgbClr val="FFFFFF"/>
                          </a:solidFill>
                          <a:latin typeface="Calibri"/>
                          <a:cs typeface="Calibri"/>
                        </a:rPr>
                        <a:t> </a:t>
                      </a:r>
                      <a:r>
                        <a:rPr sz="1100" b="1" spc="-5" dirty="0">
                          <a:solidFill>
                            <a:srgbClr val="FFFFFF"/>
                          </a:solidFill>
                          <a:latin typeface="Arial"/>
                          <a:cs typeface="Arial"/>
                        </a:rPr>
                        <a:t>Living</a:t>
                      </a:r>
                      <a:endParaRPr sz="1100">
                        <a:latin typeface="Arial"/>
                        <a:cs typeface="Arial"/>
                      </a:endParaRPr>
                    </a:p>
                  </a:txBody>
                  <a:tcPr marL="0" marR="0" marT="1098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0519">
                <a:tc>
                  <a:txBody>
                    <a:bodyPr/>
                    <a:lstStyle/>
                    <a:p>
                      <a:pPr marL="154940">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290"/>
                        </a:lnSpc>
                        <a:spcBef>
                          <a:spcPts val="9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3435350">
                <a:tc>
                  <a:txBody>
                    <a:bodyPr/>
                    <a:lstStyle/>
                    <a:p>
                      <a:pPr marL="59690">
                        <a:lnSpc>
                          <a:spcPts val="1280"/>
                        </a:lnSpc>
                      </a:pPr>
                      <a:r>
                        <a:rPr sz="1100" spc="-5" dirty="0">
                          <a:latin typeface="Arial"/>
                          <a:cs typeface="Arial"/>
                        </a:rPr>
                        <a:t>Host</a:t>
                      </a:r>
                      <a:endParaRPr sz="1100">
                        <a:latin typeface="Arial"/>
                        <a:cs typeface="Arial"/>
                      </a:endParaRPr>
                    </a:p>
                    <a:p>
                      <a:pPr marL="59690">
                        <a:lnSpc>
                          <a:spcPct val="100000"/>
                        </a:lnSpc>
                        <a:spcBef>
                          <a:spcPts val="10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960"/>
                        </a:spcBef>
                      </a:pPr>
                      <a:r>
                        <a:rPr sz="1100" spc="-5" dirty="0">
                          <a:latin typeface="Arial"/>
                          <a:cs typeface="Arial"/>
                        </a:rPr>
                        <a:t>Self-Study</a:t>
                      </a:r>
                      <a:endParaRPr sz="1100">
                        <a:latin typeface="Arial"/>
                        <a:cs typeface="Arial"/>
                      </a:endParaRPr>
                    </a:p>
                  </a:txBody>
                  <a:tcPr marL="0" marR="0" marT="1219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80"/>
                        </a:lnSpc>
                        <a:buFont typeface="Arial"/>
                        <a:buChar char="•"/>
                        <a:tabLst>
                          <a:tab pos="269875" algn="l"/>
                          <a:tab pos="270510" algn="l"/>
                        </a:tabLst>
                      </a:pPr>
                      <a:r>
                        <a:rPr sz="1100" b="1" spc="-5" dirty="0">
                          <a:latin typeface="Arial"/>
                          <a:cs typeface="Arial"/>
                        </a:rPr>
                        <a:t>Commitment #1: </a:t>
                      </a:r>
                      <a:r>
                        <a:rPr sz="1100" spc="-5" dirty="0">
                          <a:latin typeface="Arial"/>
                          <a:cs typeface="Arial"/>
                        </a:rPr>
                        <a:t>I will contact the following organizations</a:t>
                      </a:r>
                      <a:r>
                        <a:rPr sz="1100" spc="285" dirty="0">
                          <a:latin typeface="Arial"/>
                          <a:cs typeface="Arial"/>
                        </a:rPr>
                        <a:t> </a:t>
                      </a:r>
                      <a:r>
                        <a:rPr sz="1100" spc="-5" dirty="0">
                          <a:latin typeface="Arial"/>
                          <a:cs typeface="Arial"/>
                        </a:rPr>
                        <a:t>or</a:t>
                      </a:r>
                      <a:endParaRPr sz="1100">
                        <a:latin typeface="Arial"/>
                        <a:cs typeface="Arial"/>
                      </a:endParaRPr>
                    </a:p>
                    <a:p>
                      <a:pPr marL="270510">
                        <a:lnSpc>
                          <a:spcPct val="100000"/>
                        </a:lnSpc>
                        <a:spcBef>
                          <a:spcPts val="105"/>
                        </a:spcBef>
                      </a:pPr>
                      <a:r>
                        <a:rPr sz="1100" spc="-5" dirty="0">
                          <a:latin typeface="Arial"/>
                          <a:cs typeface="Arial"/>
                        </a:rPr>
                        <a:t>groups and encourage them to include </a:t>
                      </a:r>
                      <a:r>
                        <a:rPr sz="1100" b="1" spc="-5" dirty="0">
                          <a:latin typeface="Arial"/>
                          <a:cs typeface="Arial"/>
                        </a:rPr>
                        <a:t>dfree® </a:t>
                      </a:r>
                      <a:r>
                        <a:rPr sz="1100" spc="-5" dirty="0">
                          <a:latin typeface="Arial"/>
                          <a:cs typeface="Arial"/>
                        </a:rPr>
                        <a:t>in their</a:t>
                      </a:r>
                      <a:r>
                        <a:rPr sz="1100" spc="95" dirty="0">
                          <a:latin typeface="Arial"/>
                          <a:cs typeface="Arial"/>
                        </a:rPr>
                        <a:t> </a:t>
                      </a:r>
                      <a:r>
                        <a:rPr sz="1100" spc="-5" dirty="0">
                          <a:latin typeface="Arial"/>
                          <a:cs typeface="Arial"/>
                        </a:rPr>
                        <a:t>activities</a:t>
                      </a:r>
                      <a:endParaRPr sz="1100">
                        <a:latin typeface="Arial"/>
                        <a:cs typeface="Arial"/>
                      </a:endParaRPr>
                    </a:p>
                    <a:p>
                      <a:pPr marL="270510" marR="112395" indent="-200660" algn="just">
                        <a:lnSpc>
                          <a:spcPct val="108200"/>
                        </a:lnSpc>
                        <a:spcBef>
                          <a:spcPts val="1005"/>
                        </a:spcBef>
                        <a:buFont typeface="Arial"/>
                        <a:buChar char="•"/>
                        <a:tabLst>
                          <a:tab pos="270510" algn="l"/>
                        </a:tabLst>
                      </a:pPr>
                      <a:r>
                        <a:rPr sz="1100" b="1" spc="-5" dirty="0">
                          <a:latin typeface="Arial"/>
                          <a:cs typeface="Arial"/>
                        </a:rPr>
                        <a:t>Commitment #2: </a:t>
                      </a:r>
                      <a:r>
                        <a:rPr sz="1100" spc="-5" dirty="0">
                          <a:latin typeface="Arial"/>
                          <a:cs typeface="Arial"/>
                        </a:rPr>
                        <a:t>I believe the following members of my family  could benefit from </a:t>
                      </a:r>
                      <a:r>
                        <a:rPr sz="1100" b="1" spc="-5" dirty="0">
                          <a:latin typeface="Arial"/>
                          <a:cs typeface="Arial"/>
                        </a:rPr>
                        <a:t>dfree®</a:t>
                      </a:r>
                      <a:r>
                        <a:rPr sz="1100" b="1" spc="5" dirty="0">
                          <a:latin typeface="Arial"/>
                          <a:cs typeface="Arial"/>
                        </a:rPr>
                        <a:t> </a:t>
                      </a:r>
                      <a:r>
                        <a:rPr sz="1100" spc="-5" dirty="0">
                          <a:latin typeface="Arial"/>
                          <a:cs typeface="Arial"/>
                        </a:rPr>
                        <a:t>instruction.</a:t>
                      </a:r>
                      <a:endParaRPr sz="1100">
                        <a:latin typeface="Arial"/>
                        <a:cs typeface="Arial"/>
                      </a:endParaRPr>
                    </a:p>
                    <a:p>
                      <a:pPr marL="270510" marR="110489" indent="-200660" algn="just">
                        <a:lnSpc>
                          <a:spcPct val="108200"/>
                        </a:lnSpc>
                        <a:spcBef>
                          <a:spcPts val="1000"/>
                        </a:spcBef>
                        <a:buFont typeface="Arial"/>
                        <a:buChar char="•"/>
                        <a:tabLst>
                          <a:tab pos="270510" algn="l"/>
                        </a:tabLst>
                      </a:pPr>
                      <a:r>
                        <a:rPr sz="1100" b="1" spc="-5" dirty="0">
                          <a:latin typeface="Arial"/>
                          <a:cs typeface="Arial"/>
                        </a:rPr>
                        <a:t>Commitment #3: </a:t>
                      </a:r>
                      <a:r>
                        <a:rPr sz="1100" spc="-5" dirty="0">
                          <a:latin typeface="Arial"/>
                          <a:cs typeface="Arial"/>
                        </a:rPr>
                        <a:t>I will spend hours a week helping  someone reach their </a:t>
                      </a:r>
                      <a:r>
                        <a:rPr sz="1100" b="1" spc="-5" dirty="0">
                          <a:latin typeface="Arial"/>
                          <a:cs typeface="Arial"/>
                        </a:rPr>
                        <a:t>dfree®</a:t>
                      </a:r>
                      <a:r>
                        <a:rPr sz="1100" b="1" spc="25" dirty="0">
                          <a:latin typeface="Arial"/>
                          <a:cs typeface="Arial"/>
                        </a:rPr>
                        <a:t> </a:t>
                      </a:r>
                      <a:r>
                        <a:rPr sz="1100" spc="-5" dirty="0">
                          <a:latin typeface="Arial"/>
                          <a:cs typeface="Arial"/>
                        </a:rPr>
                        <a:t>goals.</a:t>
                      </a:r>
                      <a:endParaRPr sz="1100">
                        <a:latin typeface="Arial"/>
                        <a:cs typeface="Arial"/>
                      </a:endParaRPr>
                    </a:p>
                    <a:p>
                      <a:pPr>
                        <a:lnSpc>
                          <a:spcPct val="100000"/>
                        </a:lnSpc>
                        <a:spcBef>
                          <a:spcPts val="15"/>
                        </a:spcBef>
                        <a:buFont typeface="Arial"/>
                        <a:buChar char="•"/>
                      </a:pPr>
                      <a:endParaRPr sz="950">
                        <a:latin typeface="Times New Roman"/>
                        <a:cs typeface="Times New Roman"/>
                      </a:endParaRPr>
                    </a:p>
                    <a:p>
                      <a:pPr marL="270510" indent="-200660">
                        <a:lnSpc>
                          <a:spcPct val="100000"/>
                        </a:lnSpc>
                        <a:spcBef>
                          <a:spcPts val="5"/>
                        </a:spcBef>
                        <a:buFont typeface="Arial"/>
                        <a:buChar char="•"/>
                        <a:tabLst>
                          <a:tab pos="269875" algn="l"/>
                          <a:tab pos="270510" algn="l"/>
                        </a:tabLst>
                      </a:pPr>
                      <a:r>
                        <a:rPr sz="1100" b="1" spc="-5" dirty="0">
                          <a:latin typeface="Arial"/>
                          <a:cs typeface="Arial"/>
                        </a:rPr>
                        <a:t>Commitment #4: </a:t>
                      </a:r>
                      <a:r>
                        <a:rPr sz="1100" spc="-5" dirty="0">
                          <a:latin typeface="Arial"/>
                          <a:cs typeface="Arial"/>
                        </a:rPr>
                        <a:t>I will promote </a:t>
                      </a:r>
                      <a:r>
                        <a:rPr sz="1100" b="1" spc="-5" dirty="0">
                          <a:latin typeface="Arial"/>
                          <a:cs typeface="Arial"/>
                        </a:rPr>
                        <a:t>dfree® </a:t>
                      </a:r>
                      <a:r>
                        <a:rPr sz="1100" spc="-5" dirty="0">
                          <a:latin typeface="Arial"/>
                          <a:cs typeface="Arial"/>
                        </a:rPr>
                        <a:t>in the following</a:t>
                      </a:r>
                      <a:r>
                        <a:rPr sz="1100" spc="80" dirty="0">
                          <a:latin typeface="Arial"/>
                          <a:cs typeface="Arial"/>
                        </a:rPr>
                        <a:t> </a:t>
                      </a:r>
                      <a:r>
                        <a:rPr sz="1100" spc="-5" dirty="0">
                          <a:latin typeface="Arial"/>
                          <a:cs typeface="Arial"/>
                        </a:rPr>
                        <a:t>ways:</a:t>
                      </a:r>
                      <a:endParaRPr sz="1100">
                        <a:latin typeface="Arial"/>
                        <a:cs typeface="Arial"/>
                      </a:endParaRPr>
                    </a:p>
                    <a:p>
                      <a:pPr marL="270510" marR="109855" indent="-200660" algn="just">
                        <a:lnSpc>
                          <a:spcPct val="108200"/>
                        </a:lnSpc>
                        <a:spcBef>
                          <a:spcPts val="995"/>
                        </a:spcBef>
                        <a:buFont typeface="Arial"/>
                        <a:buChar char="•"/>
                        <a:tabLst>
                          <a:tab pos="270510" algn="l"/>
                        </a:tabLst>
                      </a:pPr>
                      <a:r>
                        <a:rPr sz="1100" b="1" spc="-5" dirty="0">
                          <a:latin typeface="Arial"/>
                          <a:cs typeface="Arial"/>
                        </a:rPr>
                        <a:t>Commitment #5: </a:t>
                      </a:r>
                      <a:r>
                        <a:rPr sz="1100" spc="-5" dirty="0">
                          <a:latin typeface="Arial"/>
                          <a:cs typeface="Arial"/>
                        </a:rPr>
                        <a:t>I will </a:t>
                      </a:r>
                      <a:r>
                        <a:rPr sz="1100" dirty="0">
                          <a:latin typeface="Arial"/>
                          <a:cs typeface="Arial"/>
                        </a:rPr>
                        <a:t>form </a:t>
                      </a:r>
                      <a:r>
                        <a:rPr sz="1100" spc="-5" dirty="0">
                          <a:latin typeface="Arial"/>
                          <a:cs typeface="Arial"/>
                        </a:rPr>
                        <a:t>a group in the Billion Dollar</a:t>
                      </a:r>
                      <a:r>
                        <a:rPr sz="1100" spc="-120" dirty="0">
                          <a:latin typeface="Arial"/>
                          <a:cs typeface="Arial"/>
                        </a:rPr>
                        <a:t> </a:t>
                      </a:r>
                      <a:r>
                        <a:rPr sz="1100" spc="-5" dirty="0">
                          <a:latin typeface="Arial"/>
                          <a:cs typeface="Arial"/>
                        </a:rPr>
                        <a:t>Challenge  (</a:t>
                      </a:r>
                      <a:r>
                        <a:rPr sz="1100" u="sng" spc="-5" dirty="0">
                          <a:solidFill>
                            <a:srgbClr val="0461C1"/>
                          </a:solidFill>
                          <a:uFill>
                            <a:solidFill>
                              <a:srgbClr val="0461C1"/>
                            </a:solidFill>
                          </a:uFill>
                          <a:latin typeface="Arial"/>
                          <a:cs typeface="Arial"/>
                          <a:hlinkClick r:id="rId2"/>
                        </a:rPr>
                        <a:t>www.billiondollarpaydown.com</a:t>
                      </a:r>
                      <a:r>
                        <a:rPr sz="1100" spc="-5" dirty="0">
                          <a:latin typeface="Arial"/>
                          <a:cs typeface="Arial"/>
                        </a:rPr>
                        <a:t>) </a:t>
                      </a:r>
                      <a:r>
                        <a:rPr sz="1100" dirty="0">
                          <a:latin typeface="Arial"/>
                          <a:cs typeface="Arial"/>
                        </a:rPr>
                        <a:t>and </a:t>
                      </a:r>
                      <a:r>
                        <a:rPr sz="1100" spc="-5" dirty="0">
                          <a:latin typeface="Arial"/>
                          <a:cs typeface="Arial"/>
                        </a:rPr>
                        <a:t>lead them to adopt a </a:t>
                      </a:r>
                      <a:r>
                        <a:rPr sz="1100" b="1" spc="-5" dirty="0">
                          <a:latin typeface="Arial"/>
                          <a:cs typeface="Arial"/>
                        </a:rPr>
                        <a:t>dfree®  </a:t>
                      </a:r>
                      <a:r>
                        <a:rPr sz="1100" spc="-5" dirty="0">
                          <a:latin typeface="Arial"/>
                          <a:cs typeface="Arial"/>
                        </a:rPr>
                        <a:t>Lifestyle.</a:t>
                      </a:r>
                      <a:endParaRPr sz="1100">
                        <a:latin typeface="Arial"/>
                        <a:cs typeface="Arial"/>
                      </a:endParaRPr>
                    </a:p>
                    <a:p>
                      <a:pPr marL="270510" marR="111760" indent="-200660" algn="just">
                        <a:lnSpc>
                          <a:spcPct val="108200"/>
                        </a:lnSpc>
                        <a:spcBef>
                          <a:spcPts val="1000"/>
                        </a:spcBef>
                        <a:buFont typeface="Arial"/>
                        <a:buChar char="•"/>
                        <a:tabLst>
                          <a:tab pos="270510" algn="l"/>
                        </a:tabLst>
                      </a:pPr>
                      <a:r>
                        <a:rPr sz="1100" b="1" spc="-5" dirty="0">
                          <a:latin typeface="Arial"/>
                          <a:cs typeface="Arial"/>
                        </a:rPr>
                        <a:t>Commitment #6: </a:t>
                      </a:r>
                      <a:r>
                        <a:rPr sz="1100" spc="-5" dirty="0">
                          <a:latin typeface="Arial"/>
                          <a:cs typeface="Arial"/>
                        </a:rPr>
                        <a:t>I will promote </a:t>
                      </a:r>
                      <a:r>
                        <a:rPr sz="1100" b="1" spc="-5" dirty="0">
                          <a:latin typeface="Arial"/>
                          <a:cs typeface="Arial"/>
                        </a:rPr>
                        <a:t>dfree® </a:t>
                      </a:r>
                      <a:r>
                        <a:rPr sz="1100" spc="-5" dirty="0">
                          <a:latin typeface="Arial"/>
                          <a:cs typeface="Arial"/>
                        </a:rPr>
                        <a:t>living using the following  social media platforms:</a:t>
                      </a:r>
                      <a:endParaRPr sz="1100">
                        <a:latin typeface="Arial"/>
                        <a:cs typeface="Arial"/>
                      </a:endParaRPr>
                    </a:p>
                    <a:p>
                      <a:pPr marL="270510" marR="115570" indent="-200660" algn="just">
                        <a:lnSpc>
                          <a:spcPct val="108200"/>
                        </a:lnSpc>
                        <a:spcBef>
                          <a:spcPts val="1000"/>
                        </a:spcBef>
                        <a:buChar char="•"/>
                        <a:tabLst>
                          <a:tab pos="270510" algn="l"/>
                        </a:tabLst>
                      </a:pPr>
                      <a:r>
                        <a:rPr sz="1100" spc="-5" dirty="0">
                          <a:latin typeface="Arial"/>
                          <a:cs typeface="Arial"/>
                        </a:rPr>
                        <a:t>Read chapter 12, Impact the Culture in your Say Yes to No Debt  textbook</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04925">
                <a:tc>
                  <a:txBody>
                    <a:bodyPr/>
                    <a:lstStyle/>
                    <a:p>
                      <a:pPr marL="59690" marR="183515">
                        <a:lnSpc>
                          <a:spcPct val="100899"/>
                        </a:lnSpc>
                        <a:spcBef>
                          <a:spcPts val="685"/>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869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551815">
                        <a:lnSpc>
                          <a:spcPct val="100899"/>
                        </a:lnSpc>
                        <a:spcBef>
                          <a:spcPts val="685"/>
                        </a:spcBef>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869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indent="-229235">
                        <a:lnSpc>
                          <a:spcPts val="1275"/>
                        </a:lnSpc>
                        <a:buChar char="•"/>
                        <a:tabLst>
                          <a:tab pos="288290" algn="l"/>
                          <a:tab pos="288925" algn="l"/>
                        </a:tabLst>
                      </a:pPr>
                      <a:r>
                        <a:rPr sz="1100" spc="-5" dirty="0">
                          <a:latin typeface="Arial"/>
                          <a:cs typeface="Arial"/>
                        </a:rPr>
                        <a:t>Have someone pray or use our workbook page</a:t>
                      </a:r>
                      <a:r>
                        <a:rPr sz="1100" spc="15" dirty="0">
                          <a:latin typeface="Arial"/>
                          <a:cs typeface="Arial"/>
                        </a:rPr>
                        <a:t> </a:t>
                      </a:r>
                      <a:r>
                        <a:rPr sz="1100" spc="-5" dirty="0">
                          <a:latin typeface="Arial"/>
                          <a:cs typeface="Arial"/>
                        </a:rPr>
                        <a:t>88</a:t>
                      </a:r>
                      <a:endParaRPr sz="1100">
                        <a:latin typeface="Arial"/>
                        <a:cs typeface="Arial"/>
                      </a:endParaRPr>
                    </a:p>
                    <a:p>
                      <a:pPr marL="298450" marR="113030" indent="-228600">
                        <a:lnSpc>
                          <a:spcPct val="108200"/>
                        </a:lnSpc>
                        <a:spcBef>
                          <a:spcPts val="1000"/>
                        </a:spcBef>
                        <a:buChar char="•"/>
                        <a:tabLst>
                          <a:tab pos="298450" algn="l"/>
                          <a:tab pos="299085" algn="l"/>
                        </a:tabLst>
                      </a:pPr>
                      <a:r>
                        <a:rPr sz="1100" spc="-5" dirty="0">
                          <a:latin typeface="Arial"/>
                          <a:cs typeface="Arial"/>
                        </a:rPr>
                        <a:t>The closing prayer for this step is “Lord, thank You for the  opportunity to serve. 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45</a:t>
            </a:r>
          </a:p>
        </p:txBody>
      </p:sp>
      <p:sp>
        <p:nvSpPr>
          <p:cNvPr id="2" name="object 2"/>
          <p:cNvSpPr txBox="1"/>
          <p:nvPr/>
        </p:nvSpPr>
        <p:spPr>
          <a:xfrm>
            <a:off x="1587753" y="908557"/>
            <a:ext cx="1998345"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12: </a:t>
            </a:r>
            <a:r>
              <a:rPr sz="1200" b="1" dirty="0">
                <a:solidFill>
                  <a:srgbClr val="6BA342"/>
                </a:solidFill>
                <a:latin typeface="Arial"/>
                <a:cs typeface="Arial"/>
              </a:rPr>
              <a:t>Impact the</a:t>
            </a:r>
            <a:r>
              <a:rPr sz="1200" b="1" spc="-60" dirty="0">
                <a:solidFill>
                  <a:srgbClr val="6BA342"/>
                </a:solidFill>
                <a:latin typeface="Arial"/>
                <a:cs typeface="Arial"/>
              </a:rPr>
              <a:t> </a:t>
            </a:r>
            <a:r>
              <a:rPr sz="1200" b="1" spc="-5" dirty="0">
                <a:solidFill>
                  <a:srgbClr val="6BA342"/>
                </a:solidFill>
                <a:latin typeface="Arial"/>
                <a:cs typeface="Arial"/>
              </a:rPr>
              <a:t>Culture</a:t>
            </a:r>
            <a:endParaRPr sz="1200">
              <a:latin typeface="Arial"/>
              <a:cs typeface="Arial"/>
            </a:endParaRPr>
          </a:p>
        </p:txBody>
      </p:sp>
      <p:graphicFrame>
        <p:nvGraphicFramePr>
          <p:cNvPr id="3" name="object 3"/>
          <p:cNvGraphicFramePr>
            <a:graphicFrameLocks noGrp="1"/>
          </p:cNvGraphicFramePr>
          <p:nvPr/>
        </p:nvGraphicFramePr>
        <p:xfrm>
          <a:off x="568451" y="1105661"/>
          <a:ext cx="6401435" cy="7853931"/>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4572635">
                  <a:extLst>
                    <a:ext uri="{9D8B030D-6E8A-4147-A177-3AD203B41FA5}">
                      <a16:colId xmlns:a16="http://schemas.microsoft.com/office/drawing/2014/main" val="20002"/>
                    </a:ext>
                  </a:extLst>
                </a:gridCol>
              </a:tblGrid>
              <a:tr h="342900">
                <a:tc gridSpan="3">
                  <a:txBody>
                    <a:bodyPr/>
                    <a:lstStyle/>
                    <a:p>
                      <a:pPr marL="1931670">
                        <a:lnSpc>
                          <a:spcPct val="100000"/>
                        </a:lnSpc>
                        <a:spcBef>
                          <a:spcPts val="620"/>
                        </a:spcBef>
                      </a:pPr>
                      <a:r>
                        <a:rPr sz="1100" b="1" spc="-5" dirty="0">
                          <a:solidFill>
                            <a:srgbClr val="FFFFFF"/>
                          </a:solidFill>
                          <a:latin typeface="Arial"/>
                          <a:cs typeface="Arial"/>
                        </a:rPr>
                        <a:t>Step 12: Impact the</a:t>
                      </a:r>
                      <a:r>
                        <a:rPr sz="1100" b="1" spc="5" dirty="0">
                          <a:solidFill>
                            <a:srgbClr val="FFFFFF"/>
                          </a:solidFill>
                          <a:latin typeface="Arial"/>
                          <a:cs typeface="Arial"/>
                        </a:rPr>
                        <a:t> </a:t>
                      </a:r>
                      <a:r>
                        <a:rPr sz="1100" b="1" spc="-5" dirty="0">
                          <a:solidFill>
                            <a:srgbClr val="FFFFFF"/>
                          </a:solidFill>
                          <a:latin typeface="Arial"/>
                          <a:cs typeface="Arial"/>
                        </a:rPr>
                        <a:t>Culture</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9250">
                <a:tc>
                  <a:txBody>
                    <a:bodyPr/>
                    <a:lstStyle/>
                    <a:p>
                      <a:pPr marL="16256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4470" marR="140970" indent="73660">
                        <a:lnSpc>
                          <a:spcPts val="1270"/>
                        </a:lnSpc>
                        <a:spcBef>
                          <a:spcPts val="50"/>
                        </a:spcBef>
                      </a:pPr>
                      <a:r>
                        <a:rPr sz="1100" b="1" spc="-5" dirty="0">
                          <a:solidFill>
                            <a:srgbClr val="FFFFFF"/>
                          </a:solidFill>
                          <a:latin typeface="Arial"/>
                          <a:cs typeface="Arial"/>
                        </a:rPr>
                        <a:t>Content  </a:t>
                      </a:r>
                      <a:r>
                        <a:rPr sz="1100" b="1" dirty="0">
                          <a:solidFill>
                            <a:srgbClr val="FFFFFF"/>
                          </a:solidFill>
                          <a:latin typeface="Arial"/>
                          <a:cs typeface="Arial"/>
                        </a:rPr>
                        <a:t>Reference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algn="ctr">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494538">
                <a:tc>
                  <a:txBody>
                    <a:bodyPr/>
                    <a:lstStyle/>
                    <a:p>
                      <a:pPr marL="59690">
                        <a:lnSpc>
                          <a:spcPts val="1275"/>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85"/>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a:lnSpc>
                          <a:spcPts val="1275"/>
                        </a:lnSpc>
                      </a:pPr>
                      <a:r>
                        <a:rPr sz="1100" spc="-5" dirty="0">
                          <a:solidFill>
                            <a:srgbClr val="EB7B2F"/>
                          </a:solidFill>
                          <a:latin typeface="Arial"/>
                          <a:cs typeface="Arial"/>
                        </a:rPr>
                        <a:t>Welcome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5430" indent="-196850">
                        <a:lnSpc>
                          <a:spcPts val="1275"/>
                        </a:lnSpc>
                        <a:buClr>
                          <a:srgbClr val="000000"/>
                        </a:buClr>
                        <a:buChar char="•"/>
                        <a:tabLst>
                          <a:tab pos="265430" algn="l"/>
                          <a:tab pos="266065" algn="l"/>
                        </a:tabLst>
                      </a:pPr>
                      <a:r>
                        <a:rPr sz="1100" spc="-5" dirty="0">
                          <a:solidFill>
                            <a:srgbClr val="1F1D1E"/>
                          </a:solidFill>
                          <a:latin typeface="Arial"/>
                          <a:cs typeface="Arial"/>
                        </a:rPr>
                        <a:t>Welcome participants </a:t>
                      </a:r>
                      <a:r>
                        <a:rPr sz="1100" spc="-10" dirty="0">
                          <a:solidFill>
                            <a:srgbClr val="1F1D1E"/>
                          </a:solidFill>
                          <a:latin typeface="Arial"/>
                          <a:cs typeface="Arial"/>
                        </a:rPr>
                        <a:t>to </a:t>
                      </a:r>
                      <a:r>
                        <a:rPr sz="1100" spc="-5" dirty="0">
                          <a:solidFill>
                            <a:srgbClr val="1F1D1E"/>
                          </a:solidFill>
                          <a:latin typeface="Arial"/>
                          <a:cs typeface="Arial"/>
                        </a:rPr>
                        <a:t>the last step and congratulate them</a:t>
                      </a:r>
                      <a:r>
                        <a:rPr sz="1100" spc="-70" dirty="0">
                          <a:solidFill>
                            <a:srgbClr val="1F1D1E"/>
                          </a:solidFill>
                          <a:latin typeface="Arial"/>
                          <a:cs typeface="Arial"/>
                        </a:rPr>
                        <a:t> </a:t>
                      </a:r>
                      <a:r>
                        <a:rPr sz="1100" spc="-5" dirty="0">
                          <a:solidFill>
                            <a:srgbClr val="1F1D1E"/>
                          </a:solidFill>
                          <a:latin typeface="Arial"/>
                          <a:cs typeface="Arial"/>
                        </a:rPr>
                        <a:t>on</a:t>
                      </a:r>
                      <a:endParaRPr sz="1100">
                        <a:latin typeface="Arial"/>
                        <a:cs typeface="Arial"/>
                      </a:endParaRPr>
                    </a:p>
                    <a:p>
                      <a:pPr marL="265430">
                        <a:lnSpc>
                          <a:spcPct val="100000"/>
                        </a:lnSpc>
                        <a:spcBef>
                          <a:spcPts val="105"/>
                        </a:spcBef>
                      </a:pPr>
                      <a:r>
                        <a:rPr sz="1100" spc="-5" dirty="0">
                          <a:solidFill>
                            <a:srgbClr val="1F1D1E"/>
                          </a:solidFill>
                          <a:latin typeface="Arial"/>
                          <a:cs typeface="Arial"/>
                        </a:rPr>
                        <a:t>staying the</a:t>
                      </a:r>
                      <a:r>
                        <a:rPr sz="1100" spc="-10" dirty="0">
                          <a:solidFill>
                            <a:srgbClr val="1F1D1E"/>
                          </a:solidFill>
                          <a:latin typeface="Arial"/>
                          <a:cs typeface="Arial"/>
                        </a:rPr>
                        <a:t> </a:t>
                      </a:r>
                      <a:r>
                        <a:rPr sz="1100" spc="-5" dirty="0">
                          <a:solidFill>
                            <a:srgbClr val="1F1D1E"/>
                          </a:solidFill>
                          <a:latin typeface="Arial"/>
                          <a:cs typeface="Arial"/>
                        </a:rPr>
                        <a:t>course!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935735">
                <a:tc>
                  <a:txBody>
                    <a:bodyPr/>
                    <a:lstStyle/>
                    <a:p>
                      <a:pPr marL="59690">
                        <a:lnSpc>
                          <a:spcPts val="1280"/>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marR="441959">
                        <a:lnSpc>
                          <a:spcPts val="1270"/>
                        </a:lnSpc>
                        <a:spcBef>
                          <a:spcPts val="45"/>
                        </a:spcBef>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5430" indent="-196850">
                        <a:lnSpc>
                          <a:spcPts val="1280"/>
                        </a:lnSpc>
                        <a:buChar char="•"/>
                        <a:tabLst>
                          <a:tab pos="265430" algn="l"/>
                          <a:tab pos="266065" algn="l"/>
                        </a:tabLst>
                      </a:pPr>
                      <a:r>
                        <a:rPr sz="1100" spc="-5" dirty="0">
                          <a:latin typeface="Arial"/>
                          <a:cs typeface="Arial"/>
                        </a:rPr>
                        <a:t>“Dear</a:t>
                      </a:r>
                      <a:r>
                        <a:rPr sz="1100" spc="50" dirty="0">
                          <a:latin typeface="Arial"/>
                          <a:cs typeface="Arial"/>
                        </a:rPr>
                        <a:t> </a:t>
                      </a:r>
                      <a:r>
                        <a:rPr sz="1100" spc="-5" dirty="0">
                          <a:latin typeface="Arial"/>
                          <a:cs typeface="Arial"/>
                        </a:rPr>
                        <a:t>God,</a:t>
                      </a:r>
                      <a:r>
                        <a:rPr sz="1100" spc="50" dirty="0">
                          <a:latin typeface="Arial"/>
                          <a:cs typeface="Arial"/>
                        </a:rPr>
                        <a:t> </a:t>
                      </a:r>
                      <a:r>
                        <a:rPr sz="1100" spc="-5" dirty="0">
                          <a:latin typeface="Arial"/>
                          <a:cs typeface="Arial"/>
                        </a:rPr>
                        <a:t>I</a:t>
                      </a:r>
                      <a:r>
                        <a:rPr sz="1100" spc="45" dirty="0">
                          <a:latin typeface="Arial"/>
                          <a:cs typeface="Arial"/>
                        </a:rPr>
                        <a:t> </a:t>
                      </a:r>
                      <a:r>
                        <a:rPr sz="1100" spc="-5" dirty="0">
                          <a:latin typeface="Arial"/>
                          <a:cs typeface="Arial"/>
                        </a:rPr>
                        <a:t>still</a:t>
                      </a:r>
                      <a:r>
                        <a:rPr sz="1100" spc="45" dirty="0">
                          <a:latin typeface="Arial"/>
                          <a:cs typeface="Arial"/>
                        </a:rPr>
                        <a:t> </a:t>
                      </a:r>
                      <a:r>
                        <a:rPr sz="1100" spc="-5" dirty="0">
                          <a:latin typeface="Arial"/>
                          <a:cs typeface="Arial"/>
                        </a:rPr>
                        <a:t>have</a:t>
                      </a:r>
                      <a:r>
                        <a:rPr sz="1100" spc="45" dirty="0">
                          <a:latin typeface="Arial"/>
                          <a:cs typeface="Arial"/>
                        </a:rPr>
                        <a:t> </a:t>
                      </a:r>
                      <a:r>
                        <a:rPr sz="1100" spc="-5" dirty="0">
                          <a:latin typeface="Arial"/>
                          <a:cs typeface="Arial"/>
                        </a:rPr>
                        <a:t>so</a:t>
                      </a:r>
                      <a:r>
                        <a:rPr sz="1100" spc="50" dirty="0">
                          <a:latin typeface="Arial"/>
                          <a:cs typeface="Arial"/>
                        </a:rPr>
                        <a:t> </a:t>
                      </a:r>
                      <a:r>
                        <a:rPr sz="1100" spc="-5" dirty="0">
                          <a:latin typeface="Arial"/>
                          <a:cs typeface="Arial"/>
                        </a:rPr>
                        <a:t>many</a:t>
                      </a:r>
                      <a:r>
                        <a:rPr sz="1100" spc="45" dirty="0">
                          <a:latin typeface="Arial"/>
                          <a:cs typeface="Arial"/>
                        </a:rPr>
                        <a:t> </a:t>
                      </a:r>
                      <a:r>
                        <a:rPr sz="1100" spc="-5" dirty="0">
                          <a:latin typeface="Arial"/>
                          <a:cs typeface="Arial"/>
                        </a:rPr>
                        <a:t>plans,</a:t>
                      </a:r>
                      <a:r>
                        <a:rPr sz="1100" spc="45" dirty="0">
                          <a:latin typeface="Arial"/>
                          <a:cs typeface="Arial"/>
                        </a:rPr>
                        <a:t> </a:t>
                      </a:r>
                      <a:r>
                        <a:rPr sz="1100" spc="-5" dirty="0">
                          <a:latin typeface="Arial"/>
                          <a:cs typeface="Arial"/>
                        </a:rPr>
                        <a:t>dreams,</a:t>
                      </a:r>
                      <a:r>
                        <a:rPr sz="1100" spc="45"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goals.</a:t>
                      </a:r>
                      <a:r>
                        <a:rPr sz="1100" spc="40" dirty="0">
                          <a:latin typeface="Arial"/>
                          <a:cs typeface="Arial"/>
                        </a:rPr>
                        <a:t> </a:t>
                      </a:r>
                      <a:r>
                        <a:rPr sz="1100" spc="-5" dirty="0">
                          <a:latin typeface="Arial"/>
                          <a:cs typeface="Arial"/>
                        </a:rPr>
                        <a:t>Help</a:t>
                      </a:r>
                      <a:r>
                        <a:rPr sz="1100" spc="55" dirty="0">
                          <a:latin typeface="Arial"/>
                          <a:cs typeface="Arial"/>
                        </a:rPr>
                        <a:t> </a:t>
                      </a:r>
                      <a:r>
                        <a:rPr sz="1100" spc="-5" dirty="0">
                          <a:latin typeface="Arial"/>
                          <a:cs typeface="Arial"/>
                        </a:rPr>
                        <a:t>me</a:t>
                      </a:r>
                      <a:endParaRPr sz="1100">
                        <a:latin typeface="Arial"/>
                        <a:cs typeface="Arial"/>
                      </a:endParaRPr>
                    </a:p>
                    <a:p>
                      <a:pPr marL="265430" marR="110489">
                        <a:lnSpc>
                          <a:spcPct val="101400"/>
                        </a:lnSpc>
                      </a:pPr>
                      <a:r>
                        <a:rPr sz="1100" spc="-5" dirty="0">
                          <a:latin typeface="Arial"/>
                          <a:cs typeface="Arial"/>
                        </a:rPr>
                        <a:t>remember</a:t>
                      </a:r>
                      <a:r>
                        <a:rPr sz="1100" spc="-40" dirty="0">
                          <a:latin typeface="Arial"/>
                          <a:cs typeface="Arial"/>
                        </a:rPr>
                        <a:t> </a:t>
                      </a:r>
                      <a:r>
                        <a:rPr sz="1100" dirty="0">
                          <a:latin typeface="Arial"/>
                          <a:cs typeface="Arial"/>
                        </a:rPr>
                        <a:t>that</a:t>
                      </a:r>
                      <a:r>
                        <a:rPr sz="1100" spc="-45" dirty="0">
                          <a:latin typeface="Arial"/>
                          <a:cs typeface="Arial"/>
                        </a:rPr>
                        <a:t> </a:t>
                      </a:r>
                      <a:r>
                        <a:rPr sz="1100" spc="-5" dirty="0">
                          <a:latin typeface="Arial"/>
                          <a:cs typeface="Arial"/>
                        </a:rPr>
                        <a:t>I</a:t>
                      </a:r>
                      <a:r>
                        <a:rPr sz="1100" spc="-40" dirty="0">
                          <a:latin typeface="Arial"/>
                          <a:cs typeface="Arial"/>
                        </a:rPr>
                        <a:t> </a:t>
                      </a:r>
                      <a:r>
                        <a:rPr sz="1100" spc="-5" dirty="0">
                          <a:latin typeface="Arial"/>
                          <a:cs typeface="Arial"/>
                        </a:rPr>
                        <a:t>can</a:t>
                      </a:r>
                      <a:r>
                        <a:rPr sz="1100" spc="-45" dirty="0">
                          <a:latin typeface="Arial"/>
                          <a:cs typeface="Arial"/>
                        </a:rPr>
                        <a:t> </a:t>
                      </a:r>
                      <a:r>
                        <a:rPr sz="1100" spc="-5" dirty="0">
                          <a:latin typeface="Arial"/>
                          <a:cs typeface="Arial"/>
                        </a:rPr>
                        <a:t>be</a:t>
                      </a:r>
                      <a:r>
                        <a:rPr sz="1100" spc="-30" dirty="0">
                          <a:latin typeface="Arial"/>
                          <a:cs typeface="Arial"/>
                        </a:rPr>
                        <a:t> </a:t>
                      </a:r>
                      <a:r>
                        <a:rPr sz="1100" spc="-5" dirty="0">
                          <a:latin typeface="Arial"/>
                          <a:cs typeface="Arial"/>
                        </a:rPr>
                        <a:t>a</a:t>
                      </a:r>
                      <a:r>
                        <a:rPr sz="1100" spc="-45" dirty="0">
                          <a:latin typeface="Arial"/>
                          <a:cs typeface="Arial"/>
                        </a:rPr>
                        <a:t> </a:t>
                      </a:r>
                      <a:r>
                        <a:rPr sz="1100" spc="-5" dirty="0">
                          <a:latin typeface="Arial"/>
                          <a:cs typeface="Arial"/>
                        </a:rPr>
                        <a:t>blessing</a:t>
                      </a:r>
                      <a:r>
                        <a:rPr sz="1100" spc="-35" dirty="0">
                          <a:latin typeface="Arial"/>
                          <a:cs typeface="Arial"/>
                        </a:rPr>
                        <a:t> </a:t>
                      </a:r>
                      <a:r>
                        <a:rPr sz="1100" spc="-5" dirty="0">
                          <a:latin typeface="Arial"/>
                          <a:cs typeface="Arial"/>
                        </a:rPr>
                        <a:t>to</a:t>
                      </a:r>
                      <a:r>
                        <a:rPr sz="1100" spc="-50" dirty="0">
                          <a:latin typeface="Arial"/>
                          <a:cs typeface="Arial"/>
                        </a:rPr>
                        <a:t> </a:t>
                      </a:r>
                      <a:r>
                        <a:rPr sz="1100" spc="-5" dirty="0">
                          <a:latin typeface="Arial"/>
                          <a:cs typeface="Arial"/>
                        </a:rPr>
                        <a:t>others,</a:t>
                      </a:r>
                      <a:r>
                        <a:rPr sz="1100" spc="-45" dirty="0">
                          <a:latin typeface="Arial"/>
                          <a:cs typeface="Arial"/>
                        </a:rPr>
                        <a:t> </a:t>
                      </a:r>
                      <a:r>
                        <a:rPr sz="1100" spc="-5" dirty="0">
                          <a:latin typeface="Arial"/>
                          <a:cs typeface="Arial"/>
                        </a:rPr>
                        <a:t>even</a:t>
                      </a:r>
                      <a:r>
                        <a:rPr sz="1100" spc="-35" dirty="0">
                          <a:latin typeface="Arial"/>
                          <a:cs typeface="Arial"/>
                        </a:rPr>
                        <a:t> </a:t>
                      </a:r>
                      <a:r>
                        <a:rPr sz="1100" spc="-5" dirty="0">
                          <a:latin typeface="Arial"/>
                          <a:cs typeface="Arial"/>
                        </a:rPr>
                        <a:t>while</a:t>
                      </a:r>
                      <a:r>
                        <a:rPr sz="1100" spc="-30" dirty="0">
                          <a:latin typeface="Arial"/>
                          <a:cs typeface="Arial"/>
                        </a:rPr>
                        <a:t> </a:t>
                      </a:r>
                      <a:r>
                        <a:rPr sz="1100" spc="-5" dirty="0">
                          <a:latin typeface="Arial"/>
                          <a:cs typeface="Arial"/>
                        </a:rPr>
                        <a:t>I</a:t>
                      </a:r>
                      <a:r>
                        <a:rPr sz="1100" spc="-40" dirty="0">
                          <a:latin typeface="Arial"/>
                          <a:cs typeface="Arial"/>
                        </a:rPr>
                        <a:t> </a:t>
                      </a:r>
                      <a:r>
                        <a:rPr sz="1100" dirty="0">
                          <a:latin typeface="Arial"/>
                          <a:cs typeface="Arial"/>
                        </a:rPr>
                        <a:t>am</a:t>
                      </a:r>
                      <a:r>
                        <a:rPr sz="1100" spc="-40" dirty="0">
                          <a:latin typeface="Arial"/>
                          <a:cs typeface="Arial"/>
                        </a:rPr>
                        <a:t> </a:t>
                      </a:r>
                      <a:r>
                        <a:rPr sz="1100" spc="-5" dirty="0">
                          <a:latin typeface="Arial"/>
                          <a:cs typeface="Arial"/>
                        </a:rPr>
                        <a:t>working  on myself.</a:t>
                      </a:r>
                      <a:r>
                        <a:rPr sz="1100" dirty="0">
                          <a:latin typeface="Arial"/>
                          <a:cs typeface="Arial"/>
                        </a:rPr>
                        <a:t> </a:t>
                      </a:r>
                      <a:r>
                        <a:rPr sz="1100" spc="-5" dirty="0">
                          <a:latin typeface="Arial"/>
                          <a:cs typeface="Arial"/>
                        </a:rPr>
                        <a:t>Amen.”</a:t>
                      </a:r>
                      <a:endParaRPr sz="1100">
                        <a:latin typeface="Arial"/>
                        <a:cs typeface="Arial"/>
                      </a:endParaRPr>
                    </a:p>
                    <a:p>
                      <a:pPr marL="265430" indent="-197485">
                        <a:lnSpc>
                          <a:spcPct val="100000"/>
                        </a:lnSpc>
                        <a:spcBef>
                          <a:spcPts val="1020"/>
                        </a:spcBef>
                        <a:buChar char="•"/>
                        <a:tabLst>
                          <a:tab pos="265430" algn="l"/>
                          <a:tab pos="266065" algn="l"/>
                        </a:tabLst>
                      </a:pPr>
                      <a:r>
                        <a:rPr sz="1100" spc="-5" dirty="0">
                          <a:latin typeface="Arial"/>
                          <a:cs typeface="Arial"/>
                        </a:rPr>
                        <a:t>Workbook page</a:t>
                      </a:r>
                      <a:r>
                        <a:rPr sz="1100" dirty="0">
                          <a:latin typeface="Arial"/>
                          <a:cs typeface="Arial"/>
                        </a:rPr>
                        <a:t> </a:t>
                      </a:r>
                      <a:r>
                        <a:rPr sz="1100" spc="-5" dirty="0">
                          <a:latin typeface="Arial"/>
                          <a:cs typeface="Arial"/>
                        </a:rPr>
                        <a:t>89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938784">
                <a:tc>
                  <a:txBody>
                    <a:bodyPr/>
                    <a:lstStyle/>
                    <a:p>
                      <a:pPr marL="59690">
                        <a:lnSpc>
                          <a:spcPts val="1275"/>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a:lnSpc>
                          <a:spcPts val="1275"/>
                        </a:lnSpc>
                      </a:pPr>
                      <a:r>
                        <a:rPr sz="1100" spc="-5" dirty="0">
                          <a:solidFill>
                            <a:srgbClr val="EB7B2F"/>
                          </a:solidFill>
                          <a:latin typeface="Arial"/>
                          <a:cs typeface="Arial"/>
                        </a:rPr>
                        <a:t>Memory</a:t>
                      </a:r>
                      <a:r>
                        <a:rPr sz="1100" spc="-25" dirty="0">
                          <a:solidFill>
                            <a:srgbClr val="EB7B2F"/>
                          </a:solidFill>
                          <a:latin typeface="Arial"/>
                          <a:cs typeface="Arial"/>
                        </a:rPr>
                        <a:t> </a:t>
                      </a:r>
                      <a:r>
                        <a:rPr sz="1100" spc="-5" dirty="0">
                          <a:solidFill>
                            <a:srgbClr val="EB7B2F"/>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5430" indent="-196850">
                        <a:lnSpc>
                          <a:spcPts val="1275"/>
                        </a:lnSpc>
                        <a:buChar char="•"/>
                        <a:tabLst>
                          <a:tab pos="265430" algn="l"/>
                          <a:tab pos="266065" algn="l"/>
                        </a:tabLst>
                      </a:pPr>
                      <a:r>
                        <a:rPr sz="1100" spc="-5" dirty="0">
                          <a:latin typeface="Arial"/>
                          <a:cs typeface="Arial"/>
                        </a:rPr>
                        <a:t>“Two are better than one, because </a:t>
                      </a:r>
                      <a:r>
                        <a:rPr sz="1100" spc="-10" dirty="0">
                          <a:latin typeface="Arial"/>
                          <a:cs typeface="Arial"/>
                        </a:rPr>
                        <a:t>they </a:t>
                      </a:r>
                      <a:r>
                        <a:rPr sz="1100" spc="-5" dirty="0">
                          <a:latin typeface="Arial"/>
                          <a:cs typeface="Arial"/>
                        </a:rPr>
                        <a:t>have a good return for</a:t>
                      </a:r>
                      <a:r>
                        <a:rPr sz="1100" spc="290" dirty="0">
                          <a:latin typeface="Arial"/>
                          <a:cs typeface="Arial"/>
                        </a:rPr>
                        <a:t> </a:t>
                      </a:r>
                      <a:r>
                        <a:rPr sz="1100" spc="-5" dirty="0">
                          <a:latin typeface="Arial"/>
                          <a:cs typeface="Arial"/>
                        </a:rPr>
                        <a:t>their</a:t>
                      </a:r>
                      <a:endParaRPr sz="1100">
                        <a:latin typeface="Arial"/>
                        <a:cs typeface="Arial"/>
                      </a:endParaRPr>
                    </a:p>
                    <a:p>
                      <a:pPr marL="265430" marR="110489">
                        <a:lnSpc>
                          <a:spcPct val="102299"/>
                        </a:lnSpc>
                      </a:pPr>
                      <a:r>
                        <a:rPr sz="1100" spc="-5" dirty="0">
                          <a:latin typeface="Arial"/>
                          <a:cs typeface="Arial"/>
                        </a:rPr>
                        <a:t>work: If one falls down, his friend can help him up. But pity the man  who falls and has no one to help him</a:t>
                      </a:r>
                      <a:r>
                        <a:rPr sz="1100" spc="10" dirty="0">
                          <a:latin typeface="Arial"/>
                          <a:cs typeface="Arial"/>
                        </a:rPr>
                        <a:t> </a:t>
                      </a:r>
                      <a:r>
                        <a:rPr sz="1100" spc="-10" dirty="0">
                          <a:latin typeface="Arial"/>
                          <a:cs typeface="Arial"/>
                        </a:rPr>
                        <a:t>up!”</a:t>
                      </a:r>
                      <a:endParaRPr sz="1100">
                        <a:latin typeface="Arial"/>
                        <a:cs typeface="Arial"/>
                      </a:endParaRPr>
                    </a:p>
                    <a:p>
                      <a:pPr marL="265430" indent="-197485">
                        <a:lnSpc>
                          <a:spcPct val="100000"/>
                        </a:lnSpc>
                        <a:spcBef>
                          <a:spcPts val="1025"/>
                        </a:spcBef>
                        <a:buChar char="•"/>
                        <a:tabLst>
                          <a:tab pos="265430" algn="l"/>
                          <a:tab pos="266065" algn="l"/>
                        </a:tabLst>
                      </a:pPr>
                      <a:r>
                        <a:rPr sz="1100" spc="-5" dirty="0">
                          <a:latin typeface="Arial"/>
                          <a:cs typeface="Arial"/>
                        </a:rPr>
                        <a:t>Workbook page</a:t>
                      </a:r>
                      <a:r>
                        <a:rPr sz="1100" dirty="0">
                          <a:latin typeface="Arial"/>
                          <a:cs typeface="Arial"/>
                        </a:rPr>
                        <a:t> </a:t>
                      </a:r>
                      <a:r>
                        <a:rPr sz="1100" spc="-5" dirty="0">
                          <a:latin typeface="Arial"/>
                          <a:cs typeface="Arial"/>
                        </a:rPr>
                        <a:t>89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585215">
                <a:tc>
                  <a:txBody>
                    <a:bodyPr/>
                    <a:lstStyle/>
                    <a:p>
                      <a:pPr marL="59690" marR="126364">
                        <a:lnSpc>
                          <a:spcPts val="1270"/>
                        </a:lnSpc>
                        <a:spcBef>
                          <a:spcPts val="4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marR="21590">
                        <a:lnSpc>
                          <a:spcPts val="1270"/>
                        </a:lnSpc>
                        <a:spcBef>
                          <a:spcPts val="40"/>
                        </a:spcBef>
                      </a:pPr>
                      <a:r>
                        <a:rPr sz="1100" spc="-5" dirty="0">
                          <a:solidFill>
                            <a:srgbClr val="EB7B2F"/>
                          </a:solidFill>
                          <a:latin typeface="Arial"/>
                          <a:cs typeface="Arial"/>
                        </a:rPr>
                        <a:t>Uncovering</a:t>
                      </a:r>
                      <a:r>
                        <a:rPr sz="1100" spc="-55" dirty="0">
                          <a:solidFill>
                            <a:srgbClr val="EB7B2F"/>
                          </a:solidFill>
                          <a:latin typeface="Arial"/>
                          <a:cs typeface="Arial"/>
                        </a:rPr>
                        <a:t> </a:t>
                      </a:r>
                      <a:r>
                        <a:rPr sz="1100" spc="-5" dirty="0">
                          <a:solidFill>
                            <a:srgbClr val="EB7B2F"/>
                          </a:solidFill>
                          <a:latin typeface="Arial"/>
                          <a:cs typeface="Arial"/>
                        </a:rPr>
                        <a:t>the  Chains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indent="-229235">
                        <a:lnSpc>
                          <a:spcPts val="1275"/>
                        </a:lnSpc>
                        <a:buClr>
                          <a:srgbClr val="000000"/>
                        </a:buClr>
                        <a:buChar char="•"/>
                        <a:tabLst>
                          <a:tab pos="288290" algn="l"/>
                          <a:tab pos="288925" algn="l"/>
                        </a:tabLst>
                      </a:pPr>
                      <a:r>
                        <a:rPr sz="1100" spc="-5" dirty="0">
                          <a:solidFill>
                            <a:srgbClr val="1F1D1E"/>
                          </a:solidFill>
                          <a:latin typeface="Arial"/>
                          <a:cs typeface="Arial"/>
                        </a:rPr>
                        <a:t>Reflect and share why you think the writer said</a:t>
                      </a:r>
                      <a:r>
                        <a:rPr sz="1100" spc="25" dirty="0">
                          <a:solidFill>
                            <a:srgbClr val="1F1D1E"/>
                          </a:solidFill>
                          <a:latin typeface="Arial"/>
                          <a:cs typeface="Arial"/>
                        </a:rPr>
                        <a:t> </a:t>
                      </a:r>
                      <a:r>
                        <a:rPr sz="1100" spc="-5" dirty="0">
                          <a:solidFill>
                            <a:srgbClr val="1F1D1E"/>
                          </a:solidFill>
                          <a:latin typeface="Arial"/>
                          <a:cs typeface="Arial"/>
                        </a:rPr>
                        <a:t>this.</a:t>
                      </a:r>
                      <a:endParaRPr sz="1100">
                        <a:latin typeface="Arial"/>
                        <a:cs typeface="Arial"/>
                      </a:endParaRPr>
                    </a:p>
                    <a:p>
                      <a:pPr marL="297815" indent="-229870">
                        <a:lnSpc>
                          <a:spcPct val="100000"/>
                        </a:lnSpc>
                        <a:spcBef>
                          <a:spcPts val="944"/>
                        </a:spcBef>
                        <a:buClr>
                          <a:srgbClr val="000000"/>
                        </a:buClr>
                        <a:buChar char="•"/>
                        <a:tabLst>
                          <a:tab pos="297815" algn="l"/>
                          <a:tab pos="298450" algn="l"/>
                        </a:tabLst>
                      </a:pPr>
                      <a:r>
                        <a:rPr sz="1100" spc="-5" dirty="0">
                          <a:solidFill>
                            <a:srgbClr val="1F1D1E"/>
                          </a:solidFill>
                          <a:latin typeface="Arial"/>
                          <a:cs typeface="Arial"/>
                        </a:rPr>
                        <a:t>Are his words true in your life today and how? </a:t>
                      </a:r>
                      <a:r>
                        <a:rPr sz="1100" spc="-5" dirty="0">
                          <a:latin typeface="Arial"/>
                          <a:cs typeface="Arial"/>
                        </a:rPr>
                        <a:t>Workbook page</a:t>
                      </a:r>
                      <a:r>
                        <a:rPr sz="1100" spc="114" dirty="0">
                          <a:latin typeface="Arial"/>
                          <a:cs typeface="Arial"/>
                        </a:rPr>
                        <a:t> </a:t>
                      </a:r>
                      <a:r>
                        <a:rPr sz="1100" spc="-5" dirty="0">
                          <a:latin typeface="Arial"/>
                          <a:cs typeface="Arial"/>
                        </a:rPr>
                        <a:t>90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54914">
                <a:tc>
                  <a:txBody>
                    <a:bodyPr/>
                    <a:lstStyle/>
                    <a:p>
                      <a:pPr marL="59690" marR="282575">
                        <a:lnSpc>
                          <a:spcPts val="1270"/>
                        </a:lnSpc>
                        <a:spcBef>
                          <a:spcPts val="4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marR="208915">
                        <a:lnSpc>
                          <a:spcPts val="1270"/>
                        </a:lnSpc>
                        <a:spcBef>
                          <a:spcPts val="45"/>
                        </a:spcBef>
                      </a:pPr>
                      <a:r>
                        <a:rPr sz="1100" spc="-5" dirty="0">
                          <a:latin typeface="Arial"/>
                          <a:cs typeface="Arial"/>
                        </a:rPr>
                        <a:t>Intro to</a:t>
                      </a:r>
                      <a:r>
                        <a:rPr sz="1100" spc="-50" dirty="0">
                          <a:latin typeface="Arial"/>
                          <a:cs typeface="Arial"/>
                        </a:rPr>
                        <a:t> </a:t>
                      </a:r>
                      <a:r>
                        <a:rPr sz="1100" spc="-5" dirty="0">
                          <a:latin typeface="Arial"/>
                          <a:cs typeface="Arial"/>
                        </a:rPr>
                        <a:t>Step  12</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5430" indent="-197485">
                        <a:lnSpc>
                          <a:spcPts val="1280"/>
                        </a:lnSpc>
                        <a:buClr>
                          <a:srgbClr val="000000"/>
                        </a:buClr>
                        <a:buChar char="•"/>
                        <a:tabLst>
                          <a:tab pos="265430" algn="l"/>
                          <a:tab pos="266065" algn="l"/>
                        </a:tabLst>
                      </a:pPr>
                      <a:r>
                        <a:rPr sz="1100" spc="-5" dirty="0">
                          <a:solidFill>
                            <a:srgbClr val="1F1D1E"/>
                          </a:solidFill>
                          <a:latin typeface="Arial"/>
                          <a:cs typeface="Arial"/>
                        </a:rPr>
                        <a:t>Host welcomes participants to step</a:t>
                      </a:r>
                      <a:r>
                        <a:rPr sz="1100" dirty="0">
                          <a:solidFill>
                            <a:srgbClr val="1F1D1E"/>
                          </a:solidFill>
                          <a:latin typeface="Arial"/>
                          <a:cs typeface="Arial"/>
                        </a:rPr>
                        <a:t> </a:t>
                      </a:r>
                      <a:r>
                        <a:rPr sz="1100" spc="-5" dirty="0">
                          <a:solidFill>
                            <a:srgbClr val="1F1D1E"/>
                          </a:solidFill>
                          <a:latin typeface="Arial"/>
                          <a:cs typeface="Arial"/>
                        </a:rPr>
                        <a:t>12.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872744">
                <a:tc>
                  <a:txBody>
                    <a:bodyPr/>
                    <a:lstStyle/>
                    <a:p>
                      <a:pPr marL="59690">
                        <a:lnSpc>
                          <a:spcPts val="1280"/>
                        </a:lnSpc>
                      </a:pPr>
                      <a:r>
                        <a:rPr sz="1100" spc="-5" dirty="0">
                          <a:latin typeface="Arial"/>
                          <a:cs typeface="Arial"/>
                        </a:rPr>
                        <a:t>Host</a:t>
                      </a:r>
                      <a:r>
                        <a:rPr sz="1100" spc="-15" dirty="0">
                          <a:latin typeface="Arial"/>
                          <a:cs typeface="Arial"/>
                        </a:rPr>
                        <a:t> </a:t>
                      </a:r>
                      <a:r>
                        <a:rPr sz="1100" spc="-5" dirty="0">
                          <a:latin typeface="Arial"/>
                          <a:cs typeface="Arial"/>
                        </a:rPr>
                        <a:t>+</a:t>
                      </a:r>
                      <a:endParaRPr sz="1100">
                        <a:latin typeface="Arial"/>
                        <a:cs typeface="Arial"/>
                      </a:endParaRPr>
                    </a:p>
                    <a:p>
                      <a:pPr marL="59690" marR="259079">
                        <a:lnSpc>
                          <a:spcPct val="110200"/>
                        </a:lnSpc>
                      </a:pPr>
                      <a:r>
                        <a:rPr sz="1100" spc="-5" dirty="0">
                          <a:latin typeface="Arial"/>
                          <a:cs typeface="Arial"/>
                        </a:rPr>
                        <a:t>Dr.  </a:t>
                      </a:r>
                      <a:r>
                        <a:rPr sz="1100" dirty="0">
                          <a:latin typeface="Arial"/>
                          <a:cs typeface="Arial"/>
                        </a:rPr>
                        <a:t>Soaries  </a:t>
                      </a: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a:lnSpc>
                          <a:spcPts val="1280"/>
                        </a:lnSpc>
                      </a:pPr>
                      <a:r>
                        <a:rPr sz="1100" spc="-5" dirty="0">
                          <a:latin typeface="Arial"/>
                          <a:cs typeface="Arial"/>
                        </a:rPr>
                        <a:t>Interview</a:t>
                      </a:r>
                      <a:r>
                        <a:rPr sz="1100" spc="-20" dirty="0">
                          <a:latin typeface="Arial"/>
                          <a:cs typeface="Arial"/>
                        </a:rPr>
                        <a:t> </a:t>
                      </a:r>
                      <a:r>
                        <a:rPr sz="1100" spc="-5" dirty="0">
                          <a:latin typeface="Arial"/>
                          <a:cs typeface="Arial"/>
                        </a:rPr>
                        <a:t>Style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marR="113030" indent="-229870">
                        <a:lnSpc>
                          <a:spcPts val="1270"/>
                        </a:lnSpc>
                        <a:spcBef>
                          <a:spcPts val="40"/>
                        </a:spcBef>
                        <a:buChar char="•"/>
                        <a:tabLst>
                          <a:tab pos="297815" algn="l"/>
                          <a:tab pos="298450" algn="l"/>
                        </a:tabLst>
                      </a:pPr>
                      <a:r>
                        <a:rPr sz="1100" spc="-5" dirty="0">
                          <a:latin typeface="Arial"/>
                          <a:cs typeface="Arial"/>
                        </a:rPr>
                        <a:t>In this interview, Dr. Soaries talks about the culture and values of  the dfree® Movement.</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659892">
                <a:tc>
                  <a:txBody>
                    <a:bodyPr/>
                    <a:lstStyle/>
                    <a:p>
                      <a:pPr marL="59690">
                        <a:lnSpc>
                          <a:spcPts val="1275"/>
                        </a:lnSpc>
                      </a:pPr>
                      <a:r>
                        <a:rPr sz="1100" spc="-5" dirty="0">
                          <a:latin typeface="Arial"/>
                          <a:cs typeface="Arial"/>
                        </a:rPr>
                        <a:t>Host</a:t>
                      </a:r>
                      <a:endParaRPr sz="1100">
                        <a:latin typeface="Arial"/>
                        <a:cs typeface="Arial"/>
                      </a:endParaRPr>
                    </a:p>
                    <a:p>
                      <a:pPr marL="59690">
                        <a:lnSpc>
                          <a:spcPct val="100000"/>
                        </a:lnSpc>
                        <a:spcBef>
                          <a:spcPts val="13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75"/>
                        </a:lnSpc>
                      </a:pPr>
                      <a:r>
                        <a:rPr sz="1100" spc="-5" dirty="0">
                          <a:latin typeface="Arial"/>
                          <a:cs typeface="Arial"/>
                        </a:rPr>
                        <a:t>Leading</a:t>
                      </a:r>
                      <a:r>
                        <a:rPr sz="1100" spc="-10" dirty="0">
                          <a:latin typeface="Arial"/>
                          <a:cs typeface="Arial"/>
                        </a:rPr>
                        <a:t> </a:t>
                      </a:r>
                      <a:r>
                        <a:rPr sz="1100" spc="-5" dirty="0">
                          <a:latin typeface="Arial"/>
                          <a:cs typeface="Arial"/>
                        </a:rPr>
                        <a:t>+</a:t>
                      </a:r>
                      <a:endParaRPr sz="1100">
                        <a:latin typeface="Arial"/>
                        <a:cs typeface="Arial"/>
                      </a:endParaRPr>
                    </a:p>
                    <a:p>
                      <a:pPr marL="60325">
                        <a:lnSpc>
                          <a:spcPct val="100000"/>
                        </a:lnSpc>
                        <a:spcBef>
                          <a:spcPts val="10"/>
                        </a:spcBef>
                      </a:pPr>
                      <a:r>
                        <a:rPr sz="1100" spc="-5" dirty="0">
                          <a:latin typeface="Arial"/>
                          <a:cs typeface="Arial"/>
                        </a:rPr>
                        <a:t>Launching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00" indent="-130810">
                        <a:lnSpc>
                          <a:spcPts val="1275"/>
                        </a:lnSpc>
                        <a:buChar char="•"/>
                        <a:tabLst>
                          <a:tab pos="190500" algn="l"/>
                        </a:tabLst>
                      </a:pPr>
                      <a:r>
                        <a:rPr sz="1100" spc="-5" dirty="0">
                          <a:latin typeface="Arial"/>
                          <a:cs typeface="Arial"/>
                        </a:rPr>
                        <a:t>In this video, the virtual host talks about how participants can</a:t>
                      </a:r>
                      <a:r>
                        <a:rPr sz="1100" spc="-125" dirty="0">
                          <a:latin typeface="Arial"/>
                          <a:cs typeface="Arial"/>
                        </a:rPr>
                        <a:t> </a:t>
                      </a:r>
                      <a:r>
                        <a:rPr sz="1100" spc="-5" dirty="0">
                          <a:latin typeface="Arial"/>
                          <a:cs typeface="Arial"/>
                        </a:rPr>
                        <a:t>become</a:t>
                      </a:r>
                      <a:endParaRPr sz="1100">
                        <a:latin typeface="Arial"/>
                        <a:cs typeface="Arial"/>
                      </a:endParaRPr>
                    </a:p>
                    <a:p>
                      <a:pPr marL="288290" marR="111125">
                        <a:lnSpc>
                          <a:spcPct val="102299"/>
                        </a:lnSpc>
                      </a:pPr>
                      <a:r>
                        <a:rPr sz="1100" spc="-5" dirty="0">
                          <a:latin typeface="Arial"/>
                          <a:cs typeface="Arial"/>
                        </a:rPr>
                        <a:t>certified to lead the curriculum in their church, community and/or  organizations.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615695">
                <a:tc>
                  <a:txBody>
                    <a:bodyPr/>
                    <a:lstStyle/>
                    <a:p>
                      <a:pPr marL="59690">
                        <a:lnSpc>
                          <a:spcPts val="1275"/>
                        </a:lnSpc>
                      </a:pPr>
                      <a:r>
                        <a:rPr sz="1100" spc="-5" dirty="0">
                          <a:solidFill>
                            <a:srgbClr val="F06C24"/>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F06C24"/>
                          </a:solidFill>
                          <a:latin typeface="Arial"/>
                          <a:cs typeface="Arial"/>
                        </a:rPr>
                        <a:t>(No</a:t>
                      </a:r>
                      <a:r>
                        <a:rPr sz="1100" spc="-70" dirty="0">
                          <a:solidFill>
                            <a:srgbClr val="F06C24"/>
                          </a:solidFill>
                          <a:latin typeface="Arial"/>
                          <a:cs typeface="Arial"/>
                        </a:rPr>
                        <a:t>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75"/>
                        </a:lnSpc>
                      </a:pPr>
                      <a:r>
                        <a:rPr sz="1100" spc="-5" dirty="0">
                          <a:solidFill>
                            <a:srgbClr val="F06C24"/>
                          </a:solidFill>
                          <a:latin typeface="Arial"/>
                          <a:cs typeface="Arial"/>
                        </a:rPr>
                        <a:t>Dfree</a:t>
                      </a:r>
                      <a:r>
                        <a:rPr sz="1100" spc="-15" dirty="0">
                          <a:solidFill>
                            <a:srgbClr val="F06C24"/>
                          </a:solidFill>
                          <a:latin typeface="Arial"/>
                          <a:cs typeface="Arial"/>
                        </a:rPr>
                        <a:t> </a:t>
                      </a:r>
                      <a:r>
                        <a:rPr sz="1100" spc="-5" dirty="0">
                          <a:solidFill>
                            <a:srgbClr val="F06C24"/>
                          </a:solidFill>
                          <a:latin typeface="Arial"/>
                          <a:cs typeface="Arial"/>
                        </a:rPr>
                        <a:t>Money</a:t>
                      </a:r>
                      <a:endParaRPr sz="1100">
                        <a:latin typeface="Arial"/>
                        <a:cs typeface="Arial"/>
                      </a:endParaRPr>
                    </a:p>
                    <a:p>
                      <a:pPr marL="60325">
                        <a:lnSpc>
                          <a:spcPct val="100000"/>
                        </a:lnSpc>
                        <a:spcBef>
                          <a:spcPts val="30"/>
                        </a:spcBef>
                      </a:pPr>
                      <a:r>
                        <a:rPr sz="1100" spc="-5" dirty="0">
                          <a:solidFill>
                            <a:srgbClr val="F06C24"/>
                          </a:solidFill>
                          <a:latin typeface="Arial"/>
                          <a:cs typeface="Arial"/>
                        </a:rPr>
                        <a:t>Tip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00" marR="110489" indent="-190500" algn="just">
                        <a:lnSpc>
                          <a:spcPts val="1270"/>
                        </a:lnSpc>
                        <a:spcBef>
                          <a:spcPts val="40"/>
                        </a:spcBef>
                        <a:buChar char="•"/>
                        <a:tabLst>
                          <a:tab pos="190500" algn="l"/>
                        </a:tabLst>
                      </a:pPr>
                      <a:r>
                        <a:rPr sz="1100" spc="-5" dirty="0">
                          <a:latin typeface="Arial"/>
                          <a:cs typeface="Arial"/>
                        </a:rPr>
                        <a:t>Did you know, n</a:t>
                      </a:r>
                      <a:r>
                        <a:rPr sz="1100" spc="-5" dirty="0">
                          <a:solidFill>
                            <a:srgbClr val="0D0D0D"/>
                          </a:solidFill>
                          <a:latin typeface="Arial"/>
                          <a:cs typeface="Arial"/>
                        </a:rPr>
                        <a:t>ow that you have completed the dfree® 12-Steps to  Financial Freedom course, you are prepared to help others achieve  financial</a:t>
                      </a:r>
                      <a:r>
                        <a:rPr sz="1100" spc="-10" dirty="0">
                          <a:solidFill>
                            <a:srgbClr val="0D0D0D"/>
                          </a:solidFill>
                          <a:latin typeface="Arial"/>
                          <a:cs typeface="Arial"/>
                        </a:rPr>
                        <a:t> </a:t>
                      </a:r>
                      <a:r>
                        <a:rPr sz="1100" spc="-5" dirty="0">
                          <a:solidFill>
                            <a:srgbClr val="0D0D0D"/>
                          </a:solidFill>
                          <a:latin typeface="Arial"/>
                          <a:cs typeface="Arial"/>
                        </a:rPr>
                        <a:t>freedom?</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614934">
                <a:tc>
                  <a:txBody>
                    <a:bodyPr/>
                    <a:lstStyle/>
                    <a:p>
                      <a:pPr marL="59690">
                        <a:lnSpc>
                          <a:spcPts val="1275"/>
                        </a:lnSpc>
                      </a:pPr>
                      <a:r>
                        <a:rPr sz="1100" spc="-5" dirty="0">
                          <a:solidFill>
                            <a:srgbClr val="F06C24"/>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F06C24"/>
                          </a:solidFill>
                          <a:latin typeface="Arial"/>
                          <a:cs typeface="Arial"/>
                        </a:rPr>
                        <a:t>(No</a:t>
                      </a:r>
                      <a:r>
                        <a:rPr sz="1100" spc="-70" dirty="0">
                          <a:solidFill>
                            <a:srgbClr val="F06C24"/>
                          </a:solidFill>
                          <a:latin typeface="Arial"/>
                          <a:cs typeface="Arial"/>
                        </a:rPr>
                        <a:t>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a:lnSpc>
                          <a:spcPts val="1275"/>
                        </a:lnSpc>
                      </a:pPr>
                      <a:r>
                        <a:rPr sz="1100" spc="-5" dirty="0">
                          <a:solidFill>
                            <a:srgbClr val="F06C24"/>
                          </a:solidFill>
                          <a:latin typeface="Arial"/>
                          <a:cs typeface="Arial"/>
                        </a:rPr>
                        <a:t>Affirmation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marR="113664" indent="-228600" algn="just">
                        <a:lnSpc>
                          <a:spcPts val="1270"/>
                        </a:lnSpc>
                        <a:spcBef>
                          <a:spcPts val="40"/>
                        </a:spcBef>
                        <a:buClr>
                          <a:srgbClr val="000000"/>
                        </a:buClr>
                        <a:buChar char="•"/>
                        <a:tabLst>
                          <a:tab pos="298450" algn="l"/>
                        </a:tabLst>
                      </a:pPr>
                      <a:r>
                        <a:rPr sz="1100" spc="-5" dirty="0">
                          <a:solidFill>
                            <a:srgbClr val="1F1F1E"/>
                          </a:solidFill>
                          <a:latin typeface="Arial"/>
                          <a:cs typeface="Arial"/>
                        </a:rPr>
                        <a:t>I’m determined to give back by sharing the dfree® movement </a:t>
                      </a:r>
                      <a:r>
                        <a:rPr sz="1100" spc="-10" dirty="0">
                          <a:solidFill>
                            <a:srgbClr val="1F1F1E"/>
                          </a:solidFill>
                          <a:latin typeface="Arial"/>
                          <a:cs typeface="Arial"/>
                        </a:rPr>
                        <a:t>with  </a:t>
                      </a:r>
                      <a:r>
                        <a:rPr sz="1100" spc="-5" dirty="0">
                          <a:solidFill>
                            <a:srgbClr val="1F1F1E"/>
                          </a:solidFill>
                          <a:latin typeface="Arial"/>
                          <a:cs typeface="Arial"/>
                        </a:rPr>
                        <a:t>my family, friends, church, and community so we can close the  wealth gap, one family at a</a:t>
                      </a:r>
                      <a:r>
                        <a:rPr sz="1100" spc="10" dirty="0">
                          <a:solidFill>
                            <a:srgbClr val="1F1F1E"/>
                          </a:solidFill>
                          <a:latin typeface="Arial"/>
                          <a:cs typeface="Arial"/>
                        </a:rPr>
                        <a:t> </a:t>
                      </a:r>
                      <a:r>
                        <a:rPr sz="1100" spc="-5" dirty="0">
                          <a:solidFill>
                            <a:srgbClr val="1F1F1E"/>
                          </a:solidFill>
                          <a:latin typeface="Arial"/>
                          <a:cs typeface="Arial"/>
                        </a:rPr>
                        <a:t>time.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989330">
                <a:tc>
                  <a:txBody>
                    <a:bodyPr/>
                    <a:lstStyle/>
                    <a:p>
                      <a:pPr marL="59690">
                        <a:lnSpc>
                          <a:spcPts val="1280"/>
                        </a:lnSpc>
                      </a:pPr>
                      <a:r>
                        <a:rPr sz="1100" spc="-5" dirty="0">
                          <a:solidFill>
                            <a:srgbClr val="F06C24"/>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F06C24"/>
                          </a:solidFill>
                          <a:latin typeface="Arial"/>
                          <a:cs typeface="Arial"/>
                        </a:rPr>
                        <a:t>(No</a:t>
                      </a:r>
                      <a:r>
                        <a:rPr sz="1100" spc="-70" dirty="0">
                          <a:solidFill>
                            <a:srgbClr val="F06C24"/>
                          </a:solidFill>
                          <a:latin typeface="Arial"/>
                          <a:cs typeface="Arial"/>
                        </a:rPr>
                        <a:t>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80"/>
                        </a:lnSpc>
                      </a:pPr>
                      <a:r>
                        <a:rPr sz="1100" spc="-5" dirty="0">
                          <a:solidFill>
                            <a:srgbClr val="F06C24"/>
                          </a:solidFill>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indent="-229870">
                        <a:lnSpc>
                          <a:spcPts val="1280"/>
                        </a:lnSpc>
                        <a:buFont typeface="Arial"/>
                        <a:buChar char="•"/>
                        <a:tabLst>
                          <a:tab pos="297815" algn="l"/>
                          <a:tab pos="298450" algn="l"/>
                        </a:tabLst>
                      </a:pPr>
                      <a:r>
                        <a:rPr sz="1100" b="1" spc="-5" dirty="0">
                          <a:latin typeface="Arial"/>
                          <a:cs typeface="Arial"/>
                        </a:rPr>
                        <a:t>Commitment </a:t>
                      </a:r>
                      <a:r>
                        <a:rPr sz="1100" b="1" dirty="0">
                          <a:latin typeface="Arial"/>
                          <a:cs typeface="Arial"/>
                        </a:rPr>
                        <a:t>#1</a:t>
                      </a:r>
                      <a:r>
                        <a:rPr sz="1100" dirty="0">
                          <a:latin typeface="Arial"/>
                          <a:cs typeface="Arial"/>
                        </a:rPr>
                        <a:t>: </a:t>
                      </a:r>
                      <a:r>
                        <a:rPr sz="1100" spc="-5" dirty="0">
                          <a:latin typeface="Arial"/>
                          <a:cs typeface="Arial"/>
                        </a:rPr>
                        <a:t>I will participate in an activity that helps</a:t>
                      </a:r>
                      <a:r>
                        <a:rPr sz="1100" spc="70" dirty="0">
                          <a:latin typeface="Arial"/>
                          <a:cs typeface="Arial"/>
                        </a:rPr>
                        <a:t> </a:t>
                      </a:r>
                      <a:r>
                        <a:rPr sz="1100" spc="-5" dirty="0">
                          <a:latin typeface="Arial"/>
                          <a:cs typeface="Arial"/>
                        </a:rPr>
                        <a:t>people</a:t>
                      </a:r>
                      <a:endParaRPr sz="1100">
                        <a:latin typeface="Arial"/>
                        <a:cs typeface="Arial"/>
                      </a:endParaRPr>
                    </a:p>
                    <a:p>
                      <a:pPr marL="297815">
                        <a:lnSpc>
                          <a:spcPct val="100000"/>
                        </a:lnSpc>
                        <a:spcBef>
                          <a:spcPts val="50"/>
                        </a:spcBef>
                      </a:pPr>
                      <a:r>
                        <a:rPr sz="1100" spc="-5" dirty="0">
                          <a:latin typeface="Arial"/>
                          <a:cs typeface="Arial"/>
                        </a:rPr>
                        <a:t>with... (</a:t>
                      </a:r>
                      <a:r>
                        <a:rPr sz="1100" i="1" spc="-5" dirty="0">
                          <a:latin typeface="Arial"/>
                          <a:cs typeface="Arial"/>
                        </a:rPr>
                        <a:t>Make a</a:t>
                      </a:r>
                      <a:r>
                        <a:rPr sz="1100" i="1" dirty="0">
                          <a:latin typeface="Arial"/>
                          <a:cs typeface="Arial"/>
                        </a:rPr>
                        <a:t> </a:t>
                      </a:r>
                      <a:r>
                        <a:rPr sz="1100" i="1" spc="-5" dirty="0">
                          <a:latin typeface="Arial"/>
                          <a:cs typeface="Arial"/>
                        </a:rPr>
                        <a:t>list</a:t>
                      </a:r>
                      <a:r>
                        <a:rPr sz="1100" spc="-5" dirty="0">
                          <a:latin typeface="Arial"/>
                          <a:cs typeface="Arial"/>
                        </a:rPr>
                        <a:t>)</a:t>
                      </a:r>
                      <a:endParaRPr sz="1100">
                        <a:latin typeface="Arial"/>
                        <a:cs typeface="Arial"/>
                      </a:endParaRPr>
                    </a:p>
                    <a:p>
                      <a:pPr marL="297815" marR="141605" indent="-228600" algn="just">
                        <a:lnSpc>
                          <a:spcPct val="100800"/>
                        </a:lnSpc>
                        <a:spcBef>
                          <a:spcPts val="1050"/>
                        </a:spcBef>
                        <a:buFont typeface="Arial"/>
                        <a:buChar char="•"/>
                        <a:tabLst>
                          <a:tab pos="298450" algn="l"/>
                        </a:tabLst>
                      </a:pPr>
                      <a:r>
                        <a:rPr sz="1100" b="1" spc="-5" dirty="0">
                          <a:latin typeface="Arial"/>
                          <a:cs typeface="Arial"/>
                        </a:rPr>
                        <a:t>Commitment #2: </a:t>
                      </a:r>
                      <a:r>
                        <a:rPr sz="1100" spc="-5" dirty="0">
                          <a:latin typeface="Arial"/>
                          <a:cs typeface="Arial"/>
                        </a:rPr>
                        <a:t>I will encourage people to avoid alternative  financial services, such as: Payday loans, Title loan store, pawn  shops, check cashing stores, tax refund anticipation loans</a:t>
                      </a:r>
                      <a:r>
                        <a:rPr sz="1100" spc="254" dirty="0">
                          <a:latin typeface="Arial"/>
                          <a:cs typeface="Arial"/>
                        </a:rPr>
                        <a:t> </a:t>
                      </a:r>
                      <a:r>
                        <a:rPr sz="1100" spc="-5" dirty="0">
                          <a:latin typeface="Arial"/>
                          <a:cs typeface="Arial"/>
                        </a:rPr>
                        <a:t>and</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46</a:t>
            </a:r>
          </a:p>
        </p:txBody>
      </p:sp>
      <p:graphicFrame>
        <p:nvGraphicFramePr>
          <p:cNvPr id="2" name="object 2"/>
          <p:cNvGraphicFramePr>
            <a:graphicFrameLocks noGrp="1"/>
          </p:cNvGraphicFramePr>
          <p:nvPr/>
        </p:nvGraphicFramePr>
        <p:xfrm>
          <a:off x="568451" y="914400"/>
          <a:ext cx="6401435" cy="7973567"/>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4572635">
                  <a:extLst>
                    <a:ext uri="{9D8B030D-6E8A-4147-A177-3AD203B41FA5}">
                      <a16:colId xmlns:a16="http://schemas.microsoft.com/office/drawing/2014/main" val="20002"/>
                    </a:ext>
                  </a:extLst>
                </a:gridCol>
              </a:tblGrid>
              <a:tr h="342900">
                <a:tc gridSpan="3">
                  <a:txBody>
                    <a:bodyPr/>
                    <a:lstStyle/>
                    <a:p>
                      <a:pPr marL="1931670">
                        <a:lnSpc>
                          <a:spcPct val="100000"/>
                        </a:lnSpc>
                        <a:spcBef>
                          <a:spcPts val="620"/>
                        </a:spcBef>
                      </a:pPr>
                      <a:r>
                        <a:rPr sz="1100" b="1" spc="-5" dirty="0">
                          <a:solidFill>
                            <a:srgbClr val="FFFFFF"/>
                          </a:solidFill>
                          <a:latin typeface="Arial"/>
                          <a:cs typeface="Arial"/>
                        </a:rPr>
                        <a:t>Step 12: Impact the</a:t>
                      </a:r>
                      <a:r>
                        <a:rPr sz="1100" b="1" spc="5" dirty="0">
                          <a:solidFill>
                            <a:srgbClr val="FFFFFF"/>
                          </a:solidFill>
                          <a:latin typeface="Arial"/>
                          <a:cs typeface="Arial"/>
                        </a:rPr>
                        <a:t> </a:t>
                      </a:r>
                      <a:r>
                        <a:rPr sz="1100" b="1" spc="-5" dirty="0">
                          <a:solidFill>
                            <a:srgbClr val="FFFFFF"/>
                          </a:solidFill>
                          <a:latin typeface="Arial"/>
                          <a:cs typeface="Arial"/>
                        </a:rPr>
                        <a:t>Culture</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8996">
                <a:tc>
                  <a:txBody>
                    <a:bodyPr/>
                    <a:lstStyle/>
                    <a:p>
                      <a:pPr marL="16256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4470" marR="140970" indent="73660">
                        <a:lnSpc>
                          <a:spcPts val="1270"/>
                        </a:lnSpc>
                        <a:spcBef>
                          <a:spcPts val="50"/>
                        </a:spcBef>
                      </a:pPr>
                      <a:r>
                        <a:rPr sz="1100" b="1" spc="-5" dirty="0">
                          <a:solidFill>
                            <a:srgbClr val="FFFFFF"/>
                          </a:solidFill>
                          <a:latin typeface="Arial"/>
                          <a:cs typeface="Arial"/>
                        </a:rPr>
                        <a:t>Content  </a:t>
                      </a:r>
                      <a:r>
                        <a:rPr sz="1100" b="1" dirty="0">
                          <a:solidFill>
                            <a:srgbClr val="FFFFFF"/>
                          </a:solidFill>
                          <a:latin typeface="Arial"/>
                          <a:cs typeface="Arial"/>
                        </a:rPr>
                        <a:t>Reference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algn="ctr">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2723642">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a:lnSpc>
                          <a:spcPts val="1280"/>
                        </a:lnSpc>
                      </a:pPr>
                      <a:r>
                        <a:rPr sz="1100" spc="-5" dirty="0">
                          <a:latin typeface="Arial"/>
                          <a:cs typeface="Arial"/>
                        </a:rPr>
                        <a:t>overdraft protection</a:t>
                      </a:r>
                      <a:endParaRPr sz="1100">
                        <a:latin typeface="Arial"/>
                        <a:cs typeface="Arial"/>
                      </a:endParaRPr>
                    </a:p>
                    <a:p>
                      <a:pPr marL="288290" marR="140335" indent="-228600" algn="just">
                        <a:lnSpc>
                          <a:spcPts val="1300"/>
                        </a:lnSpc>
                        <a:spcBef>
                          <a:spcPts val="1070"/>
                        </a:spcBef>
                        <a:buFont typeface="Arial"/>
                        <a:buChar char="•"/>
                        <a:tabLst>
                          <a:tab pos="288925" algn="l"/>
                        </a:tabLst>
                      </a:pPr>
                      <a:r>
                        <a:rPr sz="1100" b="1" spc="-5" dirty="0">
                          <a:latin typeface="Arial"/>
                          <a:cs typeface="Arial"/>
                        </a:rPr>
                        <a:t>Commitment #3: </a:t>
                      </a:r>
                      <a:r>
                        <a:rPr sz="1100" spc="-5" dirty="0">
                          <a:latin typeface="Arial"/>
                          <a:cs typeface="Arial"/>
                        </a:rPr>
                        <a:t>I will support a ministry or organization that  promotes financial</a:t>
                      </a:r>
                      <a:r>
                        <a:rPr sz="1100" spc="5" dirty="0">
                          <a:latin typeface="Arial"/>
                          <a:cs typeface="Arial"/>
                        </a:rPr>
                        <a:t> </a:t>
                      </a:r>
                      <a:r>
                        <a:rPr sz="1100" spc="-5" dirty="0">
                          <a:latin typeface="Arial"/>
                          <a:cs typeface="Arial"/>
                        </a:rPr>
                        <a:t>literacy.</a:t>
                      </a:r>
                      <a:endParaRPr sz="1100">
                        <a:latin typeface="Arial"/>
                        <a:cs typeface="Arial"/>
                      </a:endParaRPr>
                    </a:p>
                    <a:p>
                      <a:pPr marL="288290" marR="140970" indent="-228600" algn="just">
                        <a:lnSpc>
                          <a:spcPts val="1300"/>
                        </a:lnSpc>
                        <a:spcBef>
                          <a:spcPts val="990"/>
                        </a:spcBef>
                        <a:buFont typeface="Arial"/>
                        <a:buChar char="•"/>
                        <a:tabLst>
                          <a:tab pos="288925" algn="l"/>
                        </a:tabLst>
                      </a:pPr>
                      <a:r>
                        <a:rPr sz="1100" b="1" spc="-5" dirty="0">
                          <a:latin typeface="Arial"/>
                          <a:cs typeface="Arial"/>
                        </a:rPr>
                        <a:t>Commitment #4: </a:t>
                      </a:r>
                      <a:r>
                        <a:rPr sz="1100" spc="-5" dirty="0">
                          <a:latin typeface="Arial"/>
                          <a:cs typeface="Arial"/>
                        </a:rPr>
                        <a:t>I will subscribe to a resource that provides  ongoing financial</a:t>
                      </a:r>
                      <a:r>
                        <a:rPr sz="1100" dirty="0">
                          <a:latin typeface="Arial"/>
                          <a:cs typeface="Arial"/>
                        </a:rPr>
                        <a:t> </a:t>
                      </a:r>
                      <a:r>
                        <a:rPr sz="1100" spc="-5" dirty="0">
                          <a:latin typeface="Arial"/>
                          <a:cs typeface="Arial"/>
                        </a:rPr>
                        <a:t>information.</a:t>
                      </a:r>
                      <a:endParaRPr sz="1100">
                        <a:latin typeface="Arial"/>
                        <a:cs typeface="Arial"/>
                      </a:endParaRPr>
                    </a:p>
                    <a:p>
                      <a:pPr marL="288290" marR="140335" indent="-228600" algn="just">
                        <a:lnSpc>
                          <a:spcPts val="1270"/>
                        </a:lnSpc>
                        <a:spcBef>
                          <a:spcPts val="1015"/>
                        </a:spcBef>
                        <a:buFont typeface="Arial"/>
                        <a:buChar char="•"/>
                        <a:tabLst>
                          <a:tab pos="288925" algn="l"/>
                        </a:tabLst>
                      </a:pPr>
                      <a:r>
                        <a:rPr sz="1100" b="1" spc="-5" dirty="0">
                          <a:latin typeface="Arial"/>
                          <a:cs typeface="Arial"/>
                        </a:rPr>
                        <a:t>Commitment</a:t>
                      </a:r>
                      <a:r>
                        <a:rPr sz="1100" b="1" spc="-55" dirty="0">
                          <a:latin typeface="Arial"/>
                          <a:cs typeface="Arial"/>
                        </a:rPr>
                        <a:t> </a:t>
                      </a:r>
                      <a:r>
                        <a:rPr sz="1100" b="1" spc="-5" dirty="0">
                          <a:latin typeface="Arial"/>
                          <a:cs typeface="Arial"/>
                        </a:rPr>
                        <a:t>#5:</a:t>
                      </a:r>
                      <a:r>
                        <a:rPr sz="1100" b="1" spc="-50" dirty="0">
                          <a:latin typeface="Arial"/>
                          <a:cs typeface="Arial"/>
                        </a:rPr>
                        <a:t> </a:t>
                      </a:r>
                      <a:r>
                        <a:rPr sz="1100" spc="-5" dirty="0">
                          <a:latin typeface="Arial"/>
                          <a:cs typeface="Arial"/>
                        </a:rPr>
                        <a:t>I</a:t>
                      </a:r>
                      <a:r>
                        <a:rPr sz="1100" spc="-55" dirty="0">
                          <a:latin typeface="Arial"/>
                          <a:cs typeface="Arial"/>
                        </a:rPr>
                        <a:t> </a:t>
                      </a:r>
                      <a:r>
                        <a:rPr sz="1100" spc="-5" dirty="0">
                          <a:latin typeface="Arial"/>
                          <a:cs typeface="Arial"/>
                        </a:rPr>
                        <a:t>will</a:t>
                      </a:r>
                      <a:r>
                        <a:rPr sz="1100" spc="-65" dirty="0">
                          <a:latin typeface="Arial"/>
                          <a:cs typeface="Arial"/>
                        </a:rPr>
                        <a:t> </a:t>
                      </a:r>
                      <a:r>
                        <a:rPr sz="1100" spc="-5" dirty="0">
                          <a:latin typeface="Arial"/>
                          <a:cs typeface="Arial"/>
                        </a:rPr>
                        <a:t>celebrate</a:t>
                      </a:r>
                      <a:r>
                        <a:rPr sz="1100" spc="-50" dirty="0">
                          <a:latin typeface="Arial"/>
                          <a:cs typeface="Arial"/>
                        </a:rPr>
                        <a:t> </a:t>
                      </a:r>
                      <a:r>
                        <a:rPr sz="1100" spc="-5" dirty="0">
                          <a:latin typeface="Arial"/>
                          <a:cs typeface="Arial"/>
                        </a:rPr>
                        <a:t>someone</a:t>
                      </a:r>
                      <a:r>
                        <a:rPr sz="1100" spc="-55" dirty="0">
                          <a:latin typeface="Arial"/>
                          <a:cs typeface="Arial"/>
                        </a:rPr>
                        <a:t> </a:t>
                      </a:r>
                      <a:r>
                        <a:rPr sz="1100" spc="-5" dirty="0">
                          <a:latin typeface="Arial"/>
                          <a:cs typeface="Arial"/>
                        </a:rPr>
                        <a:t>else’s</a:t>
                      </a:r>
                      <a:r>
                        <a:rPr sz="1100" spc="-55" dirty="0">
                          <a:latin typeface="Arial"/>
                          <a:cs typeface="Arial"/>
                        </a:rPr>
                        <a:t> </a:t>
                      </a:r>
                      <a:r>
                        <a:rPr sz="1100" spc="-5" dirty="0">
                          <a:latin typeface="Arial"/>
                          <a:cs typeface="Arial"/>
                        </a:rPr>
                        <a:t>progress</a:t>
                      </a:r>
                      <a:r>
                        <a:rPr sz="1100" spc="-55" dirty="0">
                          <a:latin typeface="Arial"/>
                          <a:cs typeface="Arial"/>
                        </a:rPr>
                        <a:t> </a:t>
                      </a:r>
                      <a:r>
                        <a:rPr sz="1100" spc="-10" dirty="0">
                          <a:latin typeface="Arial"/>
                          <a:cs typeface="Arial"/>
                        </a:rPr>
                        <a:t>with</a:t>
                      </a:r>
                      <a:r>
                        <a:rPr sz="1100" spc="-50" dirty="0">
                          <a:latin typeface="Arial"/>
                          <a:cs typeface="Arial"/>
                        </a:rPr>
                        <a:t> </a:t>
                      </a:r>
                      <a:r>
                        <a:rPr sz="1100" spc="-5" dirty="0">
                          <a:latin typeface="Arial"/>
                          <a:cs typeface="Arial"/>
                        </a:rPr>
                        <a:t>their  Dfree Lifestyle.</a:t>
                      </a:r>
                      <a:endParaRPr sz="1100">
                        <a:latin typeface="Arial"/>
                        <a:cs typeface="Arial"/>
                      </a:endParaRPr>
                    </a:p>
                    <a:p>
                      <a:pPr marL="288290" marR="142240" indent="-228600" algn="just">
                        <a:lnSpc>
                          <a:spcPts val="1270"/>
                        </a:lnSpc>
                        <a:spcBef>
                          <a:spcPts val="995"/>
                        </a:spcBef>
                        <a:buFont typeface="Arial"/>
                        <a:buChar char="•"/>
                        <a:tabLst>
                          <a:tab pos="288925" algn="l"/>
                        </a:tabLst>
                      </a:pPr>
                      <a:r>
                        <a:rPr sz="1100" b="1" spc="-5" dirty="0">
                          <a:latin typeface="Arial"/>
                          <a:cs typeface="Arial"/>
                        </a:rPr>
                        <a:t>Commitment #6: </a:t>
                      </a:r>
                      <a:r>
                        <a:rPr sz="1100" spc="-5" dirty="0">
                          <a:latin typeface="Arial"/>
                          <a:cs typeface="Arial"/>
                        </a:rPr>
                        <a:t>I will develop a strategy to maintain my Dfree  commitments after the Dfree sessions</a:t>
                      </a:r>
                      <a:r>
                        <a:rPr sz="1100" spc="5" dirty="0">
                          <a:latin typeface="Arial"/>
                          <a:cs typeface="Arial"/>
                        </a:rPr>
                        <a:t> </a:t>
                      </a:r>
                      <a:r>
                        <a:rPr sz="1100" spc="-5" dirty="0">
                          <a:latin typeface="Arial"/>
                          <a:cs typeface="Arial"/>
                        </a:rPr>
                        <a:t>end.</a:t>
                      </a:r>
                      <a:endParaRPr sz="1100">
                        <a:latin typeface="Arial"/>
                        <a:cs typeface="Arial"/>
                      </a:endParaRPr>
                    </a:p>
                    <a:p>
                      <a:pPr marL="200025" marR="142240" indent="-200025" algn="just">
                        <a:lnSpc>
                          <a:spcPts val="1270"/>
                        </a:lnSpc>
                        <a:spcBef>
                          <a:spcPts val="1005"/>
                        </a:spcBef>
                        <a:buChar char="•"/>
                        <a:tabLst>
                          <a:tab pos="200025" algn="l"/>
                        </a:tabLst>
                      </a:pPr>
                      <a:r>
                        <a:rPr sz="1100" spc="-5" dirty="0">
                          <a:latin typeface="Arial"/>
                          <a:cs typeface="Arial"/>
                        </a:rPr>
                        <a:t>Even though this is the final step, it is important to keep logging your  Billion Dollar Challenge payments and getting others to join your  group.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255517">
                <a:tc>
                  <a:txBody>
                    <a:bodyPr/>
                    <a:lstStyle/>
                    <a:p>
                      <a:pPr marL="59690">
                        <a:lnSpc>
                          <a:spcPts val="1275"/>
                        </a:lnSpc>
                      </a:pPr>
                      <a:r>
                        <a:rPr sz="1100" spc="-5" dirty="0">
                          <a:latin typeface="Arial"/>
                          <a:cs typeface="Arial"/>
                        </a:rPr>
                        <a:t>Host</a:t>
                      </a:r>
                      <a:endParaRPr sz="1100">
                        <a:latin typeface="Arial"/>
                        <a:cs typeface="Arial"/>
                      </a:endParaRPr>
                    </a:p>
                    <a:p>
                      <a:pPr marL="59690">
                        <a:lnSpc>
                          <a:spcPct val="100000"/>
                        </a:lnSpc>
                        <a:spcBef>
                          <a:spcPts val="10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75"/>
                        </a:lnSpc>
                      </a:pPr>
                      <a:r>
                        <a:rPr sz="1100" spc="-5" dirty="0">
                          <a:latin typeface="Arial"/>
                          <a:cs typeface="Arial"/>
                        </a:rPr>
                        <a:t>Leading</a:t>
                      </a:r>
                      <a:r>
                        <a:rPr sz="1100" spc="-15" dirty="0">
                          <a:latin typeface="Arial"/>
                          <a:cs typeface="Arial"/>
                        </a:rPr>
                        <a:t> </a:t>
                      </a:r>
                      <a:r>
                        <a:rPr sz="1100" spc="-5" dirty="0">
                          <a:latin typeface="Arial"/>
                          <a:cs typeface="Arial"/>
                        </a:rPr>
                        <a:t>and</a:t>
                      </a:r>
                      <a:endParaRPr sz="1100">
                        <a:latin typeface="Arial"/>
                        <a:cs typeface="Arial"/>
                      </a:endParaRPr>
                    </a:p>
                    <a:p>
                      <a:pPr marL="60325">
                        <a:lnSpc>
                          <a:spcPct val="100000"/>
                        </a:lnSpc>
                        <a:spcBef>
                          <a:spcPts val="5"/>
                        </a:spcBef>
                      </a:pPr>
                      <a:r>
                        <a:rPr sz="1100" spc="-5" dirty="0">
                          <a:latin typeface="Arial"/>
                          <a:cs typeface="Arial"/>
                        </a:rPr>
                        <a:t>Launching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indent="-229235" algn="just">
                        <a:lnSpc>
                          <a:spcPts val="1275"/>
                        </a:lnSpc>
                        <a:buChar char="•"/>
                        <a:tabLst>
                          <a:tab pos="298450" algn="l"/>
                        </a:tabLst>
                      </a:pPr>
                      <a:r>
                        <a:rPr sz="1100" spc="-5" dirty="0">
                          <a:latin typeface="Arial"/>
                          <a:cs typeface="Arial"/>
                        </a:rPr>
                        <a:t>Now</a:t>
                      </a:r>
                      <a:r>
                        <a:rPr sz="1100" spc="-70" dirty="0">
                          <a:latin typeface="Arial"/>
                          <a:cs typeface="Arial"/>
                        </a:rPr>
                        <a:t> </a:t>
                      </a:r>
                      <a:r>
                        <a:rPr sz="1100" spc="-5" dirty="0">
                          <a:latin typeface="Arial"/>
                          <a:cs typeface="Arial"/>
                        </a:rPr>
                        <a:t>that</a:t>
                      </a:r>
                      <a:r>
                        <a:rPr sz="1100" spc="-70" dirty="0">
                          <a:latin typeface="Arial"/>
                          <a:cs typeface="Arial"/>
                        </a:rPr>
                        <a:t> </a:t>
                      </a:r>
                      <a:r>
                        <a:rPr sz="1100" spc="-5" dirty="0">
                          <a:latin typeface="Arial"/>
                          <a:cs typeface="Arial"/>
                        </a:rPr>
                        <a:t>you</a:t>
                      </a:r>
                      <a:r>
                        <a:rPr sz="1100" spc="-70" dirty="0">
                          <a:latin typeface="Arial"/>
                          <a:cs typeface="Arial"/>
                        </a:rPr>
                        <a:t> </a:t>
                      </a:r>
                      <a:r>
                        <a:rPr sz="1100" spc="-5" dirty="0">
                          <a:latin typeface="Arial"/>
                          <a:cs typeface="Arial"/>
                        </a:rPr>
                        <a:t>have</a:t>
                      </a:r>
                      <a:r>
                        <a:rPr sz="1100" spc="-70" dirty="0">
                          <a:latin typeface="Arial"/>
                          <a:cs typeface="Arial"/>
                        </a:rPr>
                        <a:t> </a:t>
                      </a:r>
                      <a:r>
                        <a:rPr sz="1100" spc="-5" dirty="0">
                          <a:latin typeface="Arial"/>
                          <a:cs typeface="Arial"/>
                        </a:rPr>
                        <a:t>reached</a:t>
                      </a:r>
                      <a:r>
                        <a:rPr sz="1100" spc="-6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last</a:t>
                      </a:r>
                      <a:r>
                        <a:rPr sz="1100" spc="-70" dirty="0">
                          <a:latin typeface="Arial"/>
                          <a:cs typeface="Arial"/>
                        </a:rPr>
                        <a:t> </a:t>
                      </a:r>
                      <a:r>
                        <a:rPr sz="1100" spc="-5" dirty="0">
                          <a:latin typeface="Arial"/>
                          <a:cs typeface="Arial"/>
                        </a:rPr>
                        <a:t>level</a:t>
                      </a:r>
                      <a:r>
                        <a:rPr sz="1100" spc="-65" dirty="0">
                          <a:latin typeface="Arial"/>
                          <a:cs typeface="Arial"/>
                        </a:rPr>
                        <a:t> </a:t>
                      </a:r>
                      <a:r>
                        <a:rPr sz="1100" spc="-5" dirty="0">
                          <a:latin typeface="Arial"/>
                          <a:cs typeface="Arial"/>
                        </a:rPr>
                        <a:t>of</a:t>
                      </a:r>
                      <a:r>
                        <a:rPr sz="1100" spc="-6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12</a:t>
                      </a:r>
                      <a:r>
                        <a:rPr sz="1100" spc="-70" dirty="0">
                          <a:latin typeface="Arial"/>
                          <a:cs typeface="Arial"/>
                        </a:rPr>
                        <a:t> </a:t>
                      </a:r>
                      <a:r>
                        <a:rPr sz="1100" spc="-5" dirty="0">
                          <a:latin typeface="Arial"/>
                          <a:cs typeface="Arial"/>
                        </a:rPr>
                        <a:t>Steps</a:t>
                      </a:r>
                      <a:r>
                        <a:rPr sz="1100" spc="-65" dirty="0">
                          <a:latin typeface="Arial"/>
                          <a:cs typeface="Arial"/>
                        </a:rPr>
                        <a:t> </a:t>
                      </a:r>
                      <a:r>
                        <a:rPr sz="1100" spc="-5" dirty="0">
                          <a:latin typeface="Arial"/>
                          <a:cs typeface="Arial"/>
                        </a:rPr>
                        <a:t>to</a:t>
                      </a:r>
                      <a:r>
                        <a:rPr sz="1100" spc="-65" dirty="0">
                          <a:latin typeface="Arial"/>
                          <a:cs typeface="Arial"/>
                        </a:rPr>
                        <a:t> </a:t>
                      </a:r>
                      <a:r>
                        <a:rPr sz="1100" spc="-5" dirty="0">
                          <a:latin typeface="Arial"/>
                          <a:cs typeface="Arial"/>
                        </a:rPr>
                        <a:t>Financial</a:t>
                      </a:r>
                      <a:endParaRPr sz="1100">
                        <a:latin typeface="Arial"/>
                        <a:cs typeface="Arial"/>
                      </a:endParaRPr>
                    </a:p>
                    <a:p>
                      <a:pPr marL="297815" marR="142240" algn="just">
                        <a:lnSpc>
                          <a:spcPct val="101400"/>
                        </a:lnSpc>
                      </a:pPr>
                      <a:r>
                        <a:rPr sz="1100" spc="-5" dirty="0">
                          <a:latin typeface="Arial"/>
                          <a:cs typeface="Arial"/>
                        </a:rPr>
                        <a:t>Freedom course, won’t you consider becoming a Dfree Leader </a:t>
                      </a:r>
                      <a:r>
                        <a:rPr sz="1100" spc="-10" dirty="0">
                          <a:latin typeface="Arial"/>
                          <a:cs typeface="Arial"/>
                        </a:rPr>
                        <a:t>by  </a:t>
                      </a:r>
                      <a:r>
                        <a:rPr sz="1100" spc="-5" dirty="0">
                          <a:latin typeface="Arial"/>
                          <a:cs typeface="Arial"/>
                        </a:rPr>
                        <a:t>completing the Dfree Leaders Training course and learn how to  confidently launch and begin changing the lives of</a:t>
                      </a:r>
                      <a:r>
                        <a:rPr sz="1100" spc="40" dirty="0">
                          <a:latin typeface="Arial"/>
                          <a:cs typeface="Arial"/>
                        </a:rPr>
                        <a:t> </a:t>
                      </a:r>
                      <a:r>
                        <a:rPr sz="1100" spc="-5" dirty="0">
                          <a:latin typeface="Arial"/>
                          <a:cs typeface="Arial"/>
                        </a:rPr>
                        <a:t>others.</a:t>
                      </a:r>
                      <a:endParaRPr sz="1100">
                        <a:latin typeface="Arial"/>
                        <a:cs typeface="Arial"/>
                      </a:endParaRPr>
                    </a:p>
                    <a:p>
                      <a:pPr marL="297815" marR="139700" indent="-228600" algn="just">
                        <a:lnSpc>
                          <a:spcPct val="101499"/>
                        </a:lnSpc>
                        <a:spcBef>
                          <a:spcPts val="1000"/>
                        </a:spcBef>
                        <a:buChar char="•"/>
                        <a:tabLst>
                          <a:tab pos="298450" algn="l"/>
                        </a:tabLst>
                      </a:pPr>
                      <a:r>
                        <a:rPr sz="1100" spc="-5" dirty="0">
                          <a:latin typeface="Arial"/>
                          <a:cs typeface="Arial"/>
                        </a:rPr>
                        <a:t>Launching the Dfree curriculum can enhance the work that you are  already doing, including Sorority/Fraternity economic initiatives,  Workplace Staff Development, Community Outreach, Small  Groups, Bible Study, Sunday </a:t>
                      </a:r>
                      <a:r>
                        <a:rPr sz="1100" dirty="0">
                          <a:latin typeface="Arial"/>
                          <a:cs typeface="Arial"/>
                        </a:rPr>
                        <a:t>School, </a:t>
                      </a:r>
                      <a:r>
                        <a:rPr sz="1100" spc="-5" dirty="0">
                          <a:latin typeface="Arial"/>
                          <a:cs typeface="Arial"/>
                        </a:rPr>
                        <a:t>with Senior Citizens or in  Adult Communities, and more. We provide everything you will need  to successfully lead</a:t>
                      </a:r>
                      <a:r>
                        <a:rPr sz="1100" dirty="0">
                          <a:latin typeface="Arial"/>
                          <a:cs typeface="Arial"/>
                        </a:rPr>
                        <a:t> </a:t>
                      </a:r>
                      <a:r>
                        <a:rPr sz="1100" spc="-5" dirty="0">
                          <a:latin typeface="Arial"/>
                          <a:cs typeface="Arial"/>
                        </a:rPr>
                        <a:t>classes.</a:t>
                      </a:r>
                      <a:endParaRPr sz="1100">
                        <a:latin typeface="Arial"/>
                        <a:cs typeface="Arial"/>
                      </a:endParaRPr>
                    </a:p>
                    <a:p>
                      <a:pPr marL="297815" marR="139065" indent="-228600" algn="just">
                        <a:lnSpc>
                          <a:spcPct val="101499"/>
                        </a:lnSpc>
                        <a:spcBef>
                          <a:spcPts val="990"/>
                        </a:spcBef>
                        <a:buChar char="•"/>
                        <a:tabLst>
                          <a:tab pos="298450" algn="l"/>
                        </a:tabLst>
                      </a:pPr>
                      <a:r>
                        <a:rPr sz="1100" spc="-5" dirty="0">
                          <a:latin typeface="Arial"/>
                          <a:cs typeface="Arial"/>
                        </a:rPr>
                        <a:t>Upon completion of this 12 Steps to Financial Freedom course,</a:t>
                      </a:r>
                      <a:r>
                        <a:rPr sz="1100" spc="-130" dirty="0">
                          <a:latin typeface="Arial"/>
                          <a:cs typeface="Arial"/>
                        </a:rPr>
                        <a:t> </a:t>
                      </a:r>
                      <a:r>
                        <a:rPr sz="1100" spc="-5" dirty="0">
                          <a:latin typeface="Arial"/>
                          <a:cs typeface="Arial"/>
                        </a:rPr>
                        <a:t>you  will be eligible to become a Dfree Certified Leader! As part </a:t>
                      </a:r>
                      <a:r>
                        <a:rPr sz="1100" dirty="0">
                          <a:latin typeface="Arial"/>
                          <a:cs typeface="Arial"/>
                        </a:rPr>
                        <a:t>of </a:t>
                      </a:r>
                      <a:r>
                        <a:rPr sz="1100" spc="5" dirty="0">
                          <a:latin typeface="Arial"/>
                          <a:cs typeface="Arial"/>
                        </a:rPr>
                        <a:t>your  </a:t>
                      </a:r>
                      <a:r>
                        <a:rPr sz="1100" spc="-5" dirty="0">
                          <a:latin typeface="Arial"/>
                          <a:cs typeface="Arial"/>
                        </a:rPr>
                        <a:t>current Academy registration, you can easily enroll in the Leaders  Training Course.</a:t>
                      </a:r>
                      <a:endParaRPr sz="1100">
                        <a:latin typeface="Arial"/>
                        <a:cs typeface="Arial"/>
                      </a:endParaRPr>
                    </a:p>
                    <a:p>
                      <a:pPr marL="297815" marR="141605" indent="-228600" algn="just">
                        <a:lnSpc>
                          <a:spcPct val="108200"/>
                        </a:lnSpc>
                        <a:spcBef>
                          <a:spcPts val="910"/>
                        </a:spcBef>
                        <a:buChar char="•"/>
                        <a:tabLst>
                          <a:tab pos="298450" algn="l"/>
                        </a:tabLst>
                      </a:pPr>
                      <a:r>
                        <a:rPr sz="1100" spc="-5" dirty="0">
                          <a:latin typeface="Arial"/>
                          <a:cs typeface="Arial"/>
                        </a:rPr>
                        <a:t>If you need more information about leading and launching, contact  our Training and Engagement team at</a:t>
                      </a:r>
                      <a:r>
                        <a:rPr sz="1100" spc="120" dirty="0">
                          <a:latin typeface="Arial"/>
                          <a:cs typeface="Arial"/>
                        </a:rPr>
                        <a:t> </a:t>
                      </a:r>
                      <a:r>
                        <a:rPr sz="1100" spc="-5" dirty="0">
                          <a:latin typeface="Arial"/>
                          <a:cs typeface="Arial"/>
                          <a:hlinkClick r:id="rId2"/>
                        </a:rPr>
                        <a:t>engagement@mydfree.org.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02512">
                <a:tc>
                  <a:txBody>
                    <a:bodyPr/>
                    <a:lstStyle/>
                    <a:p>
                      <a:pPr marL="59690">
                        <a:lnSpc>
                          <a:spcPts val="1280"/>
                        </a:lnSpc>
                      </a:pPr>
                      <a:r>
                        <a:rPr sz="1100" spc="-5" dirty="0">
                          <a:latin typeface="Arial"/>
                          <a:cs typeface="Arial"/>
                        </a:rPr>
                        <a:t>Host</a:t>
                      </a:r>
                      <a:endParaRPr sz="1100">
                        <a:latin typeface="Arial"/>
                        <a:cs typeface="Arial"/>
                      </a:endParaRPr>
                    </a:p>
                    <a:p>
                      <a:pPr marL="59690">
                        <a:lnSpc>
                          <a:spcPct val="100000"/>
                        </a:lnSpc>
                        <a:spcBef>
                          <a:spcPts val="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80"/>
                        </a:lnSpc>
                      </a:pPr>
                      <a:r>
                        <a:rPr sz="1100" spc="-5" dirty="0">
                          <a:latin typeface="Arial"/>
                          <a:cs typeface="Arial"/>
                        </a:rPr>
                        <a:t>Congratulation</a:t>
                      </a:r>
                      <a:endParaRPr sz="1100">
                        <a:latin typeface="Arial"/>
                        <a:cs typeface="Arial"/>
                      </a:endParaRPr>
                    </a:p>
                    <a:p>
                      <a:pPr marL="60325" marR="292735">
                        <a:lnSpc>
                          <a:spcPts val="1330"/>
                        </a:lnSpc>
                        <a:spcBef>
                          <a:spcPts val="40"/>
                        </a:spcBef>
                      </a:pPr>
                      <a:r>
                        <a:rPr sz="1100" spc="-5" dirty="0">
                          <a:latin typeface="Arial"/>
                          <a:cs typeface="Arial"/>
                        </a:rPr>
                        <a:t>s and</a:t>
                      </a:r>
                      <a:r>
                        <a:rPr sz="1100" spc="-65" dirty="0">
                          <a:latin typeface="Arial"/>
                          <a:cs typeface="Arial"/>
                        </a:rPr>
                        <a:t> </a:t>
                      </a:r>
                      <a:r>
                        <a:rPr sz="1100" spc="-5" dirty="0">
                          <a:latin typeface="Arial"/>
                          <a:cs typeface="Arial"/>
                        </a:rPr>
                        <a:t>Next  Steps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1454" indent="-114935" algn="just">
                        <a:lnSpc>
                          <a:spcPts val="1280"/>
                        </a:lnSpc>
                        <a:buChar char="•"/>
                        <a:tabLst>
                          <a:tab pos="212090" algn="l"/>
                        </a:tabLst>
                      </a:pPr>
                      <a:r>
                        <a:rPr sz="1100" spc="-5" dirty="0">
                          <a:latin typeface="Arial"/>
                          <a:cs typeface="Arial"/>
                        </a:rPr>
                        <a:t>Congratulations</a:t>
                      </a:r>
                      <a:r>
                        <a:rPr sz="1100" spc="150" dirty="0">
                          <a:latin typeface="Arial"/>
                          <a:cs typeface="Arial"/>
                        </a:rPr>
                        <a:t> </a:t>
                      </a:r>
                      <a:r>
                        <a:rPr sz="1100" spc="-5" dirty="0">
                          <a:latin typeface="Arial"/>
                          <a:cs typeface="Arial"/>
                        </a:rPr>
                        <a:t>on</a:t>
                      </a:r>
                      <a:r>
                        <a:rPr sz="1100" spc="150" dirty="0">
                          <a:latin typeface="Arial"/>
                          <a:cs typeface="Arial"/>
                        </a:rPr>
                        <a:t> </a:t>
                      </a:r>
                      <a:r>
                        <a:rPr sz="1100" spc="-5" dirty="0">
                          <a:latin typeface="Arial"/>
                          <a:cs typeface="Arial"/>
                        </a:rPr>
                        <a:t>completing</a:t>
                      </a:r>
                      <a:r>
                        <a:rPr sz="1100" spc="150" dirty="0">
                          <a:latin typeface="Arial"/>
                          <a:cs typeface="Arial"/>
                        </a:rPr>
                        <a:t> </a:t>
                      </a:r>
                      <a:r>
                        <a:rPr sz="1100" spc="-5" dirty="0">
                          <a:latin typeface="Arial"/>
                          <a:cs typeface="Arial"/>
                        </a:rPr>
                        <a:t>the</a:t>
                      </a:r>
                      <a:r>
                        <a:rPr sz="1100" spc="140" dirty="0">
                          <a:latin typeface="Arial"/>
                          <a:cs typeface="Arial"/>
                        </a:rPr>
                        <a:t> </a:t>
                      </a:r>
                      <a:r>
                        <a:rPr sz="1100" spc="5" dirty="0">
                          <a:latin typeface="Arial"/>
                          <a:cs typeface="Arial"/>
                        </a:rPr>
                        <a:t>12</a:t>
                      </a:r>
                      <a:r>
                        <a:rPr sz="1100" spc="150" dirty="0">
                          <a:latin typeface="Arial"/>
                          <a:cs typeface="Arial"/>
                        </a:rPr>
                        <a:t> </a:t>
                      </a:r>
                      <a:r>
                        <a:rPr sz="1100" spc="-5" dirty="0">
                          <a:latin typeface="Arial"/>
                          <a:cs typeface="Arial"/>
                        </a:rPr>
                        <a:t>Steps</a:t>
                      </a:r>
                      <a:r>
                        <a:rPr sz="1100" spc="155" dirty="0">
                          <a:latin typeface="Arial"/>
                          <a:cs typeface="Arial"/>
                        </a:rPr>
                        <a:t> </a:t>
                      </a:r>
                      <a:r>
                        <a:rPr sz="1100" spc="-5" dirty="0">
                          <a:latin typeface="Arial"/>
                          <a:cs typeface="Arial"/>
                        </a:rPr>
                        <a:t>to</a:t>
                      </a:r>
                      <a:r>
                        <a:rPr sz="1100" spc="150" dirty="0">
                          <a:latin typeface="Arial"/>
                          <a:cs typeface="Arial"/>
                        </a:rPr>
                        <a:t> </a:t>
                      </a:r>
                      <a:r>
                        <a:rPr sz="1100" spc="-5" dirty="0">
                          <a:latin typeface="Arial"/>
                          <a:cs typeface="Arial"/>
                        </a:rPr>
                        <a:t>Financial</a:t>
                      </a:r>
                      <a:r>
                        <a:rPr sz="1100" spc="155" dirty="0">
                          <a:latin typeface="Arial"/>
                          <a:cs typeface="Arial"/>
                        </a:rPr>
                        <a:t> </a:t>
                      </a:r>
                      <a:r>
                        <a:rPr sz="1100" spc="-5" dirty="0">
                          <a:latin typeface="Arial"/>
                          <a:cs typeface="Arial"/>
                        </a:rPr>
                        <a:t>Freedom</a:t>
                      </a:r>
                      <a:endParaRPr sz="1100">
                        <a:latin typeface="Arial"/>
                        <a:cs typeface="Arial"/>
                      </a:endParaRPr>
                    </a:p>
                    <a:p>
                      <a:pPr marL="211454" marR="149860" algn="just">
                        <a:lnSpc>
                          <a:spcPct val="101400"/>
                        </a:lnSpc>
                      </a:pPr>
                      <a:r>
                        <a:rPr sz="1100" spc="-5" dirty="0">
                          <a:latin typeface="Arial"/>
                          <a:cs typeface="Arial"/>
                        </a:rPr>
                        <a:t>course. We celebrate all victories, big or small, so please email us  your “ah ha” moments, debt paydown and savings victories </a:t>
                      </a:r>
                      <a:r>
                        <a:rPr sz="1100" spc="-10" dirty="0">
                          <a:latin typeface="Arial"/>
                          <a:cs typeface="Arial"/>
                        </a:rPr>
                        <a:t>at  </a:t>
                      </a:r>
                      <a:r>
                        <a:rPr sz="1100" spc="-5" dirty="0">
                          <a:latin typeface="Arial"/>
                          <a:cs typeface="Arial"/>
                          <a:hlinkClick r:id="rId3"/>
                        </a:rPr>
                        <a:t>success@mydfree.org.</a:t>
                      </a:r>
                      <a:endParaRPr sz="1100">
                        <a:latin typeface="Arial"/>
                        <a:cs typeface="Arial"/>
                      </a:endParaRPr>
                    </a:p>
                    <a:p>
                      <a:pPr marL="211454" marR="312420" indent="-114300">
                        <a:lnSpc>
                          <a:spcPct val="107700"/>
                        </a:lnSpc>
                        <a:spcBef>
                          <a:spcPts val="915"/>
                        </a:spcBef>
                        <a:buChar char="•"/>
                        <a:tabLst>
                          <a:tab pos="212090" algn="l"/>
                        </a:tabLst>
                      </a:pPr>
                      <a:r>
                        <a:rPr sz="1100" spc="-5" dirty="0">
                          <a:latin typeface="Arial"/>
                          <a:cs typeface="Arial"/>
                        </a:rPr>
                        <a:t>Congratulations again, and make sure you download your  certificate of</a:t>
                      </a:r>
                      <a:r>
                        <a:rPr sz="1100" spc="-10" dirty="0">
                          <a:latin typeface="Arial"/>
                          <a:cs typeface="Arial"/>
                        </a:rPr>
                        <a:t> </a:t>
                      </a:r>
                      <a:r>
                        <a:rPr sz="1100" spc="-5" dirty="0">
                          <a:latin typeface="Arial"/>
                          <a:cs typeface="Arial"/>
                        </a:rPr>
                        <a:t>completion.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nvGraphicFramePr>
        <p:xfrm>
          <a:off x="568451" y="914400"/>
          <a:ext cx="6401435" cy="2469132"/>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4572635">
                  <a:extLst>
                    <a:ext uri="{9D8B030D-6E8A-4147-A177-3AD203B41FA5}">
                      <a16:colId xmlns:a16="http://schemas.microsoft.com/office/drawing/2014/main" val="20002"/>
                    </a:ext>
                  </a:extLst>
                </a:gridCol>
              </a:tblGrid>
              <a:tr h="342900">
                <a:tc gridSpan="3">
                  <a:txBody>
                    <a:bodyPr/>
                    <a:lstStyle/>
                    <a:p>
                      <a:pPr marL="1931670">
                        <a:lnSpc>
                          <a:spcPct val="100000"/>
                        </a:lnSpc>
                        <a:spcBef>
                          <a:spcPts val="620"/>
                        </a:spcBef>
                      </a:pPr>
                      <a:r>
                        <a:rPr sz="1100" b="1" spc="-5" dirty="0">
                          <a:solidFill>
                            <a:srgbClr val="FFFFFF"/>
                          </a:solidFill>
                          <a:latin typeface="Arial"/>
                          <a:cs typeface="Arial"/>
                        </a:rPr>
                        <a:t>Step 12: Impact the</a:t>
                      </a:r>
                      <a:r>
                        <a:rPr sz="1100" b="1" spc="5" dirty="0">
                          <a:solidFill>
                            <a:srgbClr val="FFFFFF"/>
                          </a:solidFill>
                          <a:latin typeface="Arial"/>
                          <a:cs typeface="Arial"/>
                        </a:rPr>
                        <a:t> </a:t>
                      </a:r>
                      <a:r>
                        <a:rPr sz="1100" b="1" spc="-5" dirty="0">
                          <a:solidFill>
                            <a:srgbClr val="FFFFFF"/>
                          </a:solidFill>
                          <a:latin typeface="Arial"/>
                          <a:cs typeface="Arial"/>
                        </a:rPr>
                        <a:t>Culture</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8996">
                <a:tc>
                  <a:txBody>
                    <a:bodyPr/>
                    <a:lstStyle/>
                    <a:p>
                      <a:pPr marL="16256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4470" marR="140970" indent="73660">
                        <a:lnSpc>
                          <a:spcPts val="1270"/>
                        </a:lnSpc>
                        <a:spcBef>
                          <a:spcPts val="50"/>
                        </a:spcBef>
                      </a:pPr>
                      <a:r>
                        <a:rPr sz="1100" b="1" spc="-5" dirty="0">
                          <a:solidFill>
                            <a:srgbClr val="FFFFFF"/>
                          </a:solidFill>
                          <a:latin typeface="Arial"/>
                          <a:cs typeface="Arial"/>
                        </a:rPr>
                        <a:t>Content  </a:t>
                      </a:r>
                      <a:r>
                        <a:rPr sz="1100" b="1" dirty="0">
                          <a:solidFill>
                            <a:srgbClr val="FFFFFF"/>
                          </a:solidFill>
                          <a:latin typeface="Arial"/>
                          <a:cs typeface="Arial"/>
                        </a:rPr>
                        <a:t>Reference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algn="ctr">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873505">
                <a:tc>
                  <a:txBody>
                    <a:bodyPr/>
                    <a:lstStyle/>
                    <a:p>
                      <a:pPr marL="59690">
                        <a:lnSpc>
                          <a:spcPts val="1280"/>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80"/>
                        </a:lnSpc>
                      </a:pPr>
                      <a:r>
                        <a:rPr sz="1100" spc="-5" dirty="0">
                          <a:solidFill>
                            <a:srgbClr val="EB7B2F"/>
                          </a:solidFill>
                          <a:latin typeface="Arial"/>
                          <a:cs typeface="Arial"/>
                        </a:rPr>
                        <a:t>Recap</a:t>
                      </a:r>
                      <a:r>
                        <a:rPr sz="1100" spc="-10" dirty="0">
                          <a:solidFill>
                            <a:srgbClr val="EB7B2F"/>
                          </a:solidFill>
                          <a:latin typeface="Arial"/>
                          <a:cs typeface="Arial"/>
                        </a:rPr>
                        <a:t> </a:t>
                      </a:r>
                      <a:r>
                        <a:rPr sz="1100" spc="-5" dirty="0">
                          <a:solidFill>
                            <a:srgbClr val="EB7B2F"/>
                          </a:solidFill>
                          <a:latin typeface="Arial"/>
                          <a:cs typeface="Arial"/>
                        </a:rPr>
                        <a:t>of</a:t>
                      </a:r>
                      <a:endParaRPr sz="1100">
                        <a:latin typeface="Arial"/>
                        <a:cs typeface="Arial"/>
                      </a:endParaRPr>
                    </a:p>
                    <a:p>
                      <a:pPr marL="60325">
                        <a:lnSpc>
                          <a:spcPct val="100000"/>
                        </a:lnSpc>
                        <a:spcBef>
                          <a:spcPts val="30"/>
                        </a:spcBef>
                      </a:pPr>
                      <a:r>
                        <a:rPr sz="1100" spc="-5" dirty="0">
                          <a:solidFill>
                            <a:srgbClr val="EB7B2F"/>
                          </a:solidFill>
                          <a:latin typeface="Arial"/>
                          <a:cs typeface="Arial"/>
                        </a:rPr>
                        <a:t>Course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1454" indent="-115570">
                        <a:lnSpc>
                          <a:spcPts val="1280"/>
                        </a:lnSpc>
                        <a:buChar char="•"/>
                        <a:tabLst>
                          <a:tab pos="212090" algn="l"/>
                        </a:tabLst>
                      </a:pPr>
                      <a:r>
                        <a:rPr sz="1100" spc="-5" dirty="0">
                          <a:latin typeface="Arial"/>
                          <a:cs typeface="Arial"/>
                        </a:rPr>
                        <a:t>Talk about graduation if having</a:t>
                      </a:r>
                      <a:r>
                        <a:rPr sz="1100" spc="5" dirty="0">
                          <a:latin typeface="Arial"/>
                          <a:cs typeface="Arial"/>
                        </a:rPr>
                        <a:t> </a:t>
                      </a:r>
                      <a:r>
                        <a:rPr sz="1100" spc="-5" dirty="0">
                          <a:latin typeface="Arial"/>
                          <a:cs typeface="Arial"/>
                        </a:rPr>
                        <a:t>one</a:t>
                      </a:r>
                      <a:endParaRPr sz="1100">
                        <a:latin typeface="Arial"/>
                        <a:cs typeface="Arial"/>
                      </a:endParaRPr>
                    </a:p>
                    <a:p>
                      <a:pPr marL="211454" indent="-115570">
                        <a:lnSpc>
                          <a:spcPct val="100000"/>
                        </a:lnSpc>
                        <a:spcBef>
                          <a:spcPts val="940"/>
                        </a:spcBef>
                        <a:buChar char="•"/>
                        <a:tabLst>
                          <a:tab pos="212090" algn="l"/>
                        </a:tabLst>
                      </a:pPr>
                      <a:r>
                        <a:rPr sz="1100" spc="-5" dirty="0">
                          <a:latin typeface="Arial"/>
                          <a:cs typeface="Arial"/>
                        </a:rPr>
                        <a:t>Thank students for</a:t>
                      </a:r>
                      <a:r>
                        <a:rPr sz="1100" spc="5" dirty="0">
                          <a:latin typeface="Arial"/>
                          <a:cs typeface="Arial"/>
                        </a:rPr>
                        <a:t> </a:t>
                      </a:r>
                      <a:r>
                        <a:rPr sz="1100" spc="-5" dirty="0">
                          <a:latin typeface="Arial"/>
                          <a:cs typeface="Arial"/>
                        </a:rPr>
                        <a:t>attending</a:t>
                      </a:r>
                      <a:endParaRPr sz="1100">
                        <a:latin typeface="Arial"/>
                        <a:cs typeface="Arial"/>
                      </a:endParaRPr>
                    </a:p>
                    <a:p>
                      <a:pPr marL="211454" indent="-115570">
                        <a:lnSpc>
                          <a:spcPct val="100000"/>
                        </a:lnSpc>
                        <a:spcBef>
                          <a:spcPts val="950"/>
                        </a:spcBef>
                        <a:buChar char="•"/>
                        <a:tabLst>
                          <a:tab pos="212090" algn="l"/>
                        </a:tabLst>
                      </a:pPr>
                      <a:r>
                        <a:rPr sz="1100" spc="-5" dirty="0">
                          <a:latin typeface="Arial"/>
                          <a:cs typeface="Arial"/>
                        </a:rPr>
                        <a:t>Share how students can </a:t>
                      </a:r>
                      <a:r>
                        <a:rPr sz="1100" dirty="0">
                          <a:latin typeface="Arial"/>
                          <a:cs typeface="Arial"/>
                        </a:rPr>
                        <a:t>catch </a:t>
                      </a:r>
                      <a:r>
                        <a:rPr sz="1100" spc="-5" dirty="0">
                          <a:latin typeface="Arial"/>
                          <a:cs typeface="Arial"/>
                        </a:rPr>
                        <a:t>up if they missed any</a:t>
                      </a:r>
                      <a:r>
                        <a:rPr sz="1100" spc="30" dirty="0">
                          <a:latin typeface="Arial"/>
                          <a:cs typeface="Arial"/>
                        </a:rPr>
                        <a:t> </a:t>
                      </a:r>
                      <a:r>
                        <a:rPr sz="1100" spc="-5" dirty="0">
                          <a:latin typeface="Arial"/>
                          <a:cs typeface="Arial"/>
                        </a:rPr>
                        <a:t>classes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903731">
                <a:tc>
                  <a:txBody>
                    <a:bodyPr/>
                    <a:lstStyle/>
                    <a:p>
                      <a:pPr marL="59690">
                        <a:lnSpc>
                          <a:spcPts val="1280"/>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marR="494665">
                        <a:lnSpc>
                          <a:spcPts val="1260"/>
                        </a:lnSpc>
                        <a:spcBef>
                          <a:spcPts val="50"/>
                        </a:spcBef>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1454" indent="-115570">
                        <a:lnSpc>
                          <a:spcPts val="1280"/>
                        </a:lnSpc>
                        <a:buChar char="•"/>
                        <a:tabLst>
                          <a:tab pos="212090" algn="l"/>
                        </a:tabLst>
                      </a:pPr>
                      <a:r>
                        <a:rPr sz="1100" spc="-5" dirty="0">
                          <a:latin typeface="Arial"/>
                          <a:cs typeface="Arial"/>
                        </a:rPr>
                        <a:t>Have someone pray or use page 96 in our</a:t>
                      </a:r>
                      <a:r>
                        <a:rPr sz="1100" spc="20" dirty="0">
                          <a:latin typeface="Arial"/>
                          <a:cs typeface="Arial"/>
                        </a:rPr>
                        <a:t> </a:t>
                      </a:r>
                      <a:r>
                        <a:rPr sz="1100" spc="-5" dirty="0">
                          <a:latin typeface="Arial"/>
                          <a:cs typeface="Arial"/>
                        </a:rPr>
                        <a:t>workbook</a:t>
                      </a:r>
                      <a:endParaRPr sz="1100">
                        <a:latin typeface="Arial"/>
                        <a:cs typeface="Arial"/>
                      </a:endParaRPr>
                    </a:p>
                    <a:p>
                      <a:pPr marL="211454" marR="170180" indent="-114300" algn="just">
                        <a:lnSpc>
                          <a:spcPts val="1270"/>
                        </a:lnSpc>
                        <a:spcBef>
                          <a:spcPts val="1025"/>
                        </a:spcBef>
                        <a:buChar char="•"/>
                        <a:tabLst>
                          <a:tab pos="212090" algn="l"/>
                        </a:tabLst>
                      </a:pPr>
                      <a:r>
                        <a:rPr sz="1100" spc="-5" dirty="0">
                          <a:latin typeface="Arial"/>
                          <a:cs typeface="Arial"/>
                        </a:rPr>
                        <a:t>God, I thank You for my freedom. I could not have done this by  myself.</a:t>
                      </a:r>
                      <a:r>
                        <a:rPr sz="1100" spc="-45" dirty="0">
                          <a:latin typeface="Arial"/>
                          <a:cs typeface="Arial"/>
                        </a:rPr>
                        <a:t> </a:t>
                      </a:r>
                      <a:r>
                        <a:rPr sz="1100" spc="-5" dirty="0">
                          <a:latin typeface="Arial"/>
                          <a:cs typeface="Arial"/>
                        </a:rPr>
                        <a:t>I</a:t>
                      </a:r>
                      <a:r>
                        <a:rPr sz="1100" spc="-40" dirty="0">
                          <a:latin typeface="Arial"/>
                          <a:cs typeface="Arial"/>
                        </a:rPr>
                        <a:t> </a:t>
                      </a:r>
                      <a:r>
                        <a:rPr sz="1100" spc="-5" dirty="0">
                          <a:latin typeface="Arial"/>
                          <a:cs typeface="Arial"/>
                        </a:rPr>
                        <a:t>promise</a:t>
                      </a:r>
                      <a:r>
                        <a:rPr sz="1100" spc="-35"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help</a:t>
                      </a:r>
                      <a:r>
                        <a:rPr sz="1100" spc="-40" dirty="0">
                          <a:latin typeface="Arial"/>
                          <a:cs typeface="Arial"/>
                        </a:rPr>
                        <a:t> </a:t>
                      </a:r>
                      <a:r>
                        <a:rPr sz="1100" spc="-5" dirty="0">
                          <a:latin typeface="Arial"/>
                          <a:cs typeface="Arial"/>
                        </a:rPr>
                        <a:t>someone</a:t>
                      </a:r>
                      <a:r>
                        <a:rPr sz="1100" spc="-40" dirty="0">
                          <a:latin typeface="Arial"/>
                          <a:cs typeface="Arial"/>
                        </a:rPr>
                        <a:t> </a:t>
                      </a:r>
                      <a:r>
                        <a:rPr sz="1100" spc="-5" dirty="0">
                          <a:latin typeface="Arial"/>
                          <a:cs typeface="Arial"/>
                        </a:rPr>
                        <a:t>make</a:t>
                      </a:r>
                      <a:r>
                        <a:rPr sz="1100" spc="-40" dirty="0">
                          <a:latin typeface="Arial"/>
                          <a:cs typeface="Arial"/>
                        </a:rPr>
                        <a:t> </a:t>
                      </a:r>
                      <a:r>
                        <a:rPr sz="1100" spc="-5" dirty="0">
                          <a:latin typeface="Arial"/>
                          <a:cs typeface="Arial"/>
                        </a:rPr>
                        <a:t>it</a:t>
                      </a:r>
                      <a:r>
                        <a:rPr sz="1100" spc="-35"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financial</a:t>
                      </a:r>
                      <a:r>
                        <a:rPr sz="1100" spc="-45" dirty="0">
                          <a:latin typeface="Arial"/>
                          <a:cs typeface="Arial"/>
                        </a:rPr>
                        <a:t> </a:t>
                      </a:r>
                      <a:r>
                        <a:rPr sz="1100" spc="-5" dirty="0">
                          <a:latin typeface="Arial"/>
                          <a:cs typeface="Arial"/>
                        </a:rPr>
                        <a:t>freedom</a:t>
                      </a:r>
                      <a:r>
                        <a:rPr sz="1100" spc="-45" dirty="0">
                          <a:latin typeface="Arial"/>
                          <a:cs typeface="Arial"/>
                        </a:rPr>
                        <a:t> </a:t>
                      </a:r>
                      <a:r>
                        <a:rPr sz="1100" spc="-5" dirty="0">
                          <a:latin typeface="Arial"/>
                          <a:cs typeface="Arial"/>
                        </a:rPr>
                        <a:t>in</a:t>
                      </a:r>
                      <a:r>
                        <a:rPr sz="1100" spc="-40" dirty="0">
                          <a:latin typeface="Arial"/>
                          <a:cs typeface="Arial"/>
                        </a:rPr>
                        <a:t> </a:t>
                      </a:r>
                      <a:r>
                        <a:rPr sz="1100" dirty="0">
                          <a:latin typeface="Arial"/>
                          <a:cs typeface="Arial"/>
                        </a:rPr>
                        <a:t>the  </a:t>
                      </a:r>
                      <a:r>
                        <a:rPr sz="1100" spc="-5" dirty="0">
                          <a:latin typeface="Arial"/>
                          <a:cs typeface="Arial"/>
                        </a:rPr>
                        <a:t>same way someone helped me.</a:t>
                      </a:r>
                      <a:r>
                        <a:rPr sz="1100" spc="5"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47</a:t>
            </a:r>
          </a:p>
        </p:txBody>
      </p:sp>
      <p:sp>
        <p:nvSpPr>
          <p:cNvPr id="4" name="object 4"/>
          <p:cNvSpPr txBox="1"/>
          <p:nvPr/>
        </p:nvSpPr>
        <p:spPr>
          <a:xfrm>
            <a:off x="673100" y="3881373"/>
            <a:ext cx="5911850" cy="1125220"/>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LEVEL 4</a:t>
            </a:r>
            <a:r>
              <a:rPr sz="1200" b="1" dirty="0">
                <a:latin typeface="Arial"/>
                <a:cs typeface="Arial"/>
              </a:rPr>
              <a:t> </a:t>
            </a:r>
            <a:r>
              <a:rPr sz="1200" b="1" spc="-5" dirty="0">
                <a:latin typeface="Arial"/>
                <a:cs typeface="Arial"/>
              </a:rPr>
              <a:t>CHECK-IN</a:t>
            </a:r>
            <a:endParaRPr sz="1200">
              <a:latin typeface="Arial"/>
              <a:cs typeface="Arial"/>
            </a:endParaRPr>
          </a:p>
          <a:p>
            <a:pPr marL="12700">
              <a:lnSpc>
                <a:spcPts val="1290"/>
              </a:lnSpc>
            </a:pPr>
            <a:r>
              <a:rPr sz="1100" spc="-5" dirty="0">
                <a:latin typeface="Arial"/>
                <a:cs typeface="Arial"/>
              </a:rPr>
              <a:t>Add 10 extra minutes to this class and ensure all participants complete the brief</a:t>
            </a:r>
            <a:r>
              <a:rPr sz="1100" spc="140" dirty="0">
                <a:latin typeface="Arial"/>
                <a:cs typeface="Arial"/>
              </a:rPr>
              <a:t> </a:t>
            </a:r>
            <a:r>
              <a:rPr sz="1100" dirty="0">
                <a:latin typeface="Arial"/>
                <a:cs typeface="Arial"/>
              </a:rPr>
              <a:t>check-in.</a:t>
            </a:r>
            <a:endParaRPr sz="1100">
              <a:latin typeface="Arial"/>
              <a:cs typeface="Arial"/>
            </a:endParaRPr>
          </a:p>
          <a:p>
            <a:pPr>
              <a:lnSpc>
                <a:spcPct val="100000"/>
              </a:lnSpc>
              <a:spcBef>
                <a:spcPts val="35"/>
              </a:spcBef>
            </a:pPr>
            <a:endParaRPr sz="1300">
              <a:latin typeface="Arial"/>
              <a:cs typeface="Arial"/>
            </a:endParaRPr>
          </a:p>
          <a:p>
            <a:pPr marL="12700">
              <a:lnSpc>
                <a:spcPct val="100000"/>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latin typeface="Arial"/>
                <a:cs typeface="Arial"/>
              </a:rPr>
              <a:t>: </a:t>
            </a:r>
            <a:r>
              <a:rPr sz="1200" spc="-5" dirty="0">
                <a:latin typeface="Arial"/>
                <a:cs typeface="Arial"/>
              </a:rPr>
              <a:t>+1 469 382</a:t>
            </a:r>
            <a:r>
              <a:rPr sz="1200" spc="5" dirty="0">
                <a:latin typeface="Arial"/>
                <a:cs typeface="Arial"/>
              </a:rPr>
              <a:t> </a:t>
            </a:r>
            <a:r>
              <a:rPr sz="1200" spc="-5" dirty="0">
                <a:latin typeface="Arial"/>
                <a:cs typeface="Arial"/>
              </a:rPr>
              <a:t>3797</a:t>
            </a:r>
            <a:endParaRPr sz="1200">
              <a:latin typeface="Arial"/>
              <a:cs typeface="Arial"/>
            </a:endParaRPr>
          </a:p>
          <a:p>
            <a:pPr marL="12700">
              <a:lnSpc>
                <a:spcPct val="100000"/>
              </a:lnSpc>
              <a:spcBef>
                <a:spcPts val="125"/>
              </a:spcBef>
            </a:pPr>
            <a:r>
              <a:rPr sz="1100" b="1" spc="-5" dirty="0">
                <a:solidFill>
                  <a:srgbClr val="6BA342"/>
                </a:solidFill>
                <a:latin typeface="Arial"/>
                <a:cs typeface="Arial"/>
              </a:rPr>
              <a:t>URL Link</a:t>
            </a:r>
            <a:r>
              <a:rPr sz="1100" b="1" spc="-5" dirty="0">
                <a:latin typeface="Arial"/>
                <a:cs typeface="Arial"/>
              </a:rPr>
              <a:t>:</a:t>
            </a:r>
            <a:r>
              <a:rPr sz="1100" b="1" spc="165" dirty="0">
                <a:latin typeface="Arial"/>
                <a:cs typeface="Arial"/>
              </a:rPr>
              <a:t> </a:t>
            </a:r>
            <a:r>
              <a:rPr sz="1100" u="sng" spc="-5" dirty="0">
                <a:solidFill>
                  <a:srgbClr val="0000FF"/>
                </a:solidFill>
                <a:uFill>
                  <a:solidFill>
                    <a:srgbClr val="0000FF"/>
                  </a:solidFill>
                </a:uFill>
                <a:latin typeface="Arial"/>
                <a:cs typeface="Arial"/>
                <a:hlinkClick r:id="rId2"/>
              </a:rPr>
              <a:t>https://academy.dfreefoundation.org/quizzes/sfwd-quiz-6399cadcc970c3-06469275/</a:t>
            </a:r>
            <a:endParaRPr sz="1100">
              <a:latin typeface="Arial"/>
              <a:cs typeface="Arial"/>
            </a:endParaRPr>
          </a:p>
          <a:p>
            <a:pPr marL="12700">
              <a:lnSpc>
                <a:spcPct val="100000"/>
              </a:lnSpc>
              <a:spcBef>
                <a:spcPts val="100"/>
              </a:spcBef>
            </a:pPr>
            <a:r>
              <a:rPr sz="1200" b="1" spc="-5" dirty="0">
                <a:solidFill>
                  <a:srgbClr val="6BA342"/>
                </a:solidFill>
                <a:latin typeface="Times New Roman"/>
                <a:cs typeface="Times New Roman"/>
              </a:rPr>
              <a:t>QR Code:</a:t>
            </a:r>
            <a:endParaRPr sz="1200">
              <a:latin typeface="Times New Roman"/>
              <a:cs typeface="Times New Roman"/>
            </a:endParaRPr>
          </a:p>
        </p:txBody>
      </p:sp>
      <p:pic>
        <p:nvPicPr>
          <p:cNvPr id="6" name="Picture 5" descr="A qr code on a white background&#10;&#10;Description automatically generated">
            <a:extLst>
              <a:ext uri="{FF2B5EF4-FFF2-40B4-BE49-F238E27FC236}">
                <a16:creationId xmlns:a16="http://schemas.microsoft.com/office/drawing/2014/main" id="{7808E6A2-4A68-6877-E0A9-6306A4129673}"/>
              </a:ext>
            </a:extLst>
          </p:cNvPr>
          <p:cNvPicPr>
            <a:picLocks noChangeAspect="1"/>
          </p:cNvPicPr>
          <p:nvPr/>
        </p:nvPicPr>
        <p:blipFill>
          <a:blip r:embed="rId3"/>
          <a:stretch>
            <a:fillRect/>
          </a:stretch>
        </p:blipFill>
        <p:spPr>
          <a:xfrm>
            <a:off x="2533683" y="5492960"/>
            <a:ext cx="2864923" cy="2889189"/>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73100" y="892556"/>
            <a:ext cx="5969635" cy="1089660"/>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COURSE COMPLETION PULSE</a:t>
            </a:r>
            <a:r>
              <a:rPr sz="1200" b="1" dirty="0">
                <a:latin typeface="Arial"/>
                <a:cs typeface="Arial"/>
              </a:rPr>
              <a:t> </a:t>
            </a:r>
            <a:r>
              <a:rPr sz="1200" b="1" spc="-5" dirty="0">
                <a:latin typeface="Arial"/>
                <a:cs typeface="Arial"/>
              </a:rPr>
              <a:t>CHECK</a:t>
            </a:r>
            <a:endParaRPr sz="1200">
              <a:latin typeface="Arial"/>
              <a:cs typeface="Arial"/>
            </a:endParaRPr>
          </a:p>
          <a:p>
            <a:pPr marL="12700">
              <a:lnSpc>
                <a:spcPts val="1290"/>
              </a:lnSpc>
            </a:pPr>
            <a:r>
              <a:rPr sz="1100" spc="-5" dirty="0">
                <a:latin typeface="Arial"/>
                <a:cs typeface="Arial"/>
              </a:rPr>
              <a:t>Add 10 extra minutes to this class and ensure all participants complete the brief pulse</a:t>
            </a:r>
            <a:r>
              <a:rPr sz="1100" spc="220" dirty="0">
                <a:latin typeface="Arial"/>
                <a:cs typeface="Arial"/>
              </a:rPr>
              <a:t> </a:t>
            </a:r>
            <a:r>
              <a:rPr sz="1100" spc="-5" dirty="0">
                <a:latin typeface="Arial"/>
                <a:cs typeface="Arial"/>
              </a:rPr>
              <a:t>check.</a:t>
            </a:r>
            <a:endParaRPr sz="1100">
              <a:latin typeface="Arial"/>
              <a:cs typeface="Arial"/>
            </a:endParaRPr>
          </a:p>
          <a:p>
            <a:pPr>
              <a:lnSpc>
                <a:spcPct val="100000"/>
              </a:lnSpc>
              <a:spcBef>
                <a:spcPts val="45"/>
              </a:spcBef>
            </a:pPr>
            <a:endParaRPr sz="1050">
              <a:latin typeface="Arial"/>
              <a:cs typeface="Arial"/>
            </a:endParaRPr>
          </a:p>
          <a:p>
            <a:pPr marL="12700">
              <a:lnSpc>
                <a:spcPct val="100000"/>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latin typeface="Arial"/>
                <a:cs typeface="Arial"/>
              </a:rPr>
              <a:t>: </a:t>
            </a:r>
            <a:r>
              <a:rPr sz="1200" spc="-5" dirty="0">
                <a:latin typeface="Arial"/>
                <a:cs typeface="Arial"/>
              </a:rPr>
              <a:t>+1 469 382</a:t>
            </a:r>
            <a:r>
              <a:rPr sz="1200" spc="5" dirty="0">
                <a:latin typeface="Arial"/>
                <a:cs typeface="Arial"/>
              </a:rPr>
              <a:t> </a:t>
            </a:r>
            <a:r>
              <a:rPr sz="1200" spc="-5" dirty="0">
                <a:latin typeface="Arial"/>
                <a:cs typeface="Arial"/>
              </a:rPr>
              <a:t>4657</a:t>
            </a:r>
            <a:endParaRPr sz="1200">
              <a:latin typeface="Arial"/>
              <a:cs typeface="Arial"/>
            </a:endParaRPr>
          </a:p>
          <a:p>
            <a:pPr marL="12700">
              <a:lnSpc>
                <a:spcPct val="100000"/>
              </a:lnSpc>
              <a:spcBef>
                <a:spcPts val="120"/>
              </a:spcBef>
            </a:pPr>
            <a:r>
              <a:rPr sz="1100" b="1" spc="-5" dirty="0">
                <a:solidFill>
                  <a:srgbClr val="6BA342"/>
                </a:solidFill>
                <a:latin typeface="Arial"/>
                <a:cs typeface="Arial"/>
              </a:rPr>
              <a:t>URL Link</a:t>
            </a:r>
            <a:r>
              <a:rPr sz="1100" b="1" spc="-5" dirty="0">
                <a:latin typeface="Arial"/>
                <a:cs typeface="Arial"/>
              </a:rPr>
              <a:t>:</a:t>
            </a:r>
            <a:r>
              <a:rPr sz="1100" b="1" spc="235" dirty="0">
                <a:latin typeface="Arial"/>
                <a:cs typeface="Arial"/>
              </a:rPr>
              <a:t> </a:t>
            </a:r>
            <a:r>
              <a:rPr sz="1100" u="sng" spc="-5" dirty="0">
                <a:solidFill>
                  <a:srgbClr val="0000FF"/>
                </a:solidFill>
                <a:uFill>
                  <a:solidFill>
                    <a:srgbClr val="0000FF"/>
                  </a:solidFill>
                </a:uFill>
                <a:latin typeface="Arial"/>
                <a:cs typeface="Arial"/>
                <a:hlinkClick r:id="rId2"/>
              </a:rPr>
              <a:t>https://academy.dfreefoundation.org/quizzes/sfwd-quiz-6399cadcd653e5-50236055/</a:t>
            </a:r>
            <a:endParaRPr sz="1100">
              <a:latin typeface="Arial"/>
              <a:cs typeface="Arial"/>
            </a:endParaRPr>
          </a:p>
          <a:p>
            <a:pPr marL="12700">
              <a:lnSpc>
                <a:spcPct val="100000"/>
              </a:lnSpc>
              <a:spcBef>
                <a:spcPts val="100"/>
              </a:spcBef>
            </a:pPr>
            <a:r>
              <a:rPr sz="1200" b="1" spc="-5" dirty="0">
                <a:solidFill>
                  <a:srgbClr val="6BA342"/>
                </a:solidFill>
                <a:latin typeface="Times New Roman"/>
                <a:cs typeface="Times New Roman"/>
              </a:rPr>
              <a:t>QR Code</a:t>
            </a:r>
            <a:r>
              <a:rPr sz="1200" b="1" spc="-5" dirty="0">
                <a:latin typeface="Times New Roman"/>
                <a:cs typeface="Times New Roman"/>
              </a:rPr>
              <a:t>:</a:t>
            </a:r>
            <a:endParaRPr sz="1200">
              <a:latin typeface="Times New Roman"/>
              <a:cs typeface="Times New Roman"/>
            </a:endParaRPr>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48</a:t>
            </a:r>
          </a:p>
        </p:txBody>
      </p:sp>
      <p:pic>
        <p:nvPicPr>
          <p:cNvPr id="5" name="Picture 4" descr="A qr code on a white background&#10;&#10;Description automatically generated">
            <a:extLst>
              <a:ext uri="{FF2B5EF4-FFF2-40B4-BE49-F238E27FC236}">
                <a16:creationId xmlns:a16="http://schemas.microsoft.com/office/drawing/2014/main" id="{59D80A4F-C92A-4754-8887-756A9BE3F0BD}"/>
              </a:ext>
            </a:extLst>
          </p:cNvPr>
          <p:cNvPicPr>
            <a:picLocks noChangeAspect="1"/>
          </p:cNvPicPr>
          <p:nvPr/>
        </p:nvPicPr>
        <p:blipFill>
          <a:blip r:embed="rId3"/>
          <a:stretch>
            <a:fillRect/>
          </a:stretch>
        </p:blipFill>
        <p:spPr>
          <a:xfrm>
            <a:off x="2491556" y="2119074"/>
            <a:ext cx="3012367" cy="3036797"/>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25181"/>
            <a:ext cx="7761980" cy="19733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455150" y="6047166"/>
            <a:ext cx="855714" cy="80141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9728037"/>
            <a:ext cx="7761980" cy="19733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295681" y="8717209"/>
            <a:ext cx="0" cy="664845"/>
          </a:xfrm>
          <a:custGeom>
            <a:avLst/>
            <a:gdLst/>
            <a:ahLst/>
            <a:cxnLst/>
            <a:rect l="l" t="t" r="r" b="b"/>
            <a:pathLst>
              <a:path h="664845">
                <a:moveTo>
                  <a:pt x="0" y="664489"/>
                </a:moveTo>
                <a:lnTo>
                  <a:pt x="0" y="0"/>
                </a:lnTo>
              </a:path>
            </a:pathLst>
          </a:custGeom>
          <a:ln w="28254">
            <a:solidFill>
              <a:srgbClr val="000000"/>
            </a:solidFill>
          </a:ln>
        </p:spPr>
        <p:txBody>
          <a:bodyPr wrap="square" lIns="0" tIns="0" rIns="0" bIns="0" rtlCol="0"/>
          <a:lstStyle/>
          <a:p>
            <a:endParaRPr/>
          </a:p>
        </p:txBody>
      </p:sp>
      <p:sp>
        <p:nvSpPr>
          <p:cNvPr id="6" name="object 6"/>
          <p:cNvSpPr/>
          <p:nvPr/>
        </p:nvSpPr>
        <p:spPr>
          <a:xfrm>
            <a:off x="1295681" y="7855385"/>
            <a:ext cx="0" cy="680720"/>
          </a:xfrm>
          <a:custGeom>
            <a:avLst/>
            <a:gdLst/>
            <a:ahLst/>
            <a:cxnLst/>
            <a:rect l="l" t="t" r="r" b="b"/>
            <a:pathLst>
              <a:path h="680720">
                <a:moveTo>
                  <a:pt x="0" y="680598"/>
                </a:moveTo>
                <a:lnTo>
                  <a:pt x="0" y="0"/>
                </a:lnTo>
              </a:path>
            </a:pathLst>
          </a:custGeom>
          <a:ln w="28254">
            <a:solidFill>
              <a:srgbClr val="000000"/>
            </a:solidFill>
          </a:ln>
        </p:spPr>
        <p:txBody>
          <a:bodyPr wrap="square" lIns="0" tIns="0" rIns="0" bIns="0" rtlCol="0"/>
          <a:lstStyle/>
          <a:p>
            <a:endParaRPr/>
          </a:p>
        </p:txBody>
      </p:sp>
      <p:sp>
        <p:nvSpPr>
          <p:cNvPr id="7" name="object 7"/>
          <p:cNvSpPr/>
          <p:nvPr/>
        </p:nvSpPr>
        <p:spPr>
          <a:xfrm>
            <a:off x="3648898" y="8717209"/>
            <a:ext cx="0" cy="664845"/>
          </a:xfrm>
          <a:custGeom>
            <a:avLst/>
            <a:gdLst/>
            <a:ahLst/>
            <a:cxnLst/>
            <a:rect l="l" t="t" r="r" b="b"/>
            <a:pathLst>
              <a:path h="664845">
                <a:moveTo>
                  <a:pt x="0" y="664489"/>
                </a:moveTo>
                <a:lnTo>
                  <a:pt x="0" y="0"/>
                </a:lnTo>
              </a:path>
            </a:pathLst>
          </a:custGeom>
          <a:ln w="28254">
            <a:solidFill>
              <a:srgbClr val="000000"/>
            </a:solidFill>
          </a:ln>
        </p:spPr>
        <p:txBody>
          <a:bodyPr wrap="square" lIns="0" tIns="0" rIns="0" bIns="0" rtlCol="0"/>
          <a:lstStyle/>
          <a:p>
            <a:endParaRPr/>
          </a:p>
        </p:txBody>
      </p:sp>
      <p:sp>
        <p:nvSpPr>
          <p:cNvPr id="8" name="object 8"/>
          <p:cNvSpPr/>
          <p:nvPr/>
        </p:nvSpPr>
        <p:spPr>
          <a:xfrm>
            <a:off x="3648898" y="7871493"/>
            <a:ext cx="0" cy="664845"/>
          </a:xfrm>
          <a:custGeom>
            <a:avLst/>
            <a:gdLst/>
            <a:ahLst/>
            <a:cxnLst/>
            <a:rect l="l" t="t" r="r" b="b"/>
            <a:pathLst>
              <a:path h="664845">
                <a:moveTo>
                  <a:pt x="0" y="664489"/>
                </a:moveTo>
                <a:lnTo>
                  <a:pt x="0" y="0"/>
                </a:lnTo>
              </a:path>
            </a:pathLst>
          </a:custGeom>
          <a:ln w="28254">
            <a:solidFill>
              <a:srgbClr val="000000"/>
            </a:solidFill>
          </a:ln>
        </p:spPr>
        <p:txBody>
          <a:bodyPr wrap="square" lIns="0" tIns="0" rIns="0" bIns="0" rtlCol="0"/>
          <a:lstStyle/>
          <a:p>
            <a:endParaRPr/>
          </a:p>
        </p:txBody>
      </p:sp>
      <p:sp>
        <p:nvSpPr>
          <p:cNvPr id="9" name="object 9"/>
          <p:cNvSpPr txBox="1"/>
          <p:nvPr/>
        </p:nvSpPr>
        <p:spPr>
          <a:xfrm>
            <a:off x="2128827" y="7184935"/>
            <a:ext cx="3503929" cy="606425"/>
          </a:xfrm>
          <a:prstGeom prst="rect">
            <a:avLst/>
          </a:prstGeom>
        </p:spPr>
        <p:txBody>
          <a:bodyPr vert="horz" wrap="square" lIns="0" tIns="12700" rIns="0" bIns="0" rtlCol="0">
            <a:spAutoFit/>
          </a:bodyPr>
          <a:lstStyle/>
          <a:p>
            <a:pPr marL="32384" algn="ctr">
              <a:lnSpc>
                <a:spcPts val="1985"/>
              </a:lnSpc>
              <a:spcBef>
                <a:spcPts val="100"/>
              </a:spcBef>
              <a:tabLst>
                <a:tab pos="286385" algn="l"/>
                <a:tab pos="1965960" algn="l"/>
                <a:tab pos="2498090" algn="l"/>
              </a:tabLst>
            </a:pPr>
            <a:r>
              <a:rPr sz="1850" spc="35" dirty="0">
                <a:solidFill>
                  <a:srgbClr val="050505"/>
                </a:solidFill>
                <a:latin typeface="Times New Roman"/>
                <a:cs typeface="Times New Roman"/>
              </a:rPr>
              <a:t>-	</a:t>
            </a:r>
            <a:r>
              <a:rPr sz="1850" b="1" spc="355" dirty="0">
                <a:solidFill>
                  <a:srgbClr val="699534"/>
                </a:solidFill>
                <a:latin typeface="Times New Roman"/>
                <a:cs typeface="Times New Roman"/>
              </a:rPr>
              <a:t>CONTACT	</a:t>
            </a:r>
            <a:r>
              <a:rPr sz="1850" b="1" spc="320" dirty="0">
                <a:solidFill>
                  <a:srgbClr val="699534"/>
                </a:solidFill>
                <a:latin typeface="Times New Roman"/>
                <a:cs typeface="Times New Roman"/>
              </a:rPr>
              <a:t>US	</a:t>
            </a:r>
            <a:r>
              <a:rPr sz="1850" spc="165" dirty="0">
                <a:solidFill>
                  <a:srgbClr val="050505"/>
                </a:solidFill>
                <a:latin typeface="Times New Roman"/>
                <a:cs typeface="Times New Roman"/>
              </a:rPr>
              <a:t>-</a:t>
            </a:r>
            <a:endParaRPr sz="1850">
              <a:latin typeface="Times New Roman"/>
              <a:cs typeface="Times New Roman"/>
            </a:endParaRPr>
          </a:p>
          <a:p>
            <a:pPr algn="ctr">
              <a:lnSpc>
                <a:spcPts val="2585"/>
              </a:lnSpc>
            </a:pPr>
            <a:r>
              <a:rPr sz="2350" spc="35" dirty="0">
                <a:solidFill>
                  <a:srgbClr val="050505"/>
                </a:solidFill>
                <a:latin typeface="Arial"/>
                <a:cs typeface="Arial"/>
              </a:rPr>
              <a:t>dfree</a:t>
            </a:r>
            <a:r>
              <a:rPr sz="2350" spc="35" dirty="0">
                <a:solidFill>
                  <a:srgbClr val="1F1F1F"/>
                </a:solidFill>
                <a:latin typeface="Arial"/>
                <a:cs typeface="Arial"/>
              </a:rPr>
              <a:t>® </a:t>
            </a:r>
            <a:r>
              <a:rPr sz="2350" spc="155" dirty="0">
                <a:solidFill>
                  <a:srgbClr val="050505"/>
                </a:solidFill>
                <a:latin typeface="Arial"/>
                <a:cs typeface="Arial"/>
              </a:rPr>
              <a:t>Online</a:t>
            </a:r>
            <a:r>
              <a:rPr sz="2350" spc="150" dirty="0">
                <a:solidFill>
                  <a:srgbClr val="050505"/>
                </a:solidFill>
                <a:latin typeface="Arial"/>
                <a:cs typeface="Arial"/>
              </a:rPr>
              <a:t> </a:t>
            </a:r>
            <a:r>
              <a:rPr sz="2350" spc="135" dirty="0">
                <a:solidFill>
                  <a:srgbClr val="050505"/>
                </a:solidFill>
                <a:latin typeface="Arial"/>
                <a:cs typeface="Arial"/>
              </a:rPr>
              <a:t>Academy</a:t>
            </a:r>
            <a:endParaRPr sz="2350">
              <a:latin typeface="Arial"/>
              <a:cs typeface="Arial"/>
            </a:endParaRPr>
          </a:p>
        </p:txBody>
      </p:sp>
      <p:sp>
        <p:nvSpPr>
          <p:cNvPr id="10" name="object 10"/>
          <p:cNvSpPr txBox="1"/>
          <p:nvPr/>
        </p:nvSpPr>
        <p:spPr>
          <a:xfrm>
            <a:off x="1417351" y="8018846"/>
            <a:ext cx="1283970" cy="400050"/>
          </a:xfrm>
          <a:prstGeom prst="rect">
            <a:avLst/>
          </a:prstGeom>
        </p:spPr>
        <p:txBody>
          <a:bodyPr vert="horz" wrap="square" lIns="0" tIns="12700" rIns="0" bIns="0" rtlCol="0">
            <a:spAutoFit/>
          </a:bodyPr>
          <a:lstStyle/>
          <a:p>
            <a:pPr marL="15875">
              <a:lnSpc>
                <a:spcPts val="1235"/>
              </a:lnSpc>
              <a:spcBef>
                <a:spcPts val="100"/>
              </a:spcBef>
            </a:pPr>
            <a:r>
              <a:rPr sz="1150" spc="60" dirty="0">
                <a:solidFill>
                  <a:srgbClr val="050505"/>
                </a:solidFill>
                <a:latin typeface="Arial"/>
                <a:cs typeface="Arial"/>
              </a:rPr>
              <a:t>PHONE</a:t>
            </a:r>
            <a:endParaRPr sz="1150">
              <a:latin typeface="Arial"/>
              <a:cs typeface="Arial"/>
            </a:endParaRPr>
          </a:p>
          <a:p>
            <a:pPr marL="12700">
              <a:lnSpc>
                <a:spcPts val="1714"/>
              </a:lnSpc>
            </a:pPr>
            <a:r>
              <a:rPr sz="1550" b="1" spc="114" dirty="0">
                <a:solidFill>
                  <a:srgbClr val="E26E31"/>
                </a:solidFill>
                <a:latin typeface="Times New Roman"/>
                <a:cs typeface="Times New Roman"/>
              </a:rPr>
              <a:t>844.693.3733</a:t>
            </a:r>
            <a:endParaRPr sz="1550">
              <a:latin typeface="Times New Roman"/>
              <a:cs typeface="Times New Roman"/>
            </a:endParaRPr>
          </a:p>
        </p:txBody>
      </p:sp>
      <p:sp>
        <p:nvSpPr>
          <p:cNvPr id="11" name="object 11"/>
          <p:cNvSpPr txBox="1"/>
          <p:nvPr/>
        </p:nvSpPr>
        <p:spPr>
          <a:xfrm>
            <a:off x="1430572" y="8832343"/>
            <a:ext cx="1903730" cy="396240"/>
          </a:xfrm>
          <a:prstGeom prst="rect">
            <a:avLst/>
          </a:prstGeom>
        </p:spPr>
        <p:txBody>
          <a:bodyPr vert="horz" wrap="square" lIns="0" tIns="12700" rIns="0" bIns="0" rtlCol="0">
            <a:spAutoFit/>
          </a:bodyPr>
          <a:lstStyle/>
          <a:p>
            <a:pPr marL="12700">
              <a:lnSpc>
                <a:spcPts val="1310"/>
              </a:lnSpc>
              <a:spcBef>
                <a:spcPts val="100"/>
              </a:spcBef>
            </a:pPr>
            <a:r>
              <a:rPr sz="1150" dirty="0">
                <a:solidFill>
                  <a:srgbClr val="050505"/>
                </a:solidFill>
                <a:latin typeface="Arial"/>
                <a:cs typeface="Arial"/>
              </a:rPr>
              <a:t>WEBSITE</a:t>
            </a:r>
            <a:endParaRPr sz="1150">
              <a:latin typeface="Arial"/>
              <a:cs typeface="Arial"/>
            </a:endParaRPr>
          </a:p>
          <a:p>
            <a:pPr marL="14604">
              <a:lnSpc>
                <a:spcPts val="1610"/>
              </a:lnSpc>
            </a:pPr>
            <a:r>
              <a:rPr sz="1400" b="1" spc="70" dirty="0">
                <a:solidFill>
                  <a:srgbClr val="E26E31"/>
                </a:solidFill>
                <a:latin typeface="Arial"/>
                <a:cs typeface="Arial"/>
              </a:rPr>
              <a:t>dfreefoundation.org</a:t>
            </a:r>
            <a:endParaRPr sz="1400">
              <a:latin typeface="Arial"/>
              <a:cs typeface="Arial"/>
            </a:endParaRPr>
          </a:p>
        </p:txBody>
      </p:sp>
      <p:sp>
        <p:nvSpPr>
          <p:cNvPr id="12" name="object 12"/>
          <p:cNvSpPr txBox="1"/>
          <p:nvPr/>
        </p:nvSpPr>
        <p:spPr>
          <a:xfrm>
            <a:off x="3775093" y="8018846"/>
            <a:ext cx="2148205" cy="396240"/>
          </a:xfrm>
          <a:prstGeom prst="rect">
            <a:avLst/>
          </a:prstGeom>
        </p:spPr>
        <p:txBody>
          <a:bodyPr vert="horz" wrap="square" lIns="0" tIns="12700" rIns="0" bIns="0" rtlCol="0">
            <a:spAutoFit/>
          </a:bodyPr>
          <a:lstStyle/>
          <a:p>
            <a:pPr marL="15240">
              <a:lnSpc>
                <a:spcPts val="1310"/>
              </a:lnSpc>
              <a:spcBef>
                <a:spcPts val="100"/>
              </a:spcBef>
            </a:pPr>
            <a:r>
              <a:rPr sz="1150" spc="65" dirty="0">
                <a:solidFill>
                  <a:srgbClr val="050505"/>
                </a:solidFill>
                <a:latin typeface="Arial"/>
                <a:cs typeface="Arial"/>
              </a:rPr>
              <a:t>EMAIL</a:t>
            </a:r>
            <a:endParaRPr sz="1150">
              <a:latin typeface="Arial"/>
              <a:cs typeface="Arial"/>
            </a:endParaRPr>
          </a:p>
          <a:p>
            <a:pPr marL="12700">
              <a:lnSpc>
                <a:spcPts val="1610"/>
              </a:lnSpc>
            </a:pPr>
            <a:r>
              <a:rPr sz="1400" b="1" spc="60" dirty="0">
                <a:solidFill>
                  <a:srgbClr val="E26E31"/>
                </a:solidFill>
                <a:latin typeface="Arial"/>
                <a:cs typeface="Arial"/>
                <a:hlinkClick r:id="rId5"/>
              </a:rPr>
              <a:t>academy@mydfree.org</a:t>
            </a:r>
            <a:endParaRPr sz="1400">
              <a:latin typeface="Arial"/>
              <a:cs typeface="Arial"/>
            </a:endParaRPr>
          </a:p>
        </p:txBody>
      </p:sp>
      <p:sp>
        <p:nvSpPr>
          <p:cNvPr id="13" name="object 13"/>
          <p:cNvSpPr txBox="1"/>
          <p:nvPr/>
        </p:nvSpPr>
        <p:spPr>
          <a:xfrm>
            <a:off x="3745403" y="8832343"/>
            <a:ext cx="2756535" cy="396240"/>
          </a:xfrm>
          <a:prstGeom prst="rect">
            <a:avLst/>
          </a:prstGeom>
        </p:spPr>
        <p:txBody>
          <a:bodyPr vert="horz" wrap="square" lIns="0" tIns="12700" rIns="0" bIns="0" rtlCol="0">
            <a:spAutoFit/>
          </a:bodyPr>
          <a:lstStyle/>
          <a:p>
            <a:pPr marL="12700">
              <a:lnSpc>
                <a:spcPts val="1310"/>
              </a:lnSpc>
              <a:spcBef>
                <a:spcPts val="100"/>
              </a:spcBef>
            </a:pPr>
            <a:r>
              <a:rPr sz="1150" spc="70" dirty="0">
                <a:solidFill>
                  <a:srgbClr val="050505"/>
                </a:solidFill>
                <a:latin typeface="Arial"/>
                <a:cs typeface="Arial"/>
              </a:rPr>
              <a:t>ACADEM</a:t>
            </a:r>
            <a:r>
              <a:rPr sz="1150" spc="-204" dirty="0">
                <a:solidFill>
                  <a:srgbClr val="050505"/>
                </a:solidFill>
                <a:latin typeface="Arial"/>
                <a:cs typeface="Arial"/>
              </a:rPr>
              <a:t> </a:t>
            </a:r>
            <a:r>
              <a:rPr sz="1150" spc="20" dirty="0">
                <a:solidFill>
                  <a:srgbClr val="1F1F1F"/>
                </a:solidFill>
                <a:latin typeface="Arial"/>
                <a:cs typeface="Arial"/>
              </a:rPr>
              <a:t>Y</a:t>
            </a:r>
            <a:endParaRPr sz="1150">
              <a:latin typeface="Arial"/>
              <a:cs typeface="Arial"/>
            </a:endParaRPr>
          </a:p>
          <a:p>
            <a:pPr marL="13970">
              <a:lnSpc>
                <a:spcPts val="1610"/>
              </a:lnSpc>
            </a:pPr>
            <a:r>
              <a:rPr sz="1400" b="1" spc="60" dirty="0">
                <a:solidFill>
                  <a:srgbClr val="E26E31"/>
                </a:solidFill>
                <a:latin typeface="Arial"/>
                <a:cs typeface="Arial"/>
              </a:rPr>
              <a:t>academy.dfreefoundation.org</a:t>
            </a:r>
            <a:endParaRPr sz="1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971538" y="9211564"/>
            <a:ext cx="154305" cy="181610"/>
          </a:xfrm>
          <a:prstGeom prst="rect">
            <a:avLst/>
          </a:prstGeom>
        </p:spPr>
        <p:txBody>
          <a:bodyPr vert="horz" wrap="square" lIns="0" tIns="0" rIns="0" bIns="0" rtlCol="0">
            <a:spAutoFit/>
          </a:bodyPr>
          <a:lstStyle/>
          <a:p>
            <a:pPr marL="38100">
              <a:lnSpc>
                <a:spcPts val="1315"/>
              </a:lnSpc>
            </a:pPr>
            <a:r>
              <a:rPr sz="1100" spc="-5" dirty="0">
                <a:latin typeface="Arial"/>
                <a:cs typeface="Arial"/>
              </a:rPr>
              <a:t>5</a:t>
            </a:r>
            <a:endParaRPr sz="1100">
              <a:latin typeface="Arial"/>
              <a:cs typeface="Arial"/>
            </a:endParaRPr>
          </a:p>
        </p:txBody>
      </p:sp>
      <p:sp>
        <p:nvSpPr>
          <p:cNvPr id="2" name="object 2"/>
          <p:cNvSpPr txBox="1"/>
          <p:nvPr/>
        </p:nvSpPr>
        <p:spPr>
          <a:xfrm>
            <a:off x="901700" y="892556"/>
            <a:ext cx="5741670" cy="8170545"/>
          </a:xfrm>
          <a:prstGeom prst="rect">
            <a:avLst/>
          </a:prstGeom>
        </p:spPr>
        <p:txBody>
          <a:bodyPr vert="horz" wrap="square" lIns="0" tIns="9525" rIns="0" bIns="0" rtlCol="0">
            <a:spAutoFit/>
          </a:bodyPr>
          <a:lstStyle/>
          <a:p>
            <a:pPr marL="241300" marR="5080" algn="just">
              <a:lnSpc>
                <a:spcPct val="101600"/>
              </a:lnSpc>
              <a:spcBef>
                <a:spcPts val="75"/>
              </a:spcBef>
            </a:pPr>
            <a:r>
              <a:rPr sz="1100" i="1" spc="-5" dirty="0">
                <a:latin typeface="Arial"/>
                <a:cs typeface="Arial"/>
              </a:rPr>
              <a:t>person with an assistant or backup person. Churches may consider setting up </a:t>
            </a:r>
            <a:r>
              <a:rPr sz="1100" i="1" dirty="0">
                <a:latin typeface="Arial"/>
                <a:cs typeface="Arial"/>
              </a:rPr>
              <a:t>dfree</a:t>
            </a:r>
            <a:r>
              <a:rPr sz="1200" i="1" dirty="0">
                <a:latin typeface="Arial"/>
                <a:cs typeface="Arial"/>
                <a:hlinkClick r:id="rId2" action="ppaction://hlinksldjump"/>
              </a:rPr>
              <a:t>® </a:t>
            </a:r>
            <a:r>
              <a:rPr sz="1100" i="1" spc="-5" dirty="0">
                <a:latin typeface="Arial"/>
                <a:cs typeface="Arial"/>
              </a:rPr>
              <a:t>as  a ministry. Engage volunteers to support the internal team so that you can utilize the  curriculum for new members’ class, bible study, small groups, etc. with enough people to  facilitate.</a:t>
            </a:r>
            <a:endParaRPr sz="1100">
              <a:latin typeface="Arial"/>
              <a:cs typeface="Arial"/>
            </a:endParaRPr>
          </a:p>
          <a:p>
            <a:pPr>
              <a:lnSpc>
                <a:spcPct val="100000"/>
              </a:lnSpc>
            </a:pPr>
            <a:endParaRPr sz="1200">
              <a:latin typeface="Arial"/>
              <a:cs typeface="Arial"/>
            </a:endParaRPr>
          </a:p>
          <a:p>
            <a:pPr>
              <a:lnSpc>
                <a:spcPct val="100000"/>
              </a:lnSpc>
              <a:spcBef>
                <a:spcPts val="10"/>
              </a:spcBef>
            </a:pPr>
            <a:endParaRPr sz="1150">
              <a:latin typeface="Arial"/>
              <a:cs typeface="Arial"/>
            </a:endParaRPr>
          </a:p>
          <a:p>
            <a:pPr marL="12700">
              <a:lnSpc>
                <a:spcPct val="100000"/>
              </a:lnSpc>
            </a:pPr>
            <a:r>
              <a:rPr sz="1100" b="1" spc="-5" dirty="0">
                <a:latin typeface="Arial"/>
                <a:cs typeface="Arial"/>
              </a:rPr>
              <a:t>III. LAUNCH</a:t>
            </a:r>
            <a:r>
              <a:rPr sz="1100" b="1" spc="-35" dirty="0">
                <a:latin typeface="Arial"/>
                <a:cs typeface="Arial"/>
              </a:rPr>
              <a:t> </a:t>
            </a:r>
            <a:r>
              <a:rPr sz="1100" b="1" spc="-5" dirty="0">
                <a:latin typeface="Arial"/>
                <a:cs typeface="Arial"/>
              </a:rPr>
              <a:t>PHASES</a:t>
            </a:r>
            <a:endParaRPr sz="1100">
              <a:latin typeface="Arial"/>
              <a:cs typeface="Arial"/>
            </a:endParaRPr>
          </a:p>
          <a:p>
            <a:pPr marL="241300" marR="5080" indent="-228600" algn="just">
              <a:lnSpc>
                <a:spcPct val="101400"/>
              </a:lnSpc>
              <a:spcBef>
                <a:spcPts val="15"/>
              </a:spcBef>
            </a:pPr>
            <a:r>
              <a:rPr sz="1100" spc="-5" dirty="0">
                <a:latin typeface="Arial"/>
                <a:cs typeface="Arial"/>
              </a:rPr>
              <a:t>The</a:t>
            </a:r>
            <a:r>
              <a:rPr sz="1100" spc="-35" dirty="0">
                <a:latin typeface="Arial"/>
                <a:cs typeface="Arial"/>
              </a:rPr>
              <a:t> </a:t>
            </a:r>
            <a:r>
              <a:rPr sz="1100" spc="-5" dirty="0">
                <a:latin typeface="Arial"/>
                <a:cs typeface="Arial"/>
              </a:rPr>
              <a:t>process</a:t>
            </a:r>
            <a:r>
              <a:rPr sz="1100" spc="-40" dirty="0">
                <a:latin typeface="Arial"/>
                <a:cs typeface="Arial"/>
              </a:rPr>
              <a:t> </a:t>
            </a:r>
            <a:r>
              <a:rPr sz="1100" spc="-5" dirty="0">
                <a:latin typeface="Arial"/>
                <a:cs typeface="Arial"/>
              </a:rPr>
              <a:t>of</a:t>
            </a:r>
            <a:r>
              <a:rPr sz="1100" spc="-40" dirty="0">
                <a:latin typeface="Arial"/>
                <a:cs typeface="Arial"/>
              </a:rPr>
              <a:t> </a:t>
            </a:r>
            <a:r>
              <a:rPr sz="1100" spc="-5" dirty="0">
                <a:latin typeface="Arial"/>
                <a:cs typeface="Arial"/>
              </a:rPr>
              <a:t>launching</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12</a:t>
            </a:r>
            <a:r>
              <a:rPr sz="1100" spc="-35" dirty="0">
                <a:latin typeface="Arial"/>
                <a:cs typeface="Arial"/>
              </a:rPr>
              <a:t> </a:t>
            </a:r>
            <a:r>
              <a:rPr sz="1100" dirty="0">
                <a:latin typeface="Arial"/>
                <a:cs typeface="Arial"/>
              </a:rPr>
              <a:t>Steps</a:t>
            </a:r>
            <a:r>
              <a:rPr sz="1100" spc="-35"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Financial</a:t>
            </a:r>
            <a:r>
              <a:rPr sz="1100" spc="-35" dirty="0">
                <a:latin typeface="Arial"/>
                <a:cs typeface="Arial"/>
              </a:rPr>
              <a:t> </a:t>
            </a:r>
            <a:r>
              <a:rPr sz="1100" spc="-5" dirty="0">
                <a:latin typeface="Arial"/>
                <a:cs typeface="Arial"/>
              </a:rPr>
              <a:t>Freedom</a:t>
            </a:r>
            <a:r>
              <a:rPr sz="1100" spc="-30" dirty="0">
                <a:latin typeface="Arial"/>
                <a:cs typeface="Arial"/>
              </a:rPr>
              <a:t> </a:t>
            </a:r>
            <a:r>
              <a:rPr sz="1100" spc="-5" dirty="0">
                <a:latin typeface="Arial"/>
                <a:cs typeface="Arial"/>
              </a:rPr>
              <a:t>class</a:t>
            </a:r>
            <a:r>
              <a:rPr sz="1100" spc="-35" dirty="0">
                <a:latin typeface="Arial"/>
                <a:cs typeface="Arial"/>
              </a:rPr>
              <a:t> </a:t>
            </a:r>
            <a:r>
              <a:rPr sz="1100" spc="-5" dirty="0">
                <a:latin typeface="Arial"/>
                <a:cs typeface="Arial"/>
              </a:rPr>
              <a:t>is</a:t>
            </a:r>
            <a:r>
              <a:rPr sz="1100" spc="-35" dirty="0">
                <a:latin typeface="Arial"/>
                <a:cs typeface="Arial"/>
              </a:rPr>
              <a:t> </a:t>
            </a:r>
            <a:r>
              <a:rPr sz="1100" spc="-5" dirty="0">
                <a:latin typeface="Arial"/>
                <a:cs typeface="Arial"/>
              </a:rPr>
              <a:t>easy.</a:t>
            </a:r>
            <a:r>
              <a:rPr sz="1100" spc="-40" dirty="0">
                <a:latin typeface="Arial"/>
                <a:cs typeface="Arial"/>
              </a:rPr>
              <a:t> </a:t>
            </a:r>
            <a:r>
              <a:rPr sz="1100" spc="-5" dirty="0">
                <a:latin typeface="Arial"/>
                <a:cs typeface="Arial"/>
              </a:rPr>
              <a:t>Below</a:t>
            </a:r>
            <a:r>
              <a:rPr sz="1100" spc="-40" dirty="0">
                <a:latin typeface="Arial"/>
                <a:cs typeface="Arial"/>
              </a:rPr>
              <a:t> </a:t>
            </a:r>
            <a:r>
              <a:rPr sz="1100" spc="-5" dirty="0">
                <a:latin typeface="Arial"/>
                <a:cs typeface="Arial"/>
              </a:rPr>
              <a:t>is</a:t>
            </a:r>
            <a:r>
              <a:rPr sz="1100" spc="-35" dirty="0">
                <a:latin typeface="Arial"/>
                <a:cs typeface="Arial"/>
              </a:rPr>
              <a:t> </a:t>
            </a:r>
            <a:r>
              <a:rPr sz="1100" spc="-5" dirty="0">
                <a:latin typeface="Arial"/>
                <a:cs typeface="Arial"/>
              </a:rPr>
              <a:t>an</a:t>
            </a:r>
            <a:r>
              <a:rPr sz="1100" spc="-35" dirty="0">
                <a:latin typeface="Arial"/>
                <a:cs typeface="Arial"/>
              </a:rPr>
              <a:t> </a:t>
            </a:r>
            <a:r>
              <a:rPr sz="1100" spc="-5" dirty="0">
                <a:latin typeface="Arial"/>
                <a:cs typeface="Arial"/>
              </a:rPr>
              <a:t>outline  of what is done before, during and after the </a:t>
            </a:r>
            <a:r>
              <a:rPr sz="1100" dirty="0">
                <a:latin typeface="Arial"/>
                <a:cs typeface="Arial"/>
              </a:rPr>
              <a:t>launch </a:t>
            </a:r>
            <a:r>
              <a:rPr sz="1100" spc="-5" dirty="0">
                <a:latin typeface="Arial"/>
                <a:cs typeface="Arial"/>
              </a:rPr>
              <a:t>phase. The coordinator, facilitator and  administrator each have roles in these phases, which are outlined later in this</a:t>
            </a:r>
            <a:r>
              <a:rPr sz="1100" spc="160" dirty="0">
                <a:latin typeface="Arial"/>
                <a:cs typeface="Arial"/>
              </a:rPr>
              <a:t> </a:t>
            </a:r>
            <a:r>
              <a:rPr sz="1100" spc="-5" dirty="0">
                <a:latin typeface="Arial"/>
                <a:cs typeface="Arial"/>
              </a:rPr>
              <a:t>guide.</a:t>
            </a:r>
            <a:endParaRPr sz="1100">
              <a:latin typeface="Arial"/>
              <a:cs typeface="Arial"/>
            </a:endParaRPr>
          </a:p>
          <a:p>
            <a:pPr marL="241300" marR="6985" indent="-228600" algn="just">
              <a:lnSpc>
                <a:spcPct val="101400"/>
              </a:lnSpc>
              <a:spcBef>
                <a:spcPts val="5"/>
              </a:spcBef>
              <a:buClr>
                <a:srgbClr val="000000"/>
              </a:buClr>
              <a:buFont typeface="Arial"/>
              <a:buAutoNum type="arabicPeriod"/>
              <a:tabLst>
                <a:tab pos="241300" algn="l"/>
              </a:tabLst>
            </a:pPr>
            <a:r>
              <a:rPr sz="1100" b="1" spc="-5" dirty="0">
                <a:solidFill>
                  <a:srgbClr val="6BA342"/>
                </a:solidFill>
                <a:latin typeface="Arial"/>
                <a:cs typeface="Arial"/>
              </a:rPr>
              <a:t>Pre-Launch: </a:t>
            </a:r>
            <a:r>
              <a:rPr sz="1100" spc="-5" dirty="0">
                <a:latin typeface="Arial"/>
                <a:cs typeface="Arial"/>
              </a:rPr>
              <a:t>This begins when you express interest in bringing the 12 Steps to Financial  Freedom course to your church/organization and begin the</a:t>
            </a:r>
            <a:r>
              <a:rPr sz="1100" spc="40" dirty="0">
                <a:latin typeface="Arial"/>
                <a:cs typeface="Arial"/>
              </a:rPr>
              <a:t> </a:t>
            </a:r>
            <a:r>
              <a:rPr sz="1100" spc="-5" dirty="0">
                <a:latin typeface="Arial"/>
                <a:cs typeface="Arial"/>
              </a:rPr>
              <a:t>process.</a:t>
            </a:r>
            <a:endParaRPr sz="1100">
              <a:latin typeface="Arial"/>
              <a:cs typeface="Arial"/>
            </a:endParaRPr>
          </a:p>
          <a:p>
            <a:pPr>
              <a:lnSpc>
                <a:spcPct val="100000"/>
              </a:lnSpc>
              <a:spcBef>
                <a:spcPts val="35"/>
              </a:spcBef>
              <a:buFont typeface="Arial"/>
              <a:buAutoNum type="arabicPeriod"/>
            </a:pPr>
            <a:endParaRPr sz="1000">
              <a:latin typeface="Arial"/>
              <a:cs typeface="Arial"/>
            </a:endParaRPr>
          </a:p>
          <a:p>
            <a:pPr marL="241300" marR="8255" indent="-228600" algn="just">
              <a:lnSpc>
                <a:spcPct val="102299"/>
              </a:lnSpc>
              <a:buClr>
                <a:srgbClr val="000000"/>
              </a:buClr>
              <a:buFont typeface="Arial"/>
              <a:buAutoNum type="arabicPeriod"/>
              <a:tabLst>
                <a:tab pos="241300" algn="l"/>
              </a:tabLst>
            </a:pPr>
            <a:r>
              <a:rPr sz="1100" b="1" spc="-5" dirty="0">
                <a:solidFill>
                  <a:srgbClr val="6BA342"/>
                </a:solidFill>
                <a:latin typeface="Arial"/>
                <a:cs typeface="Arial"/>
              </a:rPr>
              <a:t>Launch: </a:t>
            </a:r>
            <a:r>
              <a:rPr sz="1100" spc="-5" dirty="0">
                <a:latin typeface="Arial"/>
                <a:cs typeface="Arial"/>
              </a:rPr>
              <a:t>When you hold your first class, you have officially launched and will remain in  the launch phase until the last class or</a:t>
            </a:r>
            <a:r>
              <a:rPr sz="1100" spc="5" dirty="0">
                <a:latin typeface="Arial"/>
                <a:cs typeface="Arial"/>
              </a:rPr>
              <a:t> </a:t>
            </a:r>
            <a:r>
              <a:rPr sz="1100" spc="-5" dirty="0">
                <a:latin typeface="Arial"/>
                <a:cs typeface="Arial"/>
              </a:rPr>
              <a:t>graduation.</a:t>
            </a:r>
            <a:endParaRPr sz="1100">
              <a:latin typeface="Arial"/>
              <a:cs typeface="Arial"/>
            </a:endParaRPr>
          </a:p>
          <a:p>
            <a:pPr>
              <a:lnSpc>
                <a:spcPct val="100000"/>
              </a:lnSpc>
              <a:spcBef>
                <a:spcPts val="5"/>
              </a:spcBef>
              <a:buFont typeface="Arial"/>
              <a:buAutoNum type="arabicPeriod"/>
            </a:pPr>
            <a:endParaRPr sz="1050">
              <a:latin typeface="Arial"/>
              <a:cs typeface="Arial"/>
            </a:endParaRPr>
          </a:p>
          <a:p>
            <a:pPr marL="241300" marR="8255" indent="-228600" algn="just">
              <a:lnSpc>
                <a:spcPct val="101400"/>
              </a:lnSpc>
              <a:buClr>
                <a:srgbClr val="000000"/>
              </a:buClr>
              <a:buFont typeface="Arial"/>
              <a:buAutoNum type="arabicPeriod"/>
              <a:tabLst>
                <a:tab pos="241300" algn="l"/>
              </a:tabLst>
            </a:pPr>
            <a:r>
              <a:rPr sz="1100" b="1" spc="-5" dirty="0">
                <a:solidFill>
                  <a:srgbClr val="6BA342"/>
                </a:solidFill>
                <a:latin typeface="Arial"/>
                <a:cs typeface="Arial"/>
              </a:rPr>
              <a:t>Post-Launch: </a:t>
            </a:r>
            <a:r>
              <a:rPr sz="1100" spc="-5" dirty="0">
                <a:latin typeface="Arial"/>
                <a:cs typeface="Arial"/>
              </a:rPr>
              <a:t>This is the close out phase when you debrief the process, understand  areas of improvement for the next class and celebrate the successes you experienced.  This phase should be documented because this will become your internal best practices  for future</a:t>
            </a:r>
            <a:r>
              <a:rPr sz="1100" dirty="0">
                <a:latin typeface="Arial"/>
                <a:cs typeface="Arial"/>
              </a:rPr>
              <a:t> </a:t>
            </a:r>
            <a:r>
              <a:rPr sz="1100" spc="-5" dirty="0">
                <a:latin typeface="Arial"/>
                <a:cs typeface="Arial"/>
              </a:rPr>
              <a:t>classes.</a:t>
            </a:r>
            <a:endParaRPr sz="1100">
              <a:latin typeface="Arial"/>
              <a:cs typeface="Arial"/>
            </a:endParaRPr>
          </a:p>
          <a:p>
            <a:pPr>
              <a:lnSpc>
                <a:spcPct val="100000"/>
              </a:lnSpc>
            </a:pPr>
            <a:endParaRPr sz="1200">
              <a:latin typeface="Arial"/>
              <a:cs typeface="Arial"/>
            </a:endParaRPr>
          </a:p>
          <a:p>
            <a:pPr>
              <a:lnSpc>
                <a:spcPct val="100000"/>
              </a:lnSpc>
              <a:spcBef>
                <a:spcPts val="30"/>
              </a:spcBef>
            </a:pPr>
            <a:endParaRPr sz="1000">
              <a:latin typeface="Arial"/>
              <a:cs typeface="Arial"/>
            </a:endParaRPr>
          </a:p>
          <a:p>
            <a:pPr marL="241300" marR="2063750" indent="-228600">
              <a:lnSpc>
                <a:spcPct val="117000"/>
              </a:lnSpc>
              <a:buAutoNum type="romanUcPeriod" startAt="4"/>
              <a:tabLst>
                <a:tab pos="241300" algn="l"/>
              </a:tabLst>
            </a:pPr>
            <a:r>
              <a:rPr sz="1100" b="1" dirty="0">
                <a:latin typeface="Arial"/>
                <a:cs typeface="Arial"/>
              </a:rPr>
              <a:t>THE </a:t>
            </a:r>
            <a:r>
              <a:rPr sz="1100" b="1" spc="-5" dirty="0">
                <a:latin typeface="Arial"/>
                <a:cs typeface="Arial"/>
              </a:rPr>
              <a:t>ROLE OF </a:t>
            </a:r>
            <a:r>
              <a:rPr sz="1100" b="1" dirty="0">
                <a:latin typeface="Arial"/>
                <a:cs typeface="Arial"/>
              </a:rPr>
              <a:t>THE </a:t>
            </a:r>
            <a:r>
              <a:rPr sz="1100" b="1" spc="-5" dirty="0">
                <a:latin typeface="Arial"/>
                <a:cs typeface="Arial"/>
              </a:rPr>
              <a:t>TEAM IN </a:t>
            </a:r>
            <a:r>
              <a:rPr sz="1100" b="1" dirty="0">
                <a:latin typeface="Arial"/>
                <a:cs typeface="Arial"/>
              </a:rPr>
              <a:t>THE </a:t>
            </a:r>
            <a:r>
              <a:rPr sz="1100" b="1" spc="-5" dirty="0">
                <a:latin typeface="Arial"/>
                <a:cs typeface="Arial"/>
              </a:rPr>
              <a:t>LAUNCH PHASES </a:t>
            </a:r>
            <a:r>
              <a:rPr sz="1100" b="1" spc="-5" dirty="0">
                <a:solidFill>
                  <a:srgbClr val="6BA342"/>
                </a:solidFill>
                <a:latin typeface="Arial"/>
                <a:cs typeface="Arial"/>
              </a:rPr>
              <a:t> BEFORE YOU LAUNCH</a:t>
            </a:r>
            <a:r>
              <a:rPr sz="1100" b="1" spc="5" dirty="0">
                <a:solidFill>
                  <a:srgbClr val="6BA342"/>
                </a:solidFill>
                <a:latin typeface="Arial"/>
                <a:cs typeface="Arial"/>
              </a:rPr>
              <a:t> </a:t>
            </a:r>
            <a:r>
              <a:rPr sz="1100" b="1" spc="-5" dirty="0">
                <a:solidFill>
                  <a:srgbClr val="6BA342"/>
                </a:solidFill>
                <a:latin typeface="Arial"/>
                <a:cs typeface="Arial"/>
              </a:rPr>
              <a:t>(PRE-LAUNCH)</a:t>
            </a:r>
            <a:r>
              <a:rPr sz="1200" b="1" spc="-5" dirty="0">
                <a:latin typeface="Arial"/>
                <a:cs typeface="Arial"/>
              </a:rPr>
              <a:t>:</a:t>
            </a:r>
            <a:endParaRPr sz="1200">
              <a:latin typeface="Arial"/>
              <a:cs typeface="Arial"/>
            </a:endParaRPr>
          </a:p>
          <a:p>
            <a:pPr marL="241300" marR="8255" lvl="1" indent="-228600" algn="just">
              <a:lnSpc>
                <a:spcPct val="100000"/>
              </a:lnSpc>
              <a:spcBef>
                <a:spcPts val="40"/>
              </a:spcBef>
              <a:buSzPct val="104545"/>
              <a:buFont typeface="Arial"/>
              <a:buAutoNum type="arabicPeriod"/>
              <a:tabLst>
                <a:tab pos="241300" algn="l"/>
              </a:tabLst>
            </a:pPr>
            <a:r>
              <a:rPr sz="1100" b="1" spc="-5" dirty="0">
                <a:latin typeface="Arial"/>
                <a:cs typeface="Arial"/>
              </a:rPr>
              <a:t>Internal Team: </a:t>
            </a:r>
            <a:r>
              <a:rPr sz="1100" spc="-5" dirty="0">
                <a:latin typeface="Arial"/>
                <a:cs typeface="Arial"/>
              </a:rPr>
              <a:t>Make decisions that are easily repeatable and scalable for future</a:t>
            </a:r>
            <a:r>
              <a:rPr sz="1100" spc="-120" dirty="0">
                <a:latin typeface="Arial"/>
                <a:cs typeface="Arial"/>
              </a:rPr>
              <a:t> </a:t>
            </a:r>
            <a:r>
              <a:rPr sz="1100" spc="-5" dirty="0">
                <a:latin typeface="Arial"/>
                <a:cs typeface="Arial"/>
              </a:rPr>
              <a:t>classes.  Document steps and create templates to simplify the process for the next</a:t>
            </a:r>
            <a:r>
              <a:rPr sz="1100" spc="100" dirty="0">
                <a:latin typeface="Arial"/>
                <a:cs typeface="Arial"/>
              </a:rPr>
              <a:t> </a:t>
            </a:r>
            <a:r>
              <a:rPr sz="1100" spc="-5" dirty="0">
                <a:latin typeface="Arial"/>
                <a:cs typeface="Arial"/>
              </a:rPr>
              <a:t>class:</a:t>
            </a:r>
            <a:endParaRPr sz="1100">
              <a:latin typeface="Arial"/>
              <a:cs typeface="Arial"/>
            </a:endParaRPr>
          </a:p>
          <a:p>
            <a:pPr lvl="1">
              <a:lnSpc>
                <a:spcPct val="100000"/>
              </a:lnSpc>
              <a:spcBef>
                <a:spcPts val="45"/>
              </a:spcBef>
              <a:buFont typeface="Arial"/>
              <a:buAutoNum type="arabicPeriod"/>
            </a:pPr>
            <a:endParaRPr sz="1000">
              <a:latin typeface="Arial"/>
              <a:cs typeface="Arial"/>
            </a:endParaRPr>
          </a:p>
          <a:p>
            <a:pPr marL="241300" marR="5715" lvl="2" indent="-228600" algn="just">
              <a:lnSpc>
                <a:spcPct val="102299"/>
              </a:lnSpc>
              <a:buClr>
                <a:srgbClr val="000000"/>
              </a:buClr>
              <a:buFont typeface="Arial"/>
              <a:buAutoNum type="alphaLcPeriod"/>
              <a:tabLst>
                <a:tab pos="241300" algn="l"/>
              </a:tabLst>
            </a:pPr>
            <a:r>
              <a:rPr sz="1100" b="1" spc="-5" dirty="0">
                <a:solidFill>
                  <a:srgbClr val="6BA342"/>
                </a:solidFill>
                <a:latin typeface="Arial"/>
                <a:cs typeface="Arial"/>
              </a:rPr>
              <a:t>How Participants Take the Class: </a:t>
            </a:r>
            <a:r>
              <a:rPr sz="1100" spc="-5" dirty="0">
                <a:latin typeface="Arial"/>
                <a:cs typeface="Arial"/>
              </a:rPr>
              <a:t>The curriculum is flexible and supports in-person,  virtual or hybrid attendance. If you decide on the in person or hybrid format, make sure  your physical facility has </a:t>
            </a:r>
            <a:r>
              <a:rPr sz="1100" dirty="0">
                <a:latin typeface="Arial"/>
                <a:cs typeface="Arial"/>
              </a:rPr>
              <a:t>wi-fi </a:t>
            </a:r>
            <a:r>
              <a:rPr sz="1100" spc="-5" dirty="0">
                <a:latin typeface="Arial"/>
                <a:cs typeface="Arial"/>
              </a:rPr>
              <a:t>and a screen to project the</a:t>
            </a:r>
            <a:r>
              <a:rPr sz="1100" spc="45" dirty="0">
                <a:latin typeface="Arial"/>
                <a:cs typeface="Arial"/>
              </a:rPr>
              <a:t> </a:t>
            </a:r>
            <a:r>
              <a:rPr sz="1100" spc="-5" dirty="0">
                <a:latin typeface="Arial"/>
                <a:cs typeface="Arial"/>
              </a:rPr>
              <a:t>course.</a:t>
            </a:r>
            <a:endParaRPr sz="1100">
              <a:latin typeface="Arial"/>
              <a:cs typeface="Arial"/>
            </a:endParaRPr>
          </a:p>
          <a:p>
            <a:pPr lvl="2">
              <a:lnSpc>
                <a:spcPct val="100000"/>
              </a:lnSpc>
              <a:spcBef>
                <a:spcPts val="45"/>
              </a:spcBef>
              <a:buFont typeface="Arial"/>
              <a:buAutoNum type="alphaLcPeriod"/>
            </a:pPr>
            <a:endParaRPr sz="1000">
              <a:latin typeface="Arial"/>
              <a:cs typeface="Arial"/>
            </a:endParaRPr>
          </a:p>
          <a:p>
            <a:pPr marL="241300" marR="5080" lvl="2" indent="-228600" algn="just">
              <a:lnSpc>
                <a:spcPct val="102299"/>
              </a:lnSpc>
              <a:buClr>
                <a:srgbClr val="000000"/>
              </a:buClr>
              <a:buFont typeface="Arial"/>
              <a:buAutoNum type="alphaLcPeriod"/>
              <a:tabLst>
                <a:tab pos="241300" algn="l"/>
              </a:tabLst>
            </a:pPr>
            <a:r>
              <a:rPr sz="1100" b="1" spc="-5" dirty="0">
                <a:solidFill>
                  <a:srgbClr val="6BA342"/>
                </a:solidFill>
                <a:latin typeface="Arial"/>
                <a:cs typeface="Arial"/>
              </a:rPr>
              <a:t>Preferred Method of Teaching in Academy: </a:t>
            </a:r>
            <a:r>
              <a:rPr sz="1100" spc="-5" dirty="0">
                <a:latin typeface="Arial"/>
                <a:cs typeface="Arial"/>
              </a:rPr>
              <a:t>Decide on which facilitator-led version you  will </a:t>
            </a:r>
            <a:r>
              <a:rPr sz="1100" dirty="0">
                <a:latin typeface="Arial"/>
                <a:cs typeface="Arial"/>
              </a:rPr>
              <a:t>use. </a:t>
            </a:r>
            <a:r>
              <a:rPr sz="1100" spc="-5" dirty="0">
                <a:latin typeface="Arial"/>
                <a:cs typeface="Arial"/>
              </a:rPr>
              <a:t>If some of your participants cannot join your class, encourage them to enroll in  the self-paced version</a:t>
            </a:r>
            <a:r>
              <a:rPr sz="1100" spc="5" dirty="0">
                <a:latin typeface="Arial"/>
                <a:cs typeface="Arial"/>
              </a:rPr>
              <a:t> </a:t>
            </a:r>
            <a:r>
              <a:rPr sz="1100" spc="-5" dirty="0">
                <a:latin typeface="Arial"/>
                <a:cs typeface="Arial"/>
              </a:rPr>
              <a:t>online.</a:t>
            </a:r>
            <a:endParaRPr sz="1100">
              <a:latin typeface="Arial"/>
              <a:cs typeface="Arial"/>
            </a:endParaRPr>
          </a:p>
          <a:p>
            <a:pPr lvl="2">
              <a:lnSpc>
                <a:spcPct val="100000"/>
              </a:lnSpc>
              <a:buFont typeface="Arial"/>
              <a:buAutoNum type="alphaLcPeriod"/>
            </a:pPr>
            <a:endParaRPr sz="1050">
              <a:latin typeface="Arial"/>
              <a:cs typeface="Arial"/>
            </a:endParaRPr>
          </a:p>
          <a:p>
            <a:pPr marL="241300" marR="5080" lvl="2" indent="-228600" algn="just">
              <a:lnSpc>
                <a:spcPct val="101499"/>
              </a:lnSpc>
              <a:spcBef>
                <a:spcPts val="5"/>
              </a:spcBef>
              <a:buClr>
                <a:srgbClr val="000000"/>
              </a:buClr>
              <a:buFont typeface="Arial"/>
              <a:buAutoNum type="alphaLcPeriod"/>
              <a:tabLst>
                <a:tab pos="241300" algn="l"/>
              </a:tabLst>
            </a:pPr>
            <a:r>
              <a:rPr sz="1100" b="1" spc="-5" dirty="0">
                <a:solidFill>
                  <a:srgbClr val="6BA342"/>
                </a:solidFill>
                <a:latin typeface="Arial"/>
                <a:cs typeface="Arial"/>
              </a:rPr>
              <a:t>Length, Date and Time of Class: </a:t>
            </a:r>
            <a:r>
              <a:rPr sz="1100" spc="-5" dirty="0">
                <a:latin typeface="Arial"/>
                <a:cs typeface="Arial"/>
              </a:rPr>
              <a:t>The curriculum has 12 steps grouped into 4 levels.  Each step will take approximately 60 minutes to </a:t>
            </a:r>
            <a:r>
              <a:rPr sz="1100" dirty="0">
                <a:latin typeface="Arial"/>
                <a:cs typeface="Arial"/>
              </a:rPr>
              <a:t>teach, </a:t>
            </a:r>
            <a:r>
              <a:rPr sz="1100" spc="-5" dirty="0">
                <a:latin typeface="Arial"/>
                <a:cs typeface="Arial"/>
              </a:rPr>
              <a:t>not including Q&amp;A. It is designed  to be taught one step per week to allow enough time for participants to develop a lifestyle  of practicing the principles of the program. You can also decide to add an additional week  for graduation, or build it into </a:t>
            </a:r>
            <a:r>
              <a:rPr sz="1100" dirty="0">
                <a:latin typeface="Arial"/>
                <a:cs typeface="Arial"/>
              </a:rPr>
              <a:t>the </a:t>
            </a:r>
            <a:r>
              <a:rPr sz="1100" spc="-5" dirty="0">
                <a:latin typeface="Arial"/>
                <a:cs typeface="Arial"/>
              </a:rPr>
              <a:t>end of the 12th class. Some best practices are to survey  your audience to gauge their</a:t>
            </a:r>
            <a:r>
              <a:rPr sz="1100" spc="5" dirty="0">
                <a:latin typeface="Arial"/>
                <a:cs typeface="Arial"/>
              </a:rPr>
              <a:t> </a:t>
            </a:r>
            <a:r>
              <a:rPr sz="1100" spc="-5" dirty="0">
                <a:latin typeface="Arial"/>
                <a:cs typeface="Arial"/>
              </a:rPr>
              <a:t>preference.</a:t>
            </a:r>
            <a:endParaRPr sz="1100">
              <a:latin typeface="Arial"/>
              <a:cs typeface="Arial"/>
            </a:endParaRPr>
          </a:p>
          <a:p>
            <a:pPr lvl="2">
              <a:lnSpc>
                <a:spcPct val="100000"/>
              </a:lnSpc>
              <a:spcBef>
                <a:spcPts val="45"/>
              </a:spcBef>
              <a:buFont typeface="Arial"/>
              <a:buAutoNum type="alphaLcPeriod"/>
            </a:pPr>
            <a:endParaRPr sz="1000">
              <a:latin typeface="Arial"/>
              <a:cs typeface="Arial"/>
            </a:endParaRPr>
          </a:p>
          <a:p>
            <a:pPr marL="241300" marR="5080" lvl="2" indent="-228600" algn="just">
              <a:lnSpc>
                <a:spcPct val="101400"/>
              </a:lnSpc>
              <a:spcBef>
                <a:spcPts val="5"/>
              </a:spcBef>
              <a:buClr>
                <a:srgbClr val="000000"/>
              </a:buClr>
              <a:buFont typeface="Arial"/>
              <a:buAutoNum type="alphaLcPeriod"/>
              <a:tabLst>
                <a:tab pos="241300" algn="l"/>
              </a:tabLst>
            </a:pPr>
            <a:r>
              <a:rPr sz="1100" b="1" spc="-5" dirty="0">
                <a:solidFill>
                  <a:srgbClr val="6BA342"/>
                </a:solidFill>
                <a:latin typeface="Arial"/>
                <a:cs typeface="Arial"/>
              </a:rPr>
              <a:t>Target Audience</a:t>
            </a:r>
            <a:r>
              <a:rPr sz="1100" spc="-5" dirty="0">
                <a:solidFill>
                  <a:srgbClr val="6BA342"/>
                </a:solidFill>
                <a:latin typeface="Arial"/>
                <a:cs typeface="Arial"/>
              </a:rPr>
              <a:t>: </a:t>
            </a:r>
            <a:r>
              <a:rPr sz="1100" spc="-5" dirty="0">
                <a:latin typeface="Arial"/>
                <a:cs typeface="Arial"/>
              </a:rPr>
              <a:t>The team must decide whom this class is </a:t>
            </a:r>
            <a:r>
              <a:rPr sz="1100" dirty="0">
                <a:latin typeface="Arial"/>
                <a:cs typeface="Arial"/>
              </a:rPr>
              <a:t>designed </a:t>
            </a:r>
            <a:r>
              <a:rPr sz="1100" spc="-5" dirty="0">
                <a:latin typeface="Arial"/>
                <a:cs typeface="Arial"/>
              </a:rPr>
              <a:t>for; is it open to  everyone</a:t>
            </a:r>
            <a:r>
              <a:rPr sz="1100" spc="-35" dirty="0">
                <a:latin typeface="Arial"/>
                <a:cs typeface="Arial"/>
              </a:rPr>
              <a:t> </a:t>
            </a:r>
            <a:r>
              <a:rPr sz="1100" spc="-5" dirty="0">
                <a:latin typeface="Arial"/>
                <a:cs typeface="Arial"/>
              </a:rPr>
              <a:t>within</a:t>
            </a:r>
            <a:r>
              <a:rPr sz="1100" spc="-35" dirty="0">
                <a:latin typeface="Arial"/>
                <a:cs typeface="Arial"/>
              </a:rPr>
              <a:t> </a:t>
            </a:r>
            <a:r>
              <a:rPr sz="1100" spc="-5" dirty="0">
                <a:latin typeface="Arial"/>
                <a:cs typeface="Arial"/>
              </a:rPr>
              <a:t>your</a:t>
            </a:r>
            <a:r>
              <a:rPr sz="1100" spc="-40" dirty="0">
                <a:latin typeface="Arial"/>
                <a:cs typeface="Arial"/>
              </a:rPr>
              <a:t> </a:t>
            </a:r>
            <a:r>
              <a:rPr sz="1100" spc="-5" dirty="0">
                <a:latin typeface="Arial"/>
                <a:cs typeface="Arial"/>
              </a:rPr>
              <a:t>organization</a:t>
            </a:r>
            <a:r>
              <a:rPr sz="1100" spc="-30" dirty="0">
                <a:latin typeface="Arial"/>
                <a:cs typeface="Arial"/>
              </a:rPr>
              <a:t> </a:t>
            </a:r>
            <a:r>
              <a:rPr sz="1100" spc="-5" dirty="0">
                <a:latin typeface="Arial"/>
                <a:cs typeface="Arial"/>
              </a:rPr>
              <a:t>or</a:t>
            </a:r>
            <a:r>
              <a:rPr sz="1100" spc="-40" dirty="0">
                <a:latin typeface="Arial"/>
                <a:cs typeface="Arial"/>
              </a:rPr>
              <a:t> </a:t>
            </a:r>
            <a:r>
              <a:rPr sz="1100" spc="-5" dirty="0">
                <a:latin typeface="Arial"/>
                <a:cs typeface="Arial"/>
              </a:rPr>
              <a:t>church?</a:t>
            </a:r>
            <a:r>
              <a:rPr sz="1100" spc="-35" dirty="0">
                <a:latin typeface="Arial"/>
                <a:cs typeface="Arial"/>
              </a:rPr>
              <a:t> </a:t>
            </a:r>
            <a:r>
              <a:rPr sz="1100" spc="-5" dirty="0">
                <a:latin typeface="Arial"/>
                <a:cs typeface="Arial"/>
              </a:rPr>
              <a:t>Can</a:t>
            </a:r>
            <a:r>
              <a:rPr sz="1100" spc="-35" dirty="0">
                <a:latin typeface="Arial"/>
                <a:cs typeface="Arial"/>
              </a:rPr>
              <a:t> </a:t>
            </a:r>
            <a:r>
              <a:rPr sz="1100" spc="-5" dirty="0">
                <a:latin typeface="Arial"/>
                <a:cs typeface="Arial"/>
              </a:rPr>
              <a:t>their</a:t>
            </a:r>
            <a:r>
              <a:rPr sz="1100" spc="-35" dirty="0">
                <a:latin typeface="Arial"/>
                <a:cs typeface="Arial"/>
              </a:rPr>
              <a:t> </a:t>
            </a:r>
            <a:r>
              <a:rPr sz="1100" spc="-5" dirty="0">
                <a:latin typeface="Arial"/>
                <a:cs typeface="Arial"/>
              </a:rPr>
              <a:t>families</a:t>
            </a:r>
            <a:r>
              <a:rPr sz="1100" spc="-35" dirty="0">
                <a:latin typeface="Arial"/>
                <a:cs typeface="Arial"/>
              </a:rPr>
              <a:t> </a:t>
            </a:r>
            <a:r>
              <a:rPr sz="1100" spc="-5" dirty="0">
                <a:latin typeface="Arial"/>
                <a:cs typeface="Arial"/>
              </a:rPr>
              <a:t>and</a:t>
            </a:r>
            <a:r>
              <a:rPr sz="1100" spc="-30" dirty="0">
                <a:latin typeface="Arial"/>
                <a:cs typeface="Arial"/>
              </a:rPr>
              <a:t> </a:t>
            </a:r>
            <a:r>
              <a:rPr sz="1100" spc="-5" dirty="0">
                <a:latin typeface="Arial"/>
                <a:cs typeface="Arial"/>
              </a:rPr>
              <a:t>friends</a:t>
            </a:r>
            <a:r>
              <a:rPr sz="1100" spc="-35" dirty="0">
                <a:latin typeface="Arial"/>
                <a:cs typeface="Arial"/>
              </a:rPr>
              <a:t> </a:t>
            </a:r>
            <a:r>
              <a:rPr sz="1100" dirty="0">
                <a:latin typeface="Arial"/>
                <a:cs typeface="Arial"/>
              </a:rPr>
              <a:t>part-take</a:t>
            </a:r>
            <a:r>
              <a:rPr sz="1100" spc="-45" dirty="0">
                <a:latin typeface="Arial"/>
                <a:cs typeface="Arial"/>
              </a:rPr>
              <a:t> </a:t>
            </a:r>
            <a:r>
              <a:rPr sz="1100" spc="-5" dirty="0">
                <a:latin typeface="Arial"/>
                <a:cs typeface="Arial"/>
              </a:rPr>
              <a:t>even  if</a:t>
            </a:r>
            <a:r>
              <a:rPr sz="1100" spc="-35" dirty="0">
                <a:latin typeface="Arial"/>
                <a:cs typeface="Arial"/>
              </a:rPr>
              <a:t> </a:t>
            </a:r>
            <a:r>
              <a:rPr sz="1100" spc="-5" dirty="0">
                <a:latin typeface="Arial"/>
                <a:cs typeface="Arial"/>
              </a:rPr>
              <a:t>they</a:t>
            </a:r>
            <a:r>
              <a:rPr sz="1100" spc="-35" dirty="0">
                <a:latin typeface="Arial"/>
                <a:cs typeface="Arial"/>
              </a:rPr>
              <a:t> </a:t>
            </a:r>
            <a:r>
              <a:rPr sz="1100" spc="-5" dirty="0">
                <a:latin typeface="Arial"/>
                <a:cs typeface="Arial"/>
              </a:rPr>
              <a:t>don’t</a:t>
            </a:r>
            <a:r>
              <a:rPr sz="1100" spc="-45" dirty="0">
                <a:latin typeface="Arial"/>
                <a:cs typeface="Arial"/>
              </a:rPr>
              <a:t> </a:t>
            </a:r>
            <a:r>
              <a:rPr sz="1100" spc="-5" dirty="0">
                <a:latin typeface="Arial"/>
                <a:cs typeface="Arial"/>
              </a:rPr>
              <a:t>belong</a:t>
            </a:r>
            <a:r>
              <a:rPr sz="1100" spc="-35" dirty="0">
                <a:latin typeface="Arial"/>
                <a:cs typeface="Arial"/>
              </a:rPr>
              <a:t> </a:t>
            </a:r>
            <a:r>
              <a:rPr sz="1100" spc="-5" dirty="0">
                <a:latin typeface="Arial"/>
                <a:cs typeface="Arial"/>
              </a:rPr>
              <a:t>in</a:t>
            </a:r>
            <a:r>
              <a:rPr sz="1100" spc="-40" dirty="0">
                <a:latin typeface="Arial"/>
                <a:cs typeface="Arial"/>
              </a:rPr>
              <a:t> </a:t>
            </a:r>
            <a:r>
              <a:rPr sz="1100" spc="-5" dirty="0">
                <a:latin typeface="Arial"/>
                <a:cs typeface="Arial"/>
              </a:rPr>
              <a:t>that</a:t>
            </a:r>
            <a:r>
              <a:rPr sz="1100" spc="-35" dirty="0">
                <a:latin typeface="Arial"/>
                <a:cs typeface="Arial"/>
              </a:rPr>
              <a:t> </a:t>
            </a:r>
            <a:r>
              <a:rPr sz="1100" spc="-5" dirty="0">
                <a:latin typeface="Arial"/>
                <a:cs typeface="Arial"/>
              </a:rPr>
              <a:t>circle?</a:t>
            </a:r>
            <a:r>
              <a:rPr sz="1100" spc="-40" dirty="0">
                <a:latin typeface="Arial"/>
                <a:cs typeface="Arial"/>
              </a:rPr>
              <a:t> </a:t>
            </a:r>
            <a:r>
              <a:rPr sz="1100" spc="-5" dirty="0">
                <a:latin typeface="Arial"/>
                <a:cs typeface="Arial"/>
              </a:rPr>
              <a:t>Is</a:t>
            </a:r>
            <a:r>
              <a:rPr sz="1100" spc="-35" dirty="0">
                <a:latin typeface="Arial"/>
                <a:cs typeface="Arial"/>
              </a:rPr>
              <a:t> </a:t>
            </a:r>
            <a:r>
              <a:rPr sz="1100" spc="-5" dirty="0">
                <a:latin typeface="Arial"/>
                <a:cs typeface="Arial"/>
              </a:rPr>
              <a:t>it</a:t>
            </a:r>
            <a:r>
              <a:rPr sz="1100" spc="-40" dirty="0">
                <a:latin typeface="Arial"/>
                <a:cs typeface="Arial"/>
              </a:rPr>
              <a:t> </a:t>
            </a:r>
            <a:r>
              <a:rPr sz="1100" spc="-5" dirty="0">
                <a:latin typeface="Arial"/>
                <a:cs typeface="Arial"/>
              </a:rPr>
              <a:t>open</a:t>
            </a:r>
            <a:r>
              <a:rPr sz="1100" spc="-40" dirty="0">
                <a:latin typeface="Arial"/>
                <a:cs typeface="Arial"/>
              </a:rPr>
              <a:t> </a:t>
            </a:r>
            <a:r>
              <a:rPr sz="1100" spc="-5" dirty="0">
                <a:latin typeface="Arial"/>
                <a:cs typeface="Arial"/>
              </a:rPr>
              <a:t>to</a:t>
            </a:r>
            <a:r>
              <a:rPr sz="1100" spc="-35"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whole</a:t>
            </a:r>
            <a:r>
              <a:rPr sz="1100" spc="-15" dirty="0">
                <a:latin typeface="Arial"/>
                <a:cs typeface="Arial"/>
              </a:rPr>
              <a:t> </a:t>
            </a:r>
            <a:r>
              <a:rPr sz="1100" spc="-5" dirty="0">
                <a:latin typeface="Arial"/>
                <a:cs typeface="Arial"/>
              </a:rPr>
              <a:t>community</a:t>
            </a:r>
            <a:r>
              <a:rPr sz="1100" spc="-35" dirty="0">
                <a:latin typeface="Arial"/>
                <a:cs typeface="Arial"/>
              </a:rPr>
              <a:t> </a:t>
            </a:r>
            <a:r>
              <a:rPr sz="1100" spc="-5" dirty="0">
                <a:latin typeface="Arial"/>
                <a:cs typeface="Arial"/>
              </a:rPr>
              <a:t>or</a:t>
            </a:r>
            <a:r>
              <a:rPr sz="1100" spc="-35" dirty="0">
                <a:latin typeface="Arial"/>
                <a:cs typeface="Arial"/>
              </a:rPr>
              <a:t> </a:t>
            </a:r>
            <a:r>
              <a:rPr sz="1100" spc="-5" dirty="0">
                <a:latin typeface="Arial"/>
                <a:cs typeface="Arial"/>
              </a:rPr>
              <a:t>a</a:t>
            </a:r>
            <a:r>
              <a:rPr sz="1100" spc="-35" dirty="0">
                <a:latin typeface="Arial"/>
                <a:cs typeface="Arial"/>
              </a:rPr>
              <a:t> </a:t>
            </a:r>
            <a:r>
              <a:rPr sz="1100" spc="-5" dirty="0">
                <a:latin typeface="Arial"/>
                <a:cs typeface="Arial"/>
              </a:rPr>
              <a:t>just</a:t>
            </a:r>
            <a:r>
              <a:rPr sz="1100" spc="-40" dirty="0">
                <a:latin typeface="Arial"/>
                <a:cs typeface="Arial"/>
              </a:rPr>
              <a:t> </a:t>
            </a:r>
            <a:r>
              <a:rPr sz="1100" spc="-5" dirty="0">
                <a:latin typeface="Arial"/>
                <a:cs typeface="Arial"/>
              </a:rPr>
              <a:t>specific</a:t>
            </a:r>
            <a:r>
              <a:rPr sz="1100" spc="-40" dirty="0">
                <a:latin typeface="Arial"/>
                <a:cs typeface="Arial"/>
              </a:rPr>
              <a:t> </a:t>
            </a:r>
            <a:r>
              <a:rPr sz="1100" spc="-5" dirty="0">
                <a:latin typeface="Arial"/>
                <a:cs typeface="Arial"/>
              </a:rPr>
              <a:t>group  of</a:t>
            </a:r>
            <a:r>
              <a:rPr sz="1100" spc="-50" dirty="0">
                <a:latin typeface="Arial"/>
                <a:cs typeface="Arial"/>
              </a:rPr>
              <a:t> </a:t>
            </a:r>
            <a:r>
              <a:rPr sz="1100" spc="-5" dirty="0">
                <a:latin typeface="Arial"/>
                <a:cs typeface="Arial"/>
              </a:rPr>
              <a:t>people?</a:t>
            </a:r>
            <a:r>
              <a:rPr sz="1100" spc="-55"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example,</a:t>
            </a:r>
            <a:r>
              <a:rPr sz="1100" spc="-55" dirty="0">
                <a:latin typeface="Arial"/>
                <a:cs typeface="Arial"/>
              </a:rPr>
              <a:t> </a:t>
            </a:r>
            <a:r>
              <a:rPr sz="1100" spc="-5" dirty="0">
                <a:latin typeface="Arial"/>
                <a:cs typeface="Arial"/>
              </a:rPr>
              <a:t>in</a:t>
            </a:r>
            <a:r>
              <a:rPr sz="1100" spc="-50" dirty="0">
                <a:latin typeface="Arial"/>
                <a:cs typeface="Arial"/>
              </a:rPr>
              <a:t> </a:t>
            </a:r>
            <a:r>
              <a:rPr sz="1100" spc="-5" dirty="0">
                <a:latin typeface="Arial"/>
                <a:cs typeface="Arial"/>
              </a:rPr>
              <a:t>a</a:t>
            </a:r>
            <a:r>
              <a:rPr sz="1100" spc="-55" dirty="0">
                <a:latin typeface="Arial"/>
                <a:cs typeface="Arial"/>
              </a:rPr>
              <a:t> </a:t>
            </a:r>
            <a:r>
              <a:rPr sz="1100" spc="-5" dirty="0">
                <a:latin typeface="Arial"/>
                <a:cs typeface="Arial"/>
              </a:rPr>
              <a:t>church,</a:t>
            </a:r>
            <a:r>
              <a:rPr sz="1100" spc="-55" dirty="0">
                <a:latin typeface="Arial"/>
                <a:cs typeface="Arial"/>
              </a:rPr>
              <a:t> </a:t>
            </a:r>
            <a:r>
              <a:rPr sz="1100" spc="-5" dirty="0">
                <a:latin typeface="Arial"/>
                <a:cs typeface="Arial"/>
              </a:rPr>
              <a:t>it</a:t>
            </a:r>
            <a:r>
              <a:rPr sz="1100" spc="-50" dirty="0">
                <a:latin typeface="Arial"/>
                <a:cs typeface="Arial"/>
              </a:rPr>
              <a:t> </a:t>
            </a:r>
            <a:r>
              <a:rPr sz="1100" spc="-5" dirty="0">
                <a:latin typeface="Arial"/>
                <a:cs typeface="Arial"/>
              </a:rPr>
              <a:t>may</a:t>
            </a:r>
            <a:r>
              <a:rPr sz="1100" spc="-50" dirty="0">
                <a:latin typeface="Arial"/>
                <a:cs typeface="Arial"/>
              </a:rPr>
              <a:t> </a:t>
            </a:r>
            <a:r>
              <a:rPr sz="1100" spc="-5" dirty="0">
                <a:latin typeface="Arial"/>
                <a:cs typeface="Arial"/>
              </a:rPr>
              <a:t>be</a:t>
            </a:r>
            <a:r>
              <a:rPr sz="1100" spc="-55" dirty="0">
                <a:latin typeface="Arial"/>
                <a:cs typeface="Arial"/>
              </a:rPr>
              <a:t> </a:t>
            </a:r>
            <a:r>
              <a:rPr sz="1100" spc="-5" dirty="0">
                <a:latin typeface="Arial"/>
                <a:cs typeface="Arial"/>
              </a:rPr>
              <a:t>curated</a:t>
            </a:r>
            <a:r>
              <a:rPr sz="1100" spc="-50" dirty="0">
                <a:latin typeface="Arial"/>
                <a:cs typeface="Arial"/>
              </a:rPr>
              <a:t> </a:t>
            </a:r>
            <a:r>
              <a:rPr sz="1100" spc="-5" dirty="0">
                <a:latin typeface="Arial"/>
                <a:cs typeface="Arial"/>
              </a:rPr>
              <a:t>for</a:t>
            </a:r>
            <a:r>
              <a:rPr sz="1100" spc="-40" dirty="0">
                <a:latin typeface="Arial"/>
                <a:cs typeface="Arial"/>
              </a:rPr>
              <a:t> </a:t>
            </a:r>
            <a:r>
              <a:rPr sz="1100" spc="-5" dirty="0">
                <a:latin typeface="Arial"/>
                <a:cs typeface="Arial"/>
              </a:rPr>
              <a:t>new</a:t>
            </a:r>
            <a:r>
              <a:rPr sz="1100" spc="-55" dirty="0">
                <a:latin typeface="Arial"/>
                <a:cs typeface="Arial"/>
              </a:rPr>
              <a:t> </a:t>
            </a:r>
            <a:r>
              <a:rPr sz="1100" spc="-5" dirty="0">
                <a:latin typeface="Arial"/>
                <a:cs typeface="Arial"/>
              </a:rPr>
              <a:t>members,</a:t>
            </a:r>
            <a:r>
              <a:rPr sz="1100" spc="-50" dirty="0">
                <a:latin typeface="Arial"/>
                <a:cs typeface="Arial"/>
              </a:rPr>
              <a:t> </a:t>
            </a:r>
            <a:r>
              <a:rPr sz="1100" spc="-5" dirty="0">
                <a:latin typeface="Arial"/>
                <a:cs typeface="Arial"/>
              </a:rPr>
              <a:t>married</a:t>
            </a:r>
            <a:r>
              <a:rPr sz="1100" spc="-50" dirty="0">
                <a:latin typeface="Arial"/>
                <a:cs typeface="Arial"/>
              </a:rPr>
              <a:t> </a:t>
            </a:r>
            <a:r>
              <a:rPr sz="1100" spc="-5" dirty="0">
                <a:latin typeface="Arial"/>
                <a:cs typeface="Arial"/>
              </a:rPr>
              <a:t>couples,  singles, etc.? Best practices are to open the class for everyone. </a:t>
            </a:r>
            <a:r>
              <a:rPr sz="1100" dirty="0">
                <a:latin typeface="Arial"/>
                <a:cs typeface="Arial"/>
              </a:rPr>
              <a:t>Sub-groups </a:t>
            </a:r>
            <a:r>
              <a:rPr sz="1100" spc="-5" dirty="0">
                <a:latin typeface="Arial"/>
                <a:cs typeface="Arial"/>
              </a:rPr>
              <a:t>can be  formed as the movement grows in the</a:t>
            </a:r>
            <a:r>
              <a:rPr sz="1100" spc="25" dirty="0">
                <a:latin typeface="Arial"/>
                <a:cs typeface="Arial"/>
              </a:rPr>
              <a:t> </a:t>
            </a:r>
            <a:r>
              <a:rPr sz="1100" spc="-5" dirty="0">
                <a:latin typeface="Arial"/>
                <a:cs typeface="Arial"/>
              </a:rPr>
              <a:t>organization.</a:t>
            </a:r>
            <a:endParaRPr sz="11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6</a:t>
            </a:r>
          </a:p>
        </p:txBody>
      </p:sp>
      <p:sp>
        <p:nvSpPr>
          <p:cNvPr id="2" name="object 2"/>
          <p:cNvSpPr txBox="1"/>
          <p:nvPr/>
        </p:nvSpPr>
        <p:spPr>
          <a:xfrm>
            <a:off x="901700" y="1060958"/>
            <a:ext cx="5741670" cy="7985125"/>
          </a:xfrm>
          <a:prstGeom prst="rect">
            <a:avLst/>
          </a:prstGeom>
        </p:spPr>
        <p:txBody>
          <a:bodyPr vert="horz" wrap="square" lIns="0" tIns="9525" rIns="0" bIns="0" rtlCol="0">
            <a:spAutoFit/>
          </a:bodyPr>
          <a:lstStyle/>
          <a:p>
            <a:pPr marL="241300" marR="5080" indent="-228600" algn="just">
              <a:lnSpc>
                <a:spcPct val="101499"/>
              </a:lnSpc>
              <a:spcBef>
                <a:spcPts val="75"/>
              </a:spcBef>
              <a:buClr>
                <a:srgbClr val="000000"/>
              </a:buClr>
              <a:buFont typeface="Arial"/>
              <a:buAutoNum type="alphaLcPeriod" startAt="5"/>
              <a:tabLst>
                <a:tab pos="241300" algn="l"/>
              </a:tabLst>
            </a:pPr>
            <a:r>
              <a:rPr sz="1100" b="1" spc="-5" dirty="0">
                <a:solidFill>
                  <a:srgbClr val="6BA342"/>
                </a:solidFill>
                <a:latin typeface="Arial"/>
                <a:cs typeface="Arial"/>
              </a:rPr>
              <a:t>Books and Literature: </a:t>
            </a:r>
            <a:r>
              <a:rPr sz="1100" spc="-5" dirty="0">
                <a:latin typeface="Arial"/>
                <a:cs typeface="Arial"/>
              </a:rPr>
              <a:t>The 12 Steps to Financial Freedom course is based on the  textbook, </a:t>
            </a:r>
            <a:r>
              <a:rPr sz="1100" b="1" i="1" spc="-5" dirty="0">
                <a:latin typeface="Arial"/>
                <a:cs typeface="Arial"/>
              </a:rPr>
              <a:t>Say Yes to No Debt: 12 Steps to Financial Freedom, </a:t>
            </a:r>
            <a:r>
              <a:rPr sz="1100" spc="-5" dirty="0">
                <a:latin typeface="Arial"/>
                <a:cs typeface="Arial"/>
              </a:rPr>
              <a:t>and its companion  workbook, </a:t>
            </a:r>
            <a:r>
              <a:rPr sz="1100" b="1" i="1" spc="-5" dirty="0">
                <a:latin typeface="Arial"/>
                <a:cs typeface="Arial"/>
              </a:rPr>
              <a:t>dfree</a:t>
            </a:r>
            <a:r>
              <a:rPr sz="1150" b="1" i="1" spc="-5" dirty="0">
                <a:solidFill>
                  <a:srgbClr val="232323"/>
                </a:solidFill>
                <a:latin typeface="Arial"/>
                <a:cs typeface="Arial"/>
              </a:rPr>
              <a:t>® </a:t>
            </a:r>
            <a:r>
              <a:rPr sz="1100" b="1" i="1" spc="-5" dirty="0">
                <a:latin typeface="Arial"/>
                <a:cs typeface="Arial"/>
              </a:rPr>
              <a:t>Lifestyles: Say Yes to No </a:t>
            </a:r>
            <a:r>
              <a:rPr sz="1100" b="1" i="1" dirty="0">
                <a:latin typeface="Arial"/>
                <a:cs typeface="Arial"/>
              </a:rPr>
              <a:t>Debt</a:t>
            </a:r>
            <a:r>
              <a:rPr sz="1100" dirty="0">
                <a:latin typeface="Arial"/>
                <a:cs typeface="Arial"/>
              </a:rPr>
              <a:t>. </a:t>
            </a:r>
            <a:r>
              <a:rPr sz="1100" spc="-5" dirty="0">
                <a:latin typeface="Arial"/>
                <a:cs typeface="Arial"/>
              </a:rPr>
              <a:t>Participants are encouraged to  purchase both books </a:t>
            </a:r>
            <a:r>
              <a:rPr sz="1100" spc="-10" dirty="0">
                <a:latin typeface="Arial"/>
                <a:cs typeface="Arial"/>
              </a:rPr>
              <a:t>to </a:t>
            </a:r>
            <a:r>
              <a:rPr sz="1100" spc="-5" dirty="0">
                <a:latin typeface="Arial"/>
                <a:cs typeface="Arial"/>
              </a:rPr>
              <a:t>derive maximum benefit from this course. There are also  supplemental literature including </a:t>
            </a:r>
            <a:r>
              <a:rPr sz="1100" b="1" i="1" spc="-5" dirty="0">
                <a:latin typeface="Arial"/>
                <a:cs typeface="Arial"/>
              </a:rPr>
              <a:t>Your </a:t>
            </a:r>
            <a:r>
              <a:rPr sz="1100" b="1" i="1" dirty="0">
                <a:latin typeface="Arial"/>
                <a:cs typeface="Arial"/>
              </a:rPr>
              <a:t>dfree</a:t>
            </a:r>
            <a:r>
              <a:rPr sz="1150" b="1" i="1" dirty="0">
                <a:solidFill>
                  <a:srgbClr val="232323"/>
                </a:solidFill>
                <a:latin typeface="Arial"/>
                <a:cs typeface="Arial"/>
              </a:rPr>
              <a:t>® </a:t>
            </a:r>
            <a:r>
              <a:rPr sz="1100" b="1" i="1" spc="-5" dirty="0">
                <a:latin typeface="Arial"/>
                <a:cs typeface="Arial"/>
              </a:rPr>
              <a:t>for Young Adults</a:t>
            </a:r>
            <a:r>
              <a:rPr sz="1100" spc="-5" dirty="0">
                <a:latin typeface="Arial"/>
                <a:cs typeface="Arial"/>
              </a:rPr>
              <a:t>, </a:t>
            </a:r>
            <a:r>
              <a:rPr sz="1100" b="1" i="1" spc="-5" dirty="0">
                <a:latin typeface="Arial"/>
                <a:cs typeface="Arial"/>
              </a:rPr>
              <a:t>Your </a:t>
            </a:r>
            <a:r>
              <a:rPr sz="1100" b="1" i="1" dirty="0">
                <a:latin typeface="Arial"/>
                <a:cs typeface="Arial"/>
              </a:rPr>
              <a:t>dfree</a:t>
            </a:r>
            <a:r>
              <a:rPr sz="1150" b="1" i="1" dirty="0">
                <a:solidFill>
                  <a:srgbClr val="232323"/>
                </a:solidFill>
                <a:latin typeface="Arial"/>
                <a:cs typeface="Arial"/>
              </a:rPr>
              <a:t>® for  Entrepreneurs, </a:t>
            </a:r>
            <a:r>
              <a:rPr sz="1150" b="1" i="1" spc="-5" dirty="0">
                <a:solidFill>
                  <a:srgbClr val="232323"/>
                </a:solidFill>
                <a:latin typeface="Arial"/>
                <a:cs typeface="Arial"/>
              </a:rPr>
              <a:t>Your </a:t>
            </a:r>
            <a:r>
              <a:rPr sz="1150" b="1" i="1" dirty="0">
                <a:solidFill>
                  <a:srgbClr val="232323"/>
                </a:solidFill>
                <a:latin typeface="Arial"/>
                <a:cs typeface="Arial"/>
              </a:rPr>
              <a:t>dfree® for Seasoned Citizens </a:t>
            </a:r>
            <a:r>
              <a:rPr sz="1150" dirty="0">
                <a:solidFill>
                  <a:srgbClr val="232323"/>
                </a:solidFill>
                <a:latin typeface="Arial"/>
                <a:cs typeface="Arial"/>
              </a:rPr>
              <a:t>and </a:t>
            </a:r>
            <a:r>
              <a:rPr sz="1150" spc="-5" dirty="0">
                <a:solidFill>
                  <a:srgbClr val="232323"/>
                </a:solidFill>
                <a:latin typeface="Arial"/>
                <a:cs typeface="Arial"/>
              </a:rPr>
              <a:t>the </a:t>
            </a:r>
            <a:r>
              <a:rPr sz="1150" b="1" i="1" spc="-5" dirty="0">
                <a:solidFill>
                  <a:srgbClr val="232323"/>
                </a:solidFill>
                <a:latin typeface="Arial"/>
                <a:cs typeface="Arial"/>
              </a:rPr>
              <a:t>Meditations </a:t>
            </a:r>
            <a:r>
              <a:rPr sz="1150" b="1" i="1" dirty="0">
                <a:solidFill>
                  <a:srgbClr val="232323"/>
                </a:solidFill>
                <a:latin typeface="Arial"/>
                <a:cs typeface="Arial"/>
              </a:rPr>
              <a:t>for  Financial </a:t>
            </a:r>
            <a:r>
              <a:rPr sz="1150" b="1" i="1" spc="-5" dirty="0">
                <a:solidFill>
                  <a:srgbClr val="232323"/>
                </a:solidFill>
                <a:latin typeface="Arial"/>
                <a:cs typeface="Arial"/>
              </a:rPr>
              <a:t>Freedom</a:t>
            </a:r>
            <a:r>
              <a:rPr sz="1150" b="1" i="1" spc="-10" dirty="0">
                <a:solidFill>
                  <a:srgbClr val="232323"/>
                </a:solidFill>
                <a:latin typeface="Arial"/>
                <a:cs typeface="Arial"/>
              </a:rPr>
              <a:t> </a:t>
            </a:r>
            <a:r>
              <a:rPr sz="1150" dirty="0">
                <a:solidFill>
                  <a:srgbClr val="232323"/>
                </a:solidFill>
                <a:latin typeface="Arial"/>
                <a:cs typeface="Arial"/>
              </a:rPr>
              <a:t>series.</a:t>
            </a:r>
            <a:endParaRPr sz="1150">
              <a:latin typeface="Arial"/>
              <a:cs typeface="Arial"/>
            </a:endParaRPr>
          </a:p>
          <a:p>
            <a:pPr>
              <a:lnSpc>
                <a:spcPct val="100000"/>
              </a:lnSpc>
              <a:spcBef>
                <a:spcPts val="50"/>
              </a:spcBef>
              <a:buFont typeface="Arial"/>
              <a:buAutoNum type="alphaLcPeriod" startAt="5"/>
            </a:pPr>
            <a:endParaRPr sz="1000">
              <a:latin typeface="Arial"/>
              <a:cs typeface="Arial"/>
            </a:endParaRPr>
          </a:p>
          <a:p>
            <a:pPr marL="241300" marR="6350">
              <a:lnSpc>
                <a:spcPct val="101400"/>
              </a:lnSpc>
            </a:pPr>
            <a:r>
              <a:rPr sz="1100" b="1" i="1" spc="-5" dirty="0">
                <a:latin typeface="Arial"/>
                <a:cs typeface="Arial"/>
              </a:rPr>
              <a:t>NB: </a:t>
            </a:r>
            <a:r>
              <a:rPr sz="1100" i="1" spc="-5" dirty="0">
                <a:latin typeface="Arial"/>
                <a:cs typeface="Arial"/>
              </a:rPr>
              <a:t>All books can be purchased Amazon or by contacting the </a:t>
            </a:r>
            <a:r>
              <a:rPr sz="1100" i="1" dirty="0">
                <a:latin typeface="Arial"/>
                <a:cs typeface="Arial"/>
              </a:rPr>
              <a:t>dfree</a:t>
            </a:r>
            <a:r>
              <a:rPr sz="1150" i="1" dirty="0">
                <a:solidFill>
                  <a:srgbClr val="232323"/>
                </a:solidFill>
                <a:latin typeface="Arial"/>
                <a:cs typeface="Arial"/>
              </a:rPr>
              <a:t>® </a:t>
            </a:r>
            <a:r>
              <a:rPr sz="1100" i="1" spc="-5" dirty="0">
                <a:latin typeface="Arial"/>
                <a:cs typeface="Arial"/>
              </a:rPr>
              <a:t>team </a:t>
            </a:r>
            <a:r>
              <a:rPr sz="1100" i="1" dirty="0">
                <a:latin typeface="Arial"/>
                <a:cs typeface="Arial"/>
              </a:rPr>
              <a:t>at  </a:t>
            </a:r>
            <a:r>
              <a:rPr sz="1100" i="1" u="sng" spc="-5" dirty="0">
                <a:solidFill>
                  <a:srgbClr val="0461C1"/>
                </a:solidFill>
                <a:uFill>
                  <a:solidFill>
                    <a:srgbClr val="0461C1"/>
                  </a:solidFill>
                </a:uFill>
                <a:latin typeface="Arial"/>
                <a:cs typeface="Arial"/>
                <a:hlinkClick r:id="rId2"/>
              </a:rPr>
              <a:t>academy@mydfree.org</a:t>
            </a:r>
            <a:r>
              <a:rPr sz="1100" i="1" spc="-5" dirty="0">
                <a:latin typeface="Arial"/>
                <a:cs typeface="Arial"/>
                <a:hlinkClick r:id="rId2"/>
              </a:rPr>
              <a:t>.</a:t>
            </a:r>
            <a:endParaRPr sz="1100">
              <a:latin typeface="Arial"/>
              <a:cs typeface="Arial"/>
            </a:endParaRPr>
          </a:p>
          <a:p>
            <a:pPr>
              <a:lnSpc>
                <a:spcPct val="100000"/>
              </a:lnSpc>
              <a:spcBef>
                <a:spcPts val="50"/>
              </a:spcBef>
            </a:pPr>
            <a:endParaRPr sz="1000">
              <a:latin typeface="Arial"/>
              <a:cs typeface="Arial"/>
            </a:endParaRPr>
          </a:p>
          <a:p>
            <a:pPr marL="241300" marR="6350" indent="-228600" algn="just">
              <a:lnSpc>
                <a:spcPct val="101499"/>
              </a:lnSpc>
              <a:buClr>
                <a:srgbClr val="000000"/>
              </a:buClr>
              <a:buFont typeface="Arial"/>
              <a:buAutoNum type="alphaLcPeriod" startAt="6"/>
              <a:tabLst>
                <a:tab pos="241300" algn="l"/>
              </a:tabLst>
            </a:pPr>
            <a:r>
              <a:rPr sz="1100" b="1" spc="-5" dirty="0">
                <a:solidFill>
                  <a:srgbClr val="6BA342"/>
                </a:solidFill>
                <a:latin typeface="Arial"/>
                <a:cs typeface="Arial"/>
              </a:rPr>
              <a:t>Registration:</a:t>
            </a:r>
            <a:r>
              <a:rPr sz="1100" b="1" spc="-45" dirty="0">
                <a:solidFill>
                  <a:srgbClr val="6BA342"/>
                </a:solidFill>
                <a:latin typeface="Arial"/>
                <a:cs typeface="Arial"/>
              </a:rPr>
              <a:t> </a:t>
            </a:r>
            <a:r>
              <a:rPr sz="1100" spc="-5" dirty="0">
                <a:latin typeface="Arial"/>
                <a:cs typeface="Arial"/>
              </a:rPr>
              <a:t>It</a:t>
            </a:r>
            <a:r>
              <a:rPr sz="1100" spc="-45" dirty="0">
                <a:latin typeface="Arial"/>
                <a:cs typeface="Arial"/>
              </a:rPr>
              <a:t> </a:t>
            </a:r>
            <a:r>
              <a:rPr sz="1100" spc="-5" dirty="0">
                <a:latin typeface="Arial"/>
                <a:cs typeface="Arial"/>
              </a:rPr>
              <a:t>is</a:t>
            </a:r>
            <a:r>
              <a:rPr sz="1100" spc="-50" dirty="0">
                <a:latin typeface="Arial"/>
                <a:cs typeface="Arial"/>
              </a:rPr>
              <a:t> </a:t>
            </a:r>
            <a:r>
              <a:rPr sz="1100" spc="-5" dirty="0">
                <a:latin typeface="Arial"/>
                <a:cs typeface="Arial"/>
              </a:rPr>
              <a:t>important</a:t>
            </a:r>
            <a:r>
              <a:rPr sz="1100" spc="-45" dirty="0">
                <a:latin typeface="Arial"/>
                <a:cs typeface="Arial"/>
              </a:rPr>
              <a:t> </a:t>
            </a:r>
            <a:r>
              <a:rPr sz="1100" spc="-5" dirty="0">
                <a:latin typeface="Arial"/>
                <a:cs typeface="Arial"/>
              </a:rPr>
              <a:t>to</a:t>
            </a:r>
            <a:r>
              <a:rPr sz="1100" spc="-45" dirty="0">
                <a:latin typeface="Arial"/>
                <a:cs typeface="Arial"/>
              </a:rPr>
              <a:t> </a:t>
            </a:r>
            <a:r>
              <a:rPr sz="1100" spc="-5" dirty="0">
                <a:latin typeface="Arial"/>
                <a:cs typeface="Arial"/>
              </a:rPr>
              <a:t>have</a:t>
            </a:r>
            <a:r>
              <a:rPr sz="1100" spc="-50" dirty="0">
                <a:latin typeface="Arial"/>
                <a:cs typeface="Arial"/>
              </a:rPr>
              <a:t> </a:t>
            </a:r>
            <a:r>
              <a:rPr sz="1100" dirty="0">
                <a:latin typeface="Arial"/>
                <a:cs typeface="Arial"/>
              </a:rPr>
              <a:t>an</a:t>
            </a:r>
            <a:r>
              <a:rPr sz="1100" spc="-45" dirty="0">
                <a:latin typeface="Arial"/>
                <a:cs typeface="Arial"/>
              </a:rPr>
              <a:t> </a:t>
            </a:r>
            <a:r>
              <a:rPr sz="1100" spc="-5" dirty="0">
                <a:latin typeface="Arial"/>
                <a:cs typeface="Arial"/>
              </a:rPr>
              <a:t>estimation</a:t>
            </a:r>
            <a:r>
              <a:rPr sz="1100" spc="-45"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how</a:t>
            </a:r>
            <a:r>
              <a:rPr sz="1100" spc="-45" dirty="0">
                <a:latin typeface="Arial"/>
                <a:cs typeface="Arial"/>
              </a:rPr>
              <a:t> </a:t>
            </a:r>
            <a:r>
              <a:rPr sz="1100" spc="-5" dirty="0">
                <a:latin typeface="Arial"/>
                <a:cs typeface="Arial"/>
              </a:rPr>
              <a:t>many</a:t>
            </a:r>
            <a:r>
              <a:rPr sz="1100" spc="-45" dirty="0">
                <a:latin typeface="Arial"/>
                <a:cs typeface="Arial"/>
              </a:rPr>
              <a:t> </a:t>
            </a:r>
            <a:r>
              <a:rPr sz="1100" spc="-5" dirty="0">
                <a:latin typeface="Arial"/>
                <a:cs typeface="Arial"/>
              </a:rPr>
              <a:t>people</a:t>
            </a:r>
            <a:r>
              <a:rPr sz="1100" spc="-50"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take</a:t>
            </a:r>
            <a:r>
              <a:rPr sz="1100" spc="-50" dirty="0">
                <a:latin typeface="Arial"/>
                <a:cs typeface="Arial"/>
              </a:rPr>
              <a:t> </a:t>
            </a:r>
            <a:r>
              <a:rPr sz="1100" spc="-5" dirty="0">
                <a:latin typeface="Arial"/>
                <a:cs typeface="Arial"/>
              </a:rPr>
              <a:t>your</a:t>
            </a:r>
            <a:r>
              <a:rPr sz="1100" spc="-45" dirty="0">
                <a:latin typeface="Arial"/>
                <a:cs typeface="Arial"/>
              </a:rPr>
              <a:t> </a:t>
            </a:r>
            <a:r>
              <a:rPr sz="1100" spc="-5" dirty="0">
                <a:latin typeface="Arial"/>
                <a:cs typeface="Arial"/>
              </a:rPr>
              <a:t>class  to help in the preparation for class. Determine </a:t>
            </a:r>
            <a:r>
              <a:rPr sz="1100" dirty="0">
                <a:latin typeface="Arial"/>
                <a:cs typeface="Arial"/>
              </a:rPr>
              <a:t>the </a:t>
            </a:r>
            <a:r>
              <a:rPr sz="1100" spc="-5" dirty="0">
                <a:latin typeface="Arial"/>
                <a:cs typeface="Arial"/>
              </a:rPr>
              <a:t>most convenient registration method to  encourage more people to sign up. For churches, best practices include setting up a  registration</a:t>
            </a:r>
            <a:r>
              <a:rPr sz="1100" spc="-55" dirty="0">
                <a:latin typeface="Arial"/>
                <a:cs typeface="Arial"/>
              </a:rPr>
              <a:t> </a:t>
            </a:r>
            <a:r>
              <a:rPr sz="1100" spc="-5" dirty="0">
                <a:latin typeface="Arial"/>
                <a:cs typeface="Arial"/>
              </a:rPr>
              <a:t>church</a:t>
            </a:r>
            <a:r>
              <a:rPr sz="1100" spc="-45" dirty="0">
                <a:latin typeface="Arial"/>
                <a:cs typeface="Arial"/>
              </a:rPr>
              <a:t> </a:t>
            </a:r>
            <a:r>
              <a:rPr sz="1100" spc="-5" dirty="0">
                <a:latin typeface="Arial"/>
                <a:cs typeface="Arial"/>
              </a:rPr>
              <a:t>after</a:t>
            </a:r>
            <a:r>
              <a:rPr sz="1100" spc="-60" dirty="0">
                <a:latin typeface="Arial"/>
                <a:cs typeface="Arial"/>
              </a:rPr>
              <a:t> </a:t>
            </a:r>
            <a:r>
              <a:rPr sz="1100" dirty="0">
                <a:latin typeface="Arial"/>
                <a:cs typeface="Arial"/>
              </a:rPr>
              <a:t>service</a:t>
            </a:r>
            <a:r>
              <a:rPr sz="1100" spc="-45" dirty="0">
                <a:latin typeface="Arial"/>
                <a:cs typeface="Arial"/>
              </a:rPr>
              <a:t> </a:t>
            </a:r>
            <a:r>
              <a:rPr sz="1100" spc="-5" dirty="0">
                <a:latin typeface="Arial"/>
                <a:cs typeface="Arial"/>
              </a:rPr>
              <a:t>that</a:t>
            </a:r>
            <a:r>
              <a:rPr sz="1100" spc="-55" dirty="0">
                <a:latin typeface="Arial"/>
                <a:cs typeface="Arial"/>
              </a:rPr>
              <a:t> </a:t>
            </a:r>
            <a:r>
              <a:rPr sz="1100" spc="-5" dirty="0">
                <a:latin typeface="Arial"/>
                <a:cs typeface="Arial"/>
              </a:rPr>
              <a:t>people</a:t>
            </a:r>
            <a:r>
              <a:rPr sz="1100" spc="-50" dirty="0">
                <a:latin typeface="Arial"/>
                <a:cs typeface="Arial"/>
              </a:rPr>
              <a:t> </a:t>
            </a:r>
            <a:r>
              <a:rPr sz="1100" spc="-5" dirty="0">
                <a:latin typeface="Arial"/>
                <a:cs typeface="Arial"/>
              </a:rPr>
              <a:t>can</a:t>
            </a:r>
            <a:r>
              <a:rPr sz="1100" spc="-50" dirty="0">
                <a:latin typeface="Arial"/>
                <a:cs typeface="Arial"/>
              </a:rPr>
              <a:t> </a:t>
            </a:r>
            <a:r>
              <a:rPr sz="1100" spc="-5" dirty="0">
                <a:latin typeface="Arial"/>
                <a:cs typeface="Arial"/>
              </a:rPr>
              <a:t>walk</a:t>
            </a:r>
            <a:r>
              <a:rPr sz="1100" spc="-45" dirty="0">
                <a:latin typeface="Arial"/>
                <a:cs typeface="Arial"/>
              </a:rPr>
              <a:t> </a:t>
            </a:r>
            <a:r>
              <a:rPr sz="1100" spc="-5" dirty="0">
                <a:latin typeface="Arial"/>
                <a:cs typeface="Arial"/>
              </a:rPr>
              <a:t>up</a:t>
            </a:r>
            <a:r>
              <a:rPr sz="1100" spc="-50" dirty="0">
                <a:latin typeface="Arial"/>
                <a:cs typeface="Arial"/>
              </a:rPr>
              <a:t> </a:t>
            </a:r>
            <a:r>
              <a:rPr sz="1100" spc="-5" dirty="0">
                <a:latin typeface="Arial"/>
                <a:cs typeface="Arial"/>
              </a:rPr>
              <a:t>to.</a:t>
            </a:r>
            <a:r>
              <a:rPr sz="1100" spc="-35" dirty="0">
                <a:latin typeface="Arial"/>
                <a:cs typeface="Arial"/>
              </a:rPr>
              <a:t> </a:t>
            </a:r>
            <a:r>
              <a:rPr sz="1100" spc="-5" dirty="0">
                <a:latin typeface="Arial"/>
                <a:cs typeface="Arial"/>
              </a:rPr>
              <a:t>Zoom</a:t>
            </a:r>
            <a:r>
              <a:rPr sz="1100" spc="-50" dirty="0">
                <a:latin typeface="Arial"/>
                <a:cs typeface="Arial"/>
              </a:rPr>
              <a:t> </a:t>
            </a:r>
            <a:r>
              <a:rPr sz="1100" spc="-5" dirty="0">
                <a:latin typeface="Arial"/>
                <a:cs typeface="Arial"/>
              </a:rPr>
              <a:t>or</a:t>
            </a:r>
            <a:r>
              <a:rPr sz="1100" spc="-50" dirty="0">
                <a:latin typeface="Arial"/>
                <a:cs typeface="Arial"/>
              </a:rPr>
              <a:t> </a:t>
            </a:r>
            <a:r>
              <a:rPr sz="1100" spc="-5" dirty="0">
                <a:latin typeface="Arial"/>
                <a:cs typeface="Arial"/>
              </a:rPr>
              <a:t>other</a:t>
            </a:r>
            <a:r>
              <a:rPr sz="1100" spc="-40" dirty="0">
                <a:latin typeface="Arial"/>
                <a:cs typeface="Arial"/>
              </a:rPr>
              <a:t> </a:t>
            </a:r>
            <a:r>
              <a:rPr sz="1100" spc="-5" dirty="0">
                <a:latin typeface="Arial"/>
                <a:cs typeface="Arial"/>
              </a:rPr>
              <a:t>virtual</a:t>
            </a:r>
            <a:r>
              <a:rPr sz="1100" spc="-45" dirty="0">
                <a:latin typeface="Arial"/>
                <a:cs typeface="Arial"/>
              </a:rPr>
              <a:t> </a:t>
            </a:r>
            <a:r>
              <a:rPr sz="1100" spc="-5" dirty="0">
                <a:latin typeface="Arial"/>
                <a:cs typeface="Arial"/>
              </a:rPr>
              <a:t>platforms  also provide a convenient and user-friendly process for</a:t>
            </a:r>
            <a:r>
              <a:rPr sz="1100" spc="45" dirty="0">
                <a:latin typeface="Arial"/>
                <a:cs typeface="Arial"/>
              </a:rPr>
              <a:t> </a:t>
            </a:r>
            <a:r>
              <a:rPr sz="1100" spc="-5" dirty="0">
                <a:latin typeface="Arial"/>
                <a:cs typeface="Arial"/>
              </a:rPr>
              <a:t>registration.</a:t>
            </a:r>
            <a:endParaRPr sz="1100">
              <a:latin typeface="Arial"/>
              <a:cs typeface="Arial"/>
            </a:endParaRPr>
          </a:p>
          <a:p>
            <a:pPr>
              <a:lnSpc>
                <a:spcPct val="100000"/>
              </a:lnSpc>
              <a:spcBef>
                <a:spcPts val="45"/>
              </a:spcBef>
              <a:buFont typeface="Arial"/>
              <a:buAutoNum type="alphaLcPeriod" startAt="6"/>
            </a:pPr>
            <a:endParaRPr sz="1000">
              <a:latin typeface="Arial"/>
              <a:cs typeface="Arial"/>
            </a:endParaRPr>
          </a:p>
          <a:p>
            <a:pPr marL="241300" marR="6350" indent="-228600" algn="just">
              <a:lnSpc>
                <a:spcPct val="101400"/>
              </a:lnSpc>
              <a:spcBef>
                <a:spcPts val="5"/>
              </a:spcBef>
              <a:buClr>
                <a:srgbClr val="000000"/>
              </a:buClr>
              <a:buFont typeface="Arial"/>
              <a:buAutoNum type="alphaLcPeriod" startAt="6"/>
              <a:tabLst>
                <a:tab pos="241300" algn="l"/>
              </a:tabLst>
            </a:pPr>
            <a:r>
              <a:rPr sz="1100" b="1" spc="-5" dirty="0">
                <a:solidFill>
                  <a:srgbClr val="6BA342"/>
                </a:solidFill>
                <a:latin typeface="Arial"/>
                <a:cs typeface="Arial"/>
              </a:rPr>
              <a:t>Advertising the Class: </a:t>
            </a:r>
            <a:r>
              <a:rPr sz="1100" spc="-5" dirty="0">
                <a:latin typeface="Arial"/>
                <a:cs typeface="Arial"/>
              </a:rPr>
              <a:t>Plan to launch a marketing campaign that your target audience  will be drawn based on its format (e.g. flyers, videos), delivery channel (e.g. Sunday  bulletin, internal email). By nature, people are reluctant to admit their financial problems  by signing up for a financial course. Highlight the benefits and emphasize the suitability of  the course for everyone, regardless of financial circumstance. </a:t>
            </a:r>
            <a:r>
              <a:rPr sz="1100" spc="-10" dirty="0">
                <a:latin typeface="Arial"/>
                <a:cs typeface="Arial"/>
              </a:rPr>
              <a:t>Remember, </a:t>
            </a:r>
            <a:r>
              <a:rPr sz="1100" spc="-5" dirty="0">
                <a:latin typeface="Arial"/>
                <a:cs typeface="Arial"/>
              </a:rPr>
              <a:t>the </a:t>
            </a:r>
            <a:r>
              <a:rPr sz="1100" spc="-10" dirty="0">
                <a:latin typeface="Arial"/>
                <a:cs typeface="Arial"/>
              </a:rPr>
              <a:t>“d” in  </a:t>
            </a:r>
            <a:r>
              <a:rPr sz="1100" spc="-5" dirty="0">
                <a:latin typeface="Arial"/>
                <a:cs typeface="Arial"/>
              </a:rPr>
              <a:t>dfree</a:t>
            </a:r>
            <a:r>
              <a:rPr sz="1150" b="1" i="1" spc="-5" dirty="0">
                <a:solidFill>
                  <a:srgbClr val="232323"/>
                </a:solidFill>
                <a:latin typeface="Arial"/>
                <a:cs typeface="Arial"/>
              </a:rPr>
              <a:t>® </a:t>
            </a:r>
            <a:r>
              <a:rPr sz="1150" spc="-5" dirty="0">
                <a:solidFill>
                  <a:srgbClr val="232323"/>
                </a:solidFill>
                <a:latin typeface="Arial"/>
                <a:cs typeface="Arial"/>
              </a:rPr>
              <a:t>does </a:t>
            </a:r>
            <a:r>
              <a:rPr sz="1150" dirty="0">
                <a:solidFill>
                  <a:srgbClr val="232323"/>
                </a:solidFill>
                <a:latin typeface="Arial"/>
                <a:cs typeface="Arial"/>
              </a:rPr>
              <a:t>not only mean debt. The good Ds </a:t>
            </a:r>
            <a:r>
              <a:rPr sz="1150" spc="-5" dirty="0">
                <a:solidFill>
                  <a:srgbClr val="232323"/>
                </a:solidFill>
                <a:latin typeface="Arial"/>
                <a:cs typeface="Arial"/>
              </a:rPr>
              <a:t>represent </a:t>
            </a:r>
            <a:r>
              <a:rPr sz="1150" i="1" spc="-5" dirty="0">
                <a:solidFill>
                  <a:srgbClr val="232323"/>
                </a:solidFill>
                <a:latin typeface="Arial"/>
                <a:cs typeface="Arial"/>
              </a:rPr>
              <a:t>deeds, </a:t>
            </a:r>
            <a:r>
              <a:rPr sz="1150" i="1" dirty="0">
                <a:solidFill>
                  <a:srgbClr val="232323"/>
                </a:solidFill>
                <a:latin typeface="Arial"/>
                <a:cs typeface="Arial"/>
              </a:rPr>
              <a:t>deposits and  dividends </a:t>
            </a:r>
            <a:r>
              <a:rPr sz="1150" spc="-5" dirty="0">
                <a:solidFill>
                  <a:srgbClr val="232323"/>
                </a:solidFill>
                <a:latin typeface="Arial"/>
                <a:cs typeface="Arial"/>
              </a:rPr>
              <a:t>which everyone must </a:t>
            </a:r>
            <a:r>
              <a:rPr sz="1150" dirty="0">
                <a:solidFill>
                  <a:srgbClr val="232323"/>
                </a:solidFill>
                <a:latin typeface="Arial"/>
                <a:cs typeface="Arial"/>
              </a:rPr>
              <a:t>aspire to </a:t>
            </a:r>
            <a:r>
              <a:rPr sz="1150" spc="-5" dirty="0">
                <a:solidFill>
                  <a:srgbClr val="232323"/>
                </a:solidFill>
                <a:latin typeface="Arial"/>
                <a:cs typeface="Arial"/>
              </a:rPr>
              <a:t>acquire. </a:t>
            </a:r>
            <a:r>
              <a:rPr sz="1100" spc="-5" dirty="0">
                <a:latin typeface="Arial"/>
                <a:cs typeface="Arial"/>
              </a:rPr>
              <a:t>Finally, allow enough time for people  to ask questions and make up their minds by advertising at least 2 weeks before  registration</a:t>
            </a:r>
            <a:r>
              <a:rPr sz="1100" spc="-10" dirty="0">
                <a:latin typeface="Arial"/>
                <a:cs typeface="Arial"/>
              </a:rPr>
              <a:t> </a:t>
            </a:r>
            <a:r>
              <a:rPr sz="1100" spc="-5" dirty="0">
                <a:latin typeface="Arial"/>
                <a:cs typeface="Arial"/>
              </a:rPr>
              <a:t>opens.</a:t>
            </a:r>
            <a:endParaRPr sz="1100">
              <a:latin typeface="Arial"/>
              <a:cs typeface="Arial"/>
            </a:endParaRPr>
          </a:p>
          <a:p>
            <a:pPr>
              <a:lnSpc>
                <a:spcPct val="100000"/>
              </a:lnSpc>
              <a:spcBef>
                <a:spcPts val="45"/>
              </a:spcBef>
              <a:buFont typeface="Arial"/>
              <a:buAutoNum type="alphaLcPeriod" startAt="6"/>
            </a:pPr>
            <a:endParaRPr sz="1000">
              <a:latin typeface="Arial"/>
              <a:cs typeface="Arial"/>
            </a:endParaRPr>
          </a:p>
          <a:p>
            <a:pPr marL="241300" marR="9525" indent="-228600" algn="just">
              <a:lnSpc>
                <a:spcPct val="101400"/>
              </a:lnSpc>
              <a:spcBef>
                <a:spcPts val="5"/>
              </a:spcBef>
              <a:buClr>
                <a:srgbClr val="000000"/>
              </a:buClr>
              <a:buFont typeface="Arial"/>
              <a:buAutoNum type="alphaLcPeriod" startAt="6"/>
              <a:tabLst>
                <a:tab pos="241300" algn="l"/>
              </a:tabLst>
            </a:pPr>
            <a:r>
              <a:rPr sz="1100" b="1" spc="-5" dirty="0">
                <a:solidFill>
                  <a:srgbClr val="6BA342"/>
                </a:solidFill>
                <a:latin typeface="Arial"/>
                <a:cs typeface="Arial"/>
              </a:rPr>
              <a:t>Graduation:</a:t>
            </a:r>
            <a:r>
              <a:rPr sz="1100" b="1" spc="-30" dirty="0">
                <a:solidFill>
                  <a:srgbClr val="6BA342"/>
                </a:solidFill>
                <a:latin typeface="Arial"/>
                <a:cs typeface="Arial"/>
              </a:rPr>
              <a:t> </a:t>
            </a:r>
            <a:r>
              <a:rPr sz="1100" spc="-5" dirty="0">
                <a:latin typeface="Arial"/>
                <a:cs typeface="Arial"/>
              </a:rPr>
              <a:t>Celebrate</a:t>
            </a:r>
            <a:r>
              <a:rPr sz="1100" spc="-35" dirty="0">
                <a:latin typeface="Arial"/>
                <a:cs typeface="Arial"/>
              </a:rPr>
              <a:t> </a:t>
            </a:r>
            <a:r>
              <a:rPr sz="1100" spc="-5" dirty="0">
                <a:latin typeface="Arial"/>
                <a:cs typeface="Arial"/>
              </a:rPr>
              <a:t>successful</a:t>
            </a:r>
            <a:r>
              <a:rPr sz="1100" spc="-35" dirty="0">
                <a:latin typeface="Arial"/>
                <a:cs typeface="Arial"/>
              </a:rPr>
              <a:t> </a:t>
            </a:r>
            <a:r>
              <a:rPr sz="1100" spc="-5" dirty="0">
                <a:latin typeface="Arial"/>
                <a:cs typeface="Arial"/>
              </a:rPr>
              <a:t>completions</a:t>
            </a:r>
            <a:r>
              <a:rPr sz="1100" spc="-30" dirty="0">
                <a:latin typeface="Arial"/>
                <a:cs typeface="Arial"/>
              </a:rPr>
              <a:t> </a:t>
            </a:r>
            <a:r>
              <a:rPr sz="1100" spc="-5" dirty="0">
                <a:latin typeface="Arial"/>
                <a:cs typeface="Arial"/>
              </a:rPr>
              <a:t>in</a:t>
            </a:r>
            <a:r>
              <a:rPr sz="1100" spc="-30" dirty="0">
                <a:latin typeface="Arial"/>
                <a:cs typeface="Arial"/>
              </a:rPr>
              <a:t> </a:t>
            </a:r>
            <a:r>
              <a:rPr sz="1100" spc="-5" dirty="0">
                <a:latin typeface="Arial"/>
                <a:cs typeface="Arial"/>
              </a:rPr>
              <a:t>your</a:t>
            </a:r>
            <a:r>
              <a:rPr sz="1100" spc="-35" dirty="0">
                <a:latin typeface="Arial"/>
                <a:cs typeface="Arial"/>
              </a:rPr>
              <a:t> </a:t>
            </a:r>
            <a:r>
              <a:rPr sz="1100" spc="-5" dirty="0">
                <a:latin typeface="Arial"/>
                <a:cs typeface="Arial"/>
              </a:rPr>
              <a:t>own</a:t>
            </a:r>
            <a:r>
              <a:rPr sz="1100" spc="-35" dirty="0">
                <a:latin typeface="Arial"/>
                <a:cs typeface="Arial"/>
              </a:rPr>
              <a:t> </a:t>
            </a:r>
            <a:r>
              <a:rPr sz="1100" spc="-5" dirty="0">
                <a:latin typeface="Arial"/>
                <a:cs typeface="Arial"/>
              </a:rPr>
              <a:t>preferred</a:t>
            </a:r>
            <a:r>
              <a:rPr sz="1100" spc="-35" dirty="0">
                <a:latin typeface="Arial"/>
                <a:cs typeface="Arial"/>
              </a:rPr>
              <a:t> </a:t>
            </a:r>
            <a:r>
              <a:rPr sz="1100" spc="-5" dirty="0">
                <a:latin typeface="Arial"/>
                <a:cs typeface="Arial"/>
              </a:rPr>
              <a:t>ways.</a:t>
            </a:r>
            <a:r>
              <a:rPr sz="1100" spc="-35" dirty="0">
                <a:latin typeface="Arial"/>
                <a:cs typeface="Arial"/>
              </a:rPr>
              <a:t> </a:t>
            </a:r>
            <a:r>
              <a:rPr sz="1100" spc="-5" dirty="0">
                <a:latin typeface="Arial"/>
                <a:cs typeface="Arial"/>
              </a:rPr>
              <a:t>These</a:t>
            </a:r>
            <a:r>
              <a:rPr sz="1100" spc="-30" dirty="0">
                <a:latin typeface="Arial"/>
                <a:cs typeface="Arial"/>
              </a:rPr>
              <a:t> </a:t>
            </a:r>
            <a:r>
              <a:rPr sz="1100" spc="-5" dirty="0">
                <a:latin typeface="Arial"/>
                <a:cs typeface="Arial"/>
              </a:rPr>
              <a:t>can</a:t>
            </a:r>
            <a:r>
              <a:rPr sz="1100" spc="-30" dirty="0">
                <a:latin typeface="Arial"/>
                <a:cs typeface="Arial"/>
              </a:rPr>
              <a:t> </a:t>
            </a:r>
            <a:r>
              <a:rPr sz="1100" spc="-5" dirty="0">
                <a:latin typeface="Arial"/>
                <a:cs typeface="Arial"/>
              </a:rPr>
              <a:t>be  small celebrations at the end of the 12th step or elaborately planned events with a guest  speaker, virtually or</a:t>
            </a:r>
            <a:r>
              <a:rPr sz="1100" spc="10" dirty="0">
                <a:latin typeface="Arial"/>
                <a:cs typeface="Arial"/>
              </a:rPr>
              <a:t> </a:t>
            </a:r>
            <a:r>
              <a:rPr sz="1100" spc="-5" dirty="0">
                <a:latin typeface="Arial"/>
                <a:cs typeface="Arial"/>
              </a:rPr>
              <a:t>in-person.</a:t>
            </a:r>
            <a:endParaRPr sz="1100">
              <a:latin typeface="Arial"/>
              <a:cs typeface="Arial"/>
            </a:endParaRPr>
          </a:p>
          <a:p>
            <a:pPr>
              <a:lnSpc>
                <a:spcPct val="100000"/>
              </a:lnSpc>
            </a:pPr>
            <a:endParaRPr sz="1200">
              <a:latin typeface="Arial"/>
              <a:cs typeface="Arial"/>
            </a:endParaRPr>
          </a:p>
          <a:p>
            <a:pPr>
              <a:lnSpc>
                <a:spcPct val="100000"/>
              </a:lnSpc>
              <a:spcBef>
                <a:spcPts val="45"/>
              </a:spcBef>
            </a:pPr>
            <a:endParaRPr sz="1400">
              <a:latin typeface="Arial"/>
              <a:cs typeface="Arial"/>
            </a:endParaRPr>
          </a:p>
          <a:p>
            <a:pPr marL="241300" marR="8255" indent="-228600" algn="just">
              <a:lnSpc>
                <a:spcPct val="95900"/>
              </a:lnSpc>
              <a:buAutoNum type="arabicPeriod" startAt="2"/>
              <a:tabLst>
                <a:tab pos="241300" algn="l"/>
              </a:tabLst>
            </a:pPr>
            <a:r>
              <a:rPr sz="1200" b="1" spc="-5" dirty="0">
                <a:latin typeface="Arial"/>
                <a:cs typeface="Arial"/>
              </a:rPr>
              <a:t>Coordinator: </a:t>
            </a:r>
            <a:r>
              <a:rPr sz="1100" spc="-5" dirty="0">
                <a:latin typeface="Arial"/>
                <a:cs typeface="Arial"/>
              </a:rPr>
              <a:t>The coordinator oversees all the launch processes. This person must be  well organized </a:t>
            </a:r>
            <a:r>
              <a:rPr sz="1100" dirty="0">
                <a:latin typeface="Arial"/>
                <a:cs typeface="Arial"/>
              </a:rPr>
              <a:t>and </a:t>
            </a:r>
            <a:r>
              <a:rPr sz="1100" spc="-5" dirty="0">
                <a:latin typeface="Arial"/>
                <a:cs typeface="Arial"/>
              </a:rPr>
              <a:t>must supervise other members of the team to ensure that deadlines  are met and all required resources are</a:t>
            </a:r>
            <a:r>
              <a:rPr sz="1100" spc="15" dirty="0">
                <a:latin typeface="Arial"/>
                <a:cs typeface="Arial"/>
              </a:rPr>
              <a:t> </a:t>
            </a:r>
            <a:r>
              <a:rPr sz="1100" spc="-5" dirty="0">
                <a:latin typeface="Arial"/>
                <a:cs typeface="Arial"/>
              </a:rPr>
              <a:t>accessed.</a:t>
            </a:r>
            <a:endParaRPr sz="1100">
              <a:latin typeface="Arial"/>
              <a:cs typeface="Arial"/>
            </a:endParaRPr>
          </a:p>
          <a:p>
            <a:pPr>
              <a:lnSpc>
                <a:spcPct val="100000"/>
              </a:lnSpc>
              <a:spcBef>
                <a:spcPts val="25"/>
              </a:spcBef>
              <a:buFont typeface="Arial"/>
              <a:buAutoNum type="arabicPeriod" startAt="2"/>
            </a:pPr>
            <a:endParaRPr sz="950">
              <a:latin typeface="Arial"/>
              <a:cs typeface="Arial"/>
            </a:endParaRPr>
          </a:p>
          <a:p>
            <a:pPr marL="241300" marR="6985" lvl="1" indent="-228600">
              <a:lnSpc>
                <a:spcPct val="102299"/>
              </a:lnSpc>
              <a:buClr>
                <a:srgbClr val="000000"/>
              </a:buClr>
              <a:buFont typeface="Arial"/>
              <a:buAutoNum type="alphaLcPeriod"/>
              <a:tabLst>
                <a:tab pos="241300" algn="l"/>
              </a:tabLst>
            </a:pPr>
            <a:r>
              <a:rPr sz="1100" b="1" spc="-5" dirty="0">
                <a:solidFill>
                  <a:srgbClr val="6BA342"/>
                </a:solidFill>
                <a:latin typeface="Arial"/>
                <a:cs typeface="Arial"/>
              </a:rPr>
              <a:t>Coordinate </a:t>
            </a:r>
            <a:r>
              <a:rPr sz="1100" b="1" dirty="0">
                <a:solidFill>
                  <a:srgbClr val="6BA342"/>
                </a:solidFill>
                <a:latin typeface="Arial"/>
                <a:cs typeface="Arial"/>
              </a:rPr>
              <a:t>Marketing</a:t>
            </a:r>
            <a:r>
              <a:rPr sz="1100" dirty="0">
                <a:solidFill>
                  <a:srgbClr val="6BA342"/>
                </a:solidFill>
                <a:latin typeface="Arial"/>
                <a:cs typeface="Arial"/>
              </a:rPr>
              <a:t>: </a:t>
            </a:r>
            <a:r>
              <a:rPr sz="1100" spc="-5" dirty="0">
                <a:latin typeface="Arial"/>
                <a:cs typeface="Arial"/>
              </a:rPr>
              <a:t>The coordinator also oversees the marketing campaign. Here  are some resources to draw</a:t>
            </a:r>
            <a:r>
              <a:rPr sz="1100" spc="5" dirty="0">
                <a:latin typeface="Arial"/>
                <a:cs typeface="Arial"/>
              </a:rPr>
              <a:t> </a:t>
            </a:r>
            <a:r>
              <a:rPr sz="1100" spc="-5" dirty="0">
                <a:latin typeface="Arial"/>
                <a:cs typeface="Arial"/>
              </a:rPr>
              <a:t>from:</a:t>
            </a:r>
            <a:endParaRPr sz="1100">
              <a:latin typeface="Arial"/>
              <a:cs typeface="Arial"/>
            </a:endParaRPr>
          </a:p>
          <a:p>
            <a:pPr marL="241300" indent="-228600">
              <a:lnSpc>
                <a:spcPts val="1300"/>
              </a:lnSpc>
              <a:spcBef>
                <a:spcPts val="125"/>
              </a:spcBef>
              <a:buFont typeface="Calibri"/>
              <a:buChar char="▪"/>
              <a:tabLst>
                <a:tab pos="240665" algn="l"/>
                <a:tab pos="241300" algn="l"/>
              </a:tabLst>
            </a:pPr>
            <a:r>
              <a:rPr sz="1100" spc="-5" dirty="0">
                <a:latin typeface="Arial"/>
                <a:cs typeface="Arial"/>
              </a:rPr>
              <a:t>Faith &amp; Finance: the foundation of dfree®:</a:t>
            </a:r>
            <a:r>
              <a:rPr sz="1100" spc="6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3"/>
              </a:rPr>
              <a:t>https://youtu.be/gJVWQ3yXPdE</a:t>
            </a:r>
            <a:endParaRPr sz="1100">
              <a:latin typeface="Arial"/>
              <a:cs typeface="Arial"/>
            </a:endParaRPr>
          </a:p>
          <a:p>
            <a:pPr marL="241300" indent="-228600">
              <a:lnSpc>
                <a:spcPts val="1280"/>
              </a:lnSpc>
              <a:buFont typeface="Calibri"/>
              <a:buChar char="▪"/>
              <a:tabLst>
                <a:tab pos="240665" algn="l"/>
                <a:tab pos="241300" algn="l"/>
              </a:tabLst>
            </a:pPr>
            <a:r>
              <a:rPr sz="1100" spc="-5" dirty="0">
                <a:latin typeface="Arial"/>
                <a:cs typeface="Arial"/>
              </a:rPr>
              <a:t>How to start dfree® in your church or organization:</a:t>
            </a:r>
            <a:r>
              <a:rPr sz="1100" spc="10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4"/>
              </a:rPr>
              <a:t>https://youtu.be/bzql6MeBg0w</a:t>
            </a:r>
            <a:endParaRPr sz="1100">
              <a:latin typeface="Arial"/>
              <a:cs typeface="Arial"/>
            </a:endParaRPr>
          </a:p>
          <a:p>
            <a:pPr marL="241300" indent="-228600">
              <a:lnSpc>
                <a:spcPts val="1300"/>
              </a:lnSpc>
              <a:buFont typeface="Calibri"/>
              <a:buChar char="▪"/>
              <a:tabLst>
                <a:tab pos="240665" algn="l"/>
                <a:tab pos="241300" algn="l"/>
              </a:tabLst>
            </a:pPr>
            <a:r>
              <a:rPr sz="1100" spc="-5" dirty="0">
                <a:latin typeface="Arial"/>
                <a:cs typeface="Arial"/>
              </a:rPr>
              <a:t>Online Academy tutorial:</a:t>
            </a:r>
            <a:r>
              <a:rPr sz="1100" spc="2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5"/>
              </a:rPr>
              <a:t>https://youtu.be/4k9L6P1ayxM</a:t>
            </a:r>
            <a:endParaRPr sz="1100">
              <a:latin typeface="Arial"/>
              <a:cs typeface="Arial"/>
            </a:endParaRPr>
          </a:p>
          <a:p>
            <a:pPr marL="241300" indent="-228600">
              <a:lnSpc>
                <a:spcPct val="100000"/>
              </a:lnSpc>
              <a:spcBef>
                <a:spcPts val="20"/>
              </a:spcBef>
              <a:buFont typeface="Calibri"/>
              <a:buChar char="▪"/>
              <a:tabLst>
                <a:tab pos="240665" algn="l"/>
                <a:tab pos="241300" algn="l"/>
              </a:tabLst>
            </a:pPr>
            <a:r>
              <a:rPr sz="1100" spc="-5" dirty="0">
                <a:latin typeface="Arial"/>
                <a:cs typeface="Arial"/>
              </a:rPr>
              <a:t>Billion Dollar Challenge Overview:</a:t>
            </a:r>
            <a:r>
              <a:rPr sz="1100" spc="25"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6"/>
              </a:rPr>
              <a:t>https://youtu.be/2saw6mzK4ZM</a:t>
            </a:r>
            <a:endParaRPr sz="1100">
              <a:latin typeface="Arial"/>
              <a:cs typeface="Arial"/>
            </a:endParaRPr>
          </a:p>
          <a:p>
            <a:pPr marL="241300" indent="-228600">
              <a:lnSpc>
                <a:spcPct val="100000"/>
              </a:lnSpc>
              <a:spcBef>
                <a:spcPts val="20"/>
              </a:spcBef>
              <a:buFont typeface="Calibri"/>
              <a:buChar char="▪"/>
              <a:tabLst>
                <a:tab pos="240665" algn="l"/>
                <a:tab pos="241300" algn="l"/>
              </a:tabLst>
            </a:pPr>
            <a:r>
              <a:rPr sz="1100" spc="-5" dirty="0">
                <a:latin typeface="Arial"/>
                <a:cs typeface="Arial"/>
              </a:rPr>
              <a:t>Billion Dollar Challenge Tutorial:</a:t>
            </a:r>
            <a:r>
              <a:rPr sz="1100" spc="3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7"/>
              </a:rPr>
              <a:t>https://youtu.be/szhjLlbrZWA</a:t>
            </a:r>
            <a:endParaRPr sz="1100">
              <a:latin typeface="Arial"/>
              <a:cs typeface="Arial"/>
            </a:endParaRPr>
          </a:p>
          <a:p>
            <a:pPr>
              <a:lnSpc>
                <a:spcPct val="100000"/>
              </a:lnSpc>
              <a:spcBef>
                <a:spcPts val="25"/>
              </a:spcBef>
            </a:pPr>
            <a:endParaRPr sz="950">
              <a:latin typeface="Arial"/>
              <a:cs typeface="Arial"/>
            </a:endParaRPr>
          </a:p>
          <a:p>
            <a:pPr marL="241300" marR="5080" indent="-228600" algn="just">
              <a:lnSpc>
                <a:spcPct val="101699"/>
              </a:lnSpc>
            </a:pPr>
            <a:r>
              <a:rPr sz="1100" spc="-5" dirty="0">
                <a:latin typeface="Arial"/>
                <a:cs typeface="Arial"/>
              </a:rPr>
              <a:t>b. </a:t>
            </a:r>
            <a:r>
              <a:rPr sz="1100" b="1" spc="-5" dirty="0">
                <a:solidFill>
                  <a:srgbClr val="6BA342"/>
                </a:solidFill>
                <a:latin typeface="Arial"/>
                <a:cs typeface="Arial"/>
              </a:rPr>
              <a:t>Contact </a:t>
            </a:r>
            <a:r>
              <a:rPr sz="1100" b="1" dirty="0">
                <a:solidFill>
                  <a:srgbClr val="6BA342"/>
                </a:solidFill>
                <a:latin typeface="Arial"/>
                <a:cs typeface="Arial"/>
              </a:rPr>
              <a:t>dfree</a:t>
            </a:r>
            <a:r>
              <a:rPr sz="1150" b="1" i="1" dirty="0">
                <a:solidFill>
                  <a:srgbClr val="6BA342"/>
                </a:solidFill>
                <a:latin typeface="Arial"/>
                <a:cs typeface="Arial"/>
              </a:rPr>
              <a:t>®</a:t>
            </a:r>
            <a:r>
              <a:rPr sz="1150" b="1" dirty="0">
                <a:solidFill>
                  <a:srgbClr val="6BA342"/>
                </a:solidFill>
                <a:latin typeface="Arial"/>
                <a:cs typeface="Arial"/>
              </a:rPr>
              <a:t>: </a:t>
            </a:r>
            <a:r>
              <a:rPr sz="1150" dirty="0">
                <a:solidFill>
                  <a:srgbClr val="232323"/>
                </a:solidFill>
                <a:latin typeface="Arial"/>
                <a:cs typeface="Arial"/>
              </a:rPr>
              <a:t>Notify the dfree</a:t>
            </a:r>
            <a:r>
              <a:rPr sz="1150" b="1" i="1" dirty="0">
                <a:solidFill>
                  <a:srgbClr val="232323"/>
                </a:solidFill>
                <a:latin typeface="Arial"/>
                <a:cs typeface="Arial"/>
              </a:rPr>
              <a:t>® </a:t>
            </a:r>
            <a:r>
              <a:rPr sz="1150" dirty="0">
                <a:solidFill>
                  <a:srgbClr val="232323"/>
                </a:solidFill>
                <a:latin typeface="Arial"/>
                <a:cs typeface="Arial"/>
              </a:rPr>
              <a:t>team through</a:t>
            </a:r>
            <a:r>
              <a:rPr sz="115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2"/>
              </a:rPr>
              <a:t>academy@mydfree.org</a:t>
            </a:r>
            <a:r>
              <a:rPr sz="1100" spc="-5" dirty="0">
                <a:solidFill>
                  <a:srgbClr val="0461C1"/>
                </a:solidFill>
                <a:latin typeface="Arial"/>
                <a:cs typeface="Arial"/>
              </a:rPr>
              <a:t> </a:t>
            </a:r>
            <a:r>
              <a:rPr sz="1100" spc="-5" dirty="0">
                <a:latin typeface="Arial"/>
                <a:cs typeface="Arial"/>
              </a:rPr>
              <a:t>about your  intention to launch. If this is your first class, schedule an appointment to speak with a  member of </a:t>
            </a:r>
            <a:r>
              <a:rPr sz="1100" dirty="0">
                <a:latin typeface="Arial"/>
                <a:cs typeface="Arial"/>
              </a:rPr>
              <a:t>the </a:t>
            </a:r>
            <a:r>
              <a:rPr sz="1100" spc="-5" dirty="0">
                <a:latin typeface="Arial"/>
                <a:cs typeface="Arial"/>
              </a:rPr>
              <a:t>team for guidance on how to get</a:t>
            </a:r>
            <a:r>
              <a:rPr sz="1100" spc="10" dirty="0">
                <a:latin typeface="Arial"/>
                <a:cs typeface="Arial"/>
              </a:rPr>
              <a:t> </a:t>
            </a:r>
            <a:r>
              <a:rPr sz="1100" spc="-5" dirty="0">
                <a:latin typeface="Arial"/>
                <a:cs typeface="Arial"/>
              </a:rPr>
              <a:t>started.</a:t>
            </a:r>
            <a:endParaRPr sz="11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7</a:t>
            </a:r>
          </a:p>
        </p:txBody>
      </p:sp>
      <p:sp>
        <p:nvSpPr>
          <p:cNvPr id="2" name="object 2"/>
          <p:cNvSpPr txBox="1"/>
          <p:nvPr/>
        </p:nvSpPr>
        <p:spPr>
          <a:xfrm>
            <a:off x="901700" y="893318"/>
            <a:ext cx="5741670" cy="7854950"/>
          </a:xfrm>
          <a:prstGeom prst="rect">
            <a:avLst/>
          </a:prstGeom>
        </p:spPr>
        <p:txBody>
          <a:bodyPr vert="horz" wrap="square" lIns="0" tIns="10160" rIns="0" bIns="0" rtlCol="0">
            <a:spAutoFit/>
          </a:bodyPr>
          <a:lstStyle/>
          <a:p>
            <a:pPr marL="241300" marR="6350" indent="-228600" algn="just">
              <a:lnSpc>
                <a:spcPct val="101400"/>
              </a:lnSpc>
              <a:spcBef>
                <a:spcPts val="80"/>
              </a:spcBef>
            </a:pPr>
            <a:r>
              <a:rPr sz="1100" spc="-5" dirty="0">
                <a:latin typeface="Arial"/>
                <a:cs typeface="Arial"/>
              </a:rPr>
              <a:t>c. </a:t>
            </a:r>
            <a:r>
              <a:rPr sz="1100" b="1" spc="-5" dirty="0">
                <a:solidFill>
                  <a:srgbClr val="6BA342"/>
                </a:solidFill>
                <a:latin typeface="Arial"/>
                <a:cs typeface="Arial"/>
              </a:rPr>
              <a:t>Graduation: </a:t>
            </a:r>
            <a:r>
              <a:rPr sz="1100" spc="-5" dirty="0">
                <a:latin typeface="Arial"/>
                <a:cs typeface="Arial"/>
              </a:rPr>
              <a:t>Graduations can be as large or small as you want. </a:t>
            </a:r>
            <a:r>
              <a:rPr sz="1100" dirty="0">
                <a:latin typeface="Arial"/>
                <a:cs typeface="Arial"/>
              </a:rPr>
              <a:t>Participants </a:t>
            </a:r>
            <a:r>
              <a:rPr sz="1100" spc="-5" dirty="0">
                <a:latin typeface="Arial"/>
                <a:cs typeface="Arial"/>
              </a:rPr>
              <a:t>completing  the course inside the Online Academy will be </a:t>
            </a:r>
            <a:r>
              <a:rPr sz="1100" dirty="0">
                <a:latin typeface="Arial"/>
                <a:cs typeface="Arial"/>
              </a:rPr>
              <a:t>able </a:t>
            </a:r>
            <a:r>
              <a:rPr sz="1100" spc="-5" dirty="0">
                <a:latin typeface="Arial"/>
                <a:cs typeface="Arial"/>
              </a:rPr>
              <a:t>to download a certificate immediately  on completing the last class. If your class is meeting in person and your participants do  not have online accounts, the dfree</a:t>
            </a:r>
            <a:r>
              <a:rPr sz="1150" b="1" i="1" spc="-5" dirty="0">
                <a:solidFill>
                  <a:srgbClr val="232323"/>
                </a:solidFill>
                <a:latin typeface="Arial"/>
                <a:cs typeface="Arial"/>
              </a:rPr>
              <a:t>® </a:t>
            </a:r>
            <a:r>
              <a:rPr sz="1150" dirty="0">
                <a:solidFill>
                  <a:srgbClr val="232323"/>
                </a:solidFill>
                <a:latin typeface="Arial"/>
                <a:cs typeface="Arial"/>
              </a:rPr>
              <a:t>team </a:t>
            </a:r>
            <a:r>
              <a:rPr sz="1150" spc="-5" dirty="0">
                <a:solidFill>
                  <a:srgbClr val="232323"/>
                </a:solidFill>
                <a:latin typeface="Arial"/>
                <a:cs typeface="Arial"/>
              </a:rPr>
              <a:t>will manually prepare </a:t>
            </a:r>
            <a:r>
              <a:rPr sz="1150" dirty="0">
                <a:solidFill>
                  <a:srgbClr val="232323"/>
                </a:solidFill>
                <a:latin typeface="Arial"/>
                <a:cs typeface="Arial"/>
              </a:rPr>
              <a:t>and </a:t>
            </a:r>
            <a:r>
              <a:rPr sz="1150" spc="-5" dirty="0">
                <a:solidFill>
                  <a:srgbClr val="232323"/>
                </a:solidFill>
                <a:latin typeface="Arial"/>
                <a:cs typeface="Arial"/>
              </a:rPr>
              <a:t>send </a:t>
            </a:r>
            <a:r>
              <a:rPr sz="1150" dirty="0">
                <a:solidFill>
                  <a:srgbClr val="232323"/>
                </a:solidFill>
                <a:latin typeface="Arial"/>
                <a:cs typeface="Arial"/>
              </a:rPr>
              <a:t>you  certificates </a:t>
            </a:r>
            <a:r>
              <a:rPr sz="1150" spc="-5" dirty="0">
                <a:solidFill>
                  <a:srgbClr val="232323"/>
                </a:solidFill>
                <a:latin typeface="Arial"/>
                <a:cs typeface="Arial"/>
              </a:rPr>
              <a:t>for distribution </a:t>
            </a:r>
            <a:r>
              <a:rPr sz="1150" dirty="0">
                <a:solidFill>
                  <a:srgbClr val="232323"/>
                </a:solidFill>
                <a:latin typeface="Arial"/>
                <a:cs typeface="Arial"/>
              </a:rPr>
              <a:t>to </a:t>
            </a:r>
            <a:r>
              <a:rPr sz="1150" spc="-5" dirty="0">
                <a:solidFill>
                  <a:srgbClr val="232323"/>
                </a:solidFill>
                <a:latin typeface="Arial"/>
                <a:cs typeface="Arial"/>
              </a:rPr>
              <a:t>your</a:t>
            </a:r>
            <a:r>
              <a:rPr sz="1150" spc="10" dirty="0">
                <a:solidFill>
                  <a:srgbClr val="232323"/>
                </a:solidFill>
                <a:latin typeface="Arial"/>
                <a:cs typeface="Arial"/>
              </a:rPr>
              <a:t> </a:t>
            </a:r>
            <a:r>
              <a:rPr sz="1150" spc="-5" dirty="0">
                <a:solidFill>
                  <a:srgbClr val="232323"/>
                </a:solidFill>
                <a:latin typeface="Arial"/>
                <a:cs typeface="Arial"/>
              </a:rPr>
              <a:t>participants.</a:t>
            </a:r>
            <a:endParaRPr sz="1150">
              <a:latin typeface="Arial"/>
              <a:cs typeface="Arial"/>
            </a:endParaRPr>
          </a:p>
          <a:p>
            <a:pPr>
              <a:lnSpc>
                <a:spcPct val="100000"/>
              </a:lnSpc>
            </a:pPr>
            <a:endParaRPr sz="1300">
              <a:latin typeface="Arial"/>
              <a:cs typeface="Arial"/>
            </a:endParaRPr>
          </a:p>
          <a:p>
            <a:pPr marL="241300" marR="6350" indent="-228600" algn="just">
              <a:lnSpc>
                <a:spcPct val="102499"/>
              </a:lnSpc>
              <a:spcBef>
                <a:spcPts val="1155"/>
              </a:spcBef>
              <a:buAutoNum type="arabicPeriod" startAt="3"/>
              <a:tabLst>
                <a:tab pos="241300" algn="l"/>
              </a:tabLst>
            </a:pPr>
            <a:r>
              <a:rPr sz="1200" b="1" spc="-5" dirty="0">
                <a:latin typeface="Arial"/>
                <a:cs typeface="Arial"/>
              </a:rPr>
              <a:t>Facilitator: </a:t>
            </a:r>
            <a:r>
              <a:rPr sz="1100" spc="-5" dirty="0">
                <a:latin typeface="Arial"/>
                <a:cs typeface="Arial"/>
              </a:rPr>
              <a:t>The Facilitator </a:t>
            </a:r>
            <a:r>
              <a:rPr sz="1100" b="1" i="1" spc="-5" dirty="0">
                <a:latin typeface="Arial"/>
                <a:cs typeface="Arial"/>
              </a:rPr>
              <a:t>must </a:t>
            </a:r>
            <a:r>
              <a:rPr sz="1100" spc="-5" dirty="0">
                <a:latin typeface="Arial"/>
                <a:cs typeface="Arial"/>
              </a:rPr>
              <a:t>complete the </a:t>
            </a:r>
            <a:r>
              <a:rPr sz="1100" i="1" spc="-5" dirty="0">
                <a:latin typeface="Arial"/>
                <a:cs typeface="Arial"/>
              </a:rPr>
              <a:t>12 Steps to Financial Freedom </a:t>
            </a:r>
            <a:r>
              <a:rPr sz="1100" spc="-5" dirty="0">
                <a:latin typeface="Arial"/>
                <a:cs typeface="Arial"/>
              </a:rPr>
              <a:t>course,  and the </a:t>
            </a:r>
            <a:r>
              <a:rPr sz="1100" i="1" spc="-5" dirty="0">
                <a:latin typeface="Arial"/>
                <a:cs typeface="Arial"/>
              </a:rPr>
              <a:t>Facilitators’ Training </a:t>
            </a:r>
            <a:r>
              <a:rPr sz="1100" spc="-5" dirty="0">
                <a:latin typeface="Arial"/>
                <a:cs typeface="Arial"/>
              </a:rPr>
              <a:t>in the dfree</a:t>
            </a:r>
            <a:r>
              <a:rPr sz="1150" spc="-5" dirty="0">
                <a:solidFill>
                  <a:srgbClr val="232323"/>
                </a:solidFill>
                <a:latin typeface="Arial"/>
                <a:cs typeface="Arial"/>
              </a:rPr>
              <a:t>® </a:t>
            </a:r>
            <a:r>
              <a:rPr sz="1100" spc="-5" dirty="0">
                <a:latin typeface="Arial"/>
                <a:cs typeface="Arial"/>
              </a:rPr>
              <a:t>Online Academy in order to gain access </a:t>
            </a:r>
            <a:r>
              <a:rPr sz="1100" spc="-10" dirty="0">
                <a:latin typeface="Arial"/>
                <a:cs typeface="Arial"/>
              </a:rPr>
              <a:t>to </a:t>
            </a:r>
            <a:r>
              <a:rPr sz="1100" spc="-5" dirty="0">
                <a:latin typeface="Arial"/>
                <a:cs typeface="Arial"/>
              </a:rPr>
              <a:t>the  Facilitator-led course. Contact</a:t>
            </a:r>
            <a:r>
              <a:rPr sz="1100" spc="-5"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2"/>
              </a:rPr>
              <a:t>academy@mydfree.org</a:t>
            </a:r>
            <a:r>
              <a:rPr sz="1100" spc="-5" dirty="0">
                <a:solidFill>
                  <a:srgbClr val="0461C1"/>
                </a:solidFill>
                <a:latin typeface="Arial"/>
                <a:cs typeface="Arial"/>
                <a:hlinkClick r:id="rId2"/>
              </a:rPr>
              <a:t> </a:t>
            </a:r>
            <a:r>
              <a:rPr sz="1100" spc="-5" dirty="0">
                <a:latin typeface="Arial"/>
                <a:cs typeface="Arial"/>
              </a:rPr>
              <a:t>for</a:t>
            </a:r>
            <a:r>
              <a:rPr sz="1100" spc="45" dirty="0">
                <a:latin typeface="Arial"/>
                <a:cs typeface="Arial"/>
              </a:rPr>
              <a:t> </a:t>
            </a:r>
            <a:r>
              <a:rPr sz="1100" spc="-5" dirty="0">
                <a:latin typeface="Arial"/>
                <a:cs typeface="Arial"/>
              </a:rPr>
              <a:t>assistance.</a:t>
            </a:r>
            <a:endParaRPr sz="1100">
              <a:latin typeface="Arial"/>
              <a:cs typeface="Arial"/>
            </a:endParaRPr>
          </a:p>
          <a:p>
            <a:pPr>
              <a:lnSpc>
                <a:spcPct val="100000"/>
              </a:lnSpc>
              <a:spcBef>
                <a:spcPts val="45"/>
              </a:spcBef>
              <a:buFont typeface="Arial"/>
              <a:buAutoNum type="arabicPeriod" startAt="3"/>
            </a:pPr>
            <a:endParaRPr sz="1000">
              <a:latin typeface="Arial"/>
              <a:cs typeface="Arial"/>
            </a:endParaRPr>
          </a:p>
          <a:p>
            <a:pPr marL="241300" marR="5080" lvl="1" indent="-228600" algn="just">
              <a:lnSpc>
                <a:spcPct val="102299"/>
              </a:lnSpc>
              <a:buClr>
                <a:srgbClr val="000000"/>
              </a:buClr>
              <a:buFont typeface="Arial"/>
              <a:buAutoNum type="alphaLcPeriod"/>
              <a:tabLst>
                <a:tab pos="241300" algn="l"/>
              </a:tabLst>
            </a:pPr>
            <a:r>
              <a:rPr sz="1100" b="1" spc="-5" dirty="0">
                <a:solidFill>
                  <a:srgbClr val="6BA342"/>
                </a:solidFill>
                <a:latin typeface="Arial"/>
                <a:cs typeface="Arial"/>
              </a:rPr>
              <a:t>Practice, practice, practice: </a:t>
            </a:r>
            <a:r>
              <a:rPr sz="1100" spc="-5" dirty="0">
                <a:latin typeface="Arial"/>
                <a:cs typeface="Arial"/>
              </a:rPr>
              <a:t>Begin to practice by following the facilitator </a:t>
            </a:r>
            <a:r>
              <a:rPr sz="1100" dirty="0">
                <a:latin typeface="Arial"/>
                <a:cs typeface="Arial"/>
              </a:rPr>
              <a:t>step-by-step  </a:t>
            </a:r>
            <a:r>
              <a:rPr sz="1100" spc="-5" dirty="0">
                <a:latin typeface="Arial"/>
                <a:cs typeface="Arial"/>
              </a:rPr>
              <a:t>outline in this guide, which breaks down the course, describes each element within a step  and highlights the facilitator’s</a:t>
            </a:r>
            <a:r>
              <a:rPr sz="1100" spc="15" dirty="0">
                <a:latin typeface="Arial"/>
                <a:cs typeface="Arial"/>
              </a:rPr>
              <a:t> </a:t>
            </a:r>
            <a:r>
              <a:rPr sz="1100" spc="-5" dirty="0">
                <a:latin typeface="Arial"/>
                <a:cs typeface="Arial"/>
              </a:rPr>
              <a:t>role.</a:t>
            </a:r>
            <a:endParaRPr sz="1100">
              <a:latin typeface="Arial"/>
              <a:cs typeface="Arial"/>
            </a:endParaRPr>
          </a:p>
          <a:p>
            <a:pPr lvl="1">
              <a:lnSpc>
                <a:spcPct val="100000"/>
              </a:lnSpc>
              <a:buFont typeface="Arial"/>
              <a:buAutoNum type="alphaLcPeriod"/>
            </a:pPr>
            <a:endParaRPr sz="1050">
              <a:latin typeface="Arial"/>
              <a:cs typeface="Arial"/>
            </a:endParaRPr>
          </a:p>
          <a:p>
            <a:pPr marL="241300" marR="5715" lvl="1" indent="-228600" algn="just">
              <a:lnSpc>
                <a:spcPct val="101400"/>
              </a:lnSpc>
              <a:spcBef>
                <a:spcPts val="5"/>
              </a:spcBef>
              <a:buClr>
                <a:srgbClr val="000000"/>
              </a:buClr>
              <a:buFont typeface="Arial"/>
              <a:buAutoNum type="alphaLcPeriod"/>
              <a:tabLst>
                <a:tab pos="241300" algn="l"/>
              </a:tabLst>
            </a:pPr>
            <a:r>
              <a:rPr sz="1100" b="1" spc="-5" dirty="0">
                <a:solidFill>
                  <a:srgbClr val="6BA342"/>
                </a:solidFill>
                <a:latin typeface="Arial"/>
                <a:cs typeface="Arial"/>
              </a:rPr>
              <a:t>Book and </a:t>
            </a:r>
            <a:r>
              <a:rPr sz="1100" b="1" dirty="0">
                <a:solidFill>
                  <a:srgbClr val="6BA342"/>
                </a:solidFill>
                <a:latin typeface="Arial"/>
                <a:cs typeface="Arial"/>
              </a:rPr>
              <a:t>Workbook</a:t>
            </a:r>
            <a:r>
              <a:rPr sz="1100" dirty="0">
                <a:solidFill>
                  <a:srgbClr val="6BA342"/>
                </a:solidFill>
                <a:latin typeface="Arial"/>
                <a:cs typeface="Arial"/>
              </a:rPr>
              <a:t>. </a:t>
            </a:r>
            <a:r>
              <a:rPr sz="1100" spc="-5" dirty="0">
                <a:latin typeface="Arial"/>
                <a:cs typeface="Arial"/>
              </a:rPr>
              <a:t>The facilitator must be familiar with the </a:t>
            </a:r>
            <a:r>
              <a:rPr sz="1100" dirty="0">
                <a:latin typeface="Arial"/>
                <a:cs typeface="Arial"/>
              </a:rPr>
              <a:t>contents </a:t>
            </a:r>
            <a:r>
              <a:rPr sz="1100" spc="-5" dirty="0">
                <a:latin typeface="Arial"/>
                <a:cs typeface="Arial"/>
              </a:rPr>
              <a:t>and principles of  the 2 books. This makes for easy teaching and imparting lessons to</a:t>
            </a:r>
            <a:r>
              <a:rPr sz="1100" spc="85" dirty="0">
                <a:latin typeface="Arial"/>
                <a:cs typeface="Arial"/>
              </a:rPr>
              <a:t> </a:t>
            </a:r>
            <a:r>
              <a:rPr sz="1100" dirty="0">
                <a:latin typeface="Arial"/>
                <a:cs typeface="Arial"/>
              </a:rPr>
              <a:t>participants.</a:t>
            </a:r>
            <a:endParaRPr sz="1100">
              <a:latin typeface="Arial"/>
              <a:cs typeface="Arial"/>
            </a:endParaRPr>
          </a:p>
          <a:p>
            <a:pPr lvl="1">
              <a:lnSpc>
                <a:spcPct val="100000"/>
              </a:lnSpc>
              <a:spcBef>
                <a:spcPts val="45"/>
              </a:spcBef>
              <a:buFont typeface="Arial"/>
              <a:buAutoNum type="alphaLcPeriod"/>
            </a:pPr>
            <a:endParaRPr sz="1000">
              <a:latin typeface="Arial"/>
              <a:cs typeface="Arial"/>
            </a:endParaRPr>
          </a:p>
          <a:p>
            <a:pPr marL="241300" marR="6985" lvl="1" indent="-228600" algn="just">
              <a:lnSpc>
                <a:spcPct val="101499"/>
              </a:lnSpc>
              <a:buClr>
                <a:srgbClr val="000000"/>
              </a:buClr>
              <a:buFont typeface="Arial"/>
              <a:buAutoNum type="alphaLcPeriod"/>
              <a:tabLst>
                <a:tab pos="241300" algn="l"/>
              </a:tabLst>
            </a:pPr>
            <a:r>
              <a:rPr sz="1100" b="1" spc="-5" dirty="0">
                <a:solidFill>
                  <a:srgbClr val="6BA342"/>
                </a:solidFill>
                <a:latin typeface="Arial"/>
                <a:cs typeface="Arial"/>
              </a:rPr>
              <a:t>Ice-Breakers and Questions &amp; Answers</a:t>
            </a:r>
            <a:r>
              <a:rPr sz="1100" spc="-5" dirty="0">
                <a:solidFill>
                  <a:srgbClr val="6BA342"/>
                </a:solidFill>
                <a:latin typeface="Arial"/>
                <a:cs typeface="Arial"/>
              </a:rPr>
              <a:t>: </a:t>
            </a:r>
            <a:r>
              <a:rPr sz="1100" spc="-5" dirty="0">
                <a:latin typeface="Arial"/>
                <a:cs typeface="Arial"/>
              </a:rPr>
              <a:t>Plan to include ice-breakers into your classes  to put participants at ease with each other and with you. Schedule time for Q&amp;A during  lessons, either between sections or at the very end of the class. You may want to try  different</a:t>
            </a:r>
            <a:r>
              <a:rPr sz="1100" spc="-30" dirty="0">
                <a:latin typeface="Arial"/>
                <a:cs typeface="Arial"/>
              </a:rPr>
              <a:t> </a:t>
            </a:r>
            <a:r>
              <a:rPr sz="1100" spc="-5" dirty="0">
                <a:latin typeface="Arial"/>
                <a:cs typeface="Arial"/>
              </a:rPr>
              <a:t>options</a:t>
            </a:r>
            <a:r>
              <a:rPr sz="1100" spc="-25" dirty="0">
                <a:latin typeface="Arial"/>
                <a:cs typeface="Arial"/>
              </a:rPr>
              <a:t> </a:t>
            </a:r>
            <a:r>
              <a:rPr sz="1100" spc="-5" dirty="0">
                <a:latin typeface="Arial"/>
                <a:cs typeface="Arial"/>
              </a:rPr>
              <a:t>to</a:t>
            </a:r>
            <a:r>
              <a:rPr sz="1100" spc="-25" dirty="0">
                <a:latin typeface="Arial"/>
                <a:cs typeface="Arial"/>
              </a:rPr>
              <a:t> </a:t>
            </a:r>
            <a:r>
              <a:rPr sz="1100" spc="-5" dirty="0">
                <a:latin typeface="Arial"/>
                <a:cs typeface="Arial"/>
              </a:rPr>
              <a:t>determine</a:t>
            </a:r>
            <a:r>
              <a:rPr sz="1100" spc="-25" dirty="0">
                <a:latin typeface="Arial"/>
                <a:cs typeface="Arial"/>
              </a:rPr>
              <a:t> </a:t>
            </a:r>
            <a:r>
              <a:rPr sz="1100" spc="-5" dirty="0">
                <a:latin typeface="Arial"/>
                <a:cs typeface="Arial"/>
              </a:rPr>
              <a:t>which</a:t>
            </a:r>
            <a:r>
              <a:rPr sz="1100" spc="-30" dirty="0">
                <a:latin typeface="Arial"/>
                <a:cs typeface="Arial"/>
              </a:rPr>
              <a:t> </a:t>
            </a:r>
            <a:r>
              <a:rPr sz="1100" spc="-5" dirty="0">
                <a:latin typeface="Arial"/>
                <a:cs typeface="Arial"/>
              </a:rPr>
              <a:t>works</a:t>
            </a:r>
            <a:r>
              <a:rPr sz="1100" spc="-25" dirty="0">
                <a:latin typeface="Arial"/>
                <a:cs typeface="Arial"/>
              </a:rPr>
              <a:t> </a:t>
            </a:r>
            <a:r>
              <a:rPr sz="1100" spc="-5" dirty="0">
                <a:latin typeface="Arial"/>
                <a:cs typeface="Arial"/>
              </a:rPr>
              <a:t>best</a:t>
            </a:r>
            <a:r>
              <a:rPr sz="1100" spc="-30"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your</a:t>
            </a:r>
            <a:r>
              <a:rPr sz="1100" spc="-30" dirty="0">
                <a:latin typeface="Arial"/>
                <a:cs typeface="Arial"/>
              </a:rPr>
              <a:t> </a:t>
            </a:r>
            <a:r>
              <a:rPr sz="1100" spc="-5" dirty="0">
                <a:latin typeface="Arial"/>
                <a:cs typeface="Arial"/>
              </a:rPr>
              <a:t>class.</a:t>
            </a:r>
            <a:r>
              <a:rPr sz="1100" spc="-25" dirty="0">
                <a:latin typeface="Arial"/>
                <a:cs typeface="Arial"/>
              </a:rPr>
              <a:t> </a:t>
            </a:r>
            <a:r>
              <a:rPr sz="1100" spc="-5" dirty="0">
                <a:latin typeface="Arial"/>
                <a:cs typeface="Arial"/>
              </a:rPr>
              <a:t>If</a:t>
            </a:r>
            <a:r>
              <a:rPr sz="1100" spc="-25" dirty="0">
                <a:latin typeface="Arial"/>
                <a:cs typeface="Arial"/>
              </a:rPr>
              <a:t> </a:t>
            </a:r>
            <a:r>
              <a:rPr sz="1100" spc="-5" dirty="0">
                <a:latin typeface="Arial"/>
                <a:cs typeface="Arial"/>
              </a:rPr>
              <a:t>you</a:t>
            </a:r>
            <a:r>
              <a:rPr sz="1100" spc="-25" dirty="0">
                <a:latin typeface="Arial"/>
                <a:cs typeface="Arial"/>
              </a:rPr>
              <a:t> </a:t>
            </a:r>
            <a:r>
              <a:rPr sz="1100" spc="-5" dirty="0">
                <a:latin typeface="Arial"/>
                <a:cs typeface="Arial"/>
              </a:rPr>
              <a:t>are</a:t>
            </a:r>
            <a:r>
              <a:rPr sz="1100" spc="-40" dirty="0">
                <a:latin typeface="Arial"/>
                <a:cs typeface="Arial"/>
              </a:rPr>
              <a:t> </a:t>
            </a:r>
            <a:r>
              <a:rPr sz="1100" spc="-5" dirty="0">
                <a:latin typeface="Arial"/>
                <a:cs typeface="Arial"/>
              </a:rPr>
              <a:t>teaching</a:t>
            </a:r>
            <a:r>
              <a:rPr sz="1100" spc="-25" dirty="0">
                <a:latin typeface="Arial"/>
                <a:cs typeface="Arial"/>
              </a:rPr>
              <a:t> </a:t>
            </a:r>
            <a:r>
              <a:rPr sz="1100" spc="-5" dirty="0">
                <a:latin typeface="Arial"/>
                <a:cs typeface="Arial"/>
              </a:rPr>
              <a:t>virtually,  you can invite participants to leave their questions </a:t>
            </a:r>
            <a:r>
              <a:rPr sz="1100" spc="10" dirty="0">
                <a:latin typeface="Arial"/>
                <a:cs typeface="Arial"/>
              </a:rPr>
              <a:t>in </a:t>
            </a:r>
            <a:r>
              <a:rPr sz="1100" spc="-5" dirty="0">
                <a:latin typeface="Arial"/>
                <a:cs typeface="Arial"/>
              </a:rPr>
              <a:t>the Q&amp;A or to turn on their  microphones and ask their questions</a:t>
            </a:r>
            <a:r>
              <a:rPr sz="1100" spc="10" dirty="0">
                <a:latin typeface="Arial"/>
                <a:cs typeface="Arial"/>
              </a:rPr>
              <a:t> </a:t>
            </a:r>
            <a:r>
              <a:rPr sz="1100" spc="-5" dirty="0">
                <a:latin typeface="Arial"/>
                <a:cs typeface="Arial"/>
              </a:rPr>
              <a:t>live.</a:t>
            </a:r>
            <a:endParaRPr sz="1100">
              <a:latin typeface="Arial"/>
              <a:cs typeface="Arial"/>
            </a:endParaRPr>
          </a:p>
          <a:p>
            <a:pPr marL="241300" marR="12065" algn="just">
              <a:lnSpc>
                <a:spcPct val="101200"/>
              </a:lnSpc>
              <a:spcBef>
                <a:spcPts val="5"/>
              </a:spcBef>
            </a:pPr>
            <a:r>
              <a:rPr sz="1100" spc="-5" dirty="0">
                <a:latin typeface="Arial"/>
                <a:cs typeface="Arial"/>
              </a:rPr>
              <a:t>If you encounter questions that you are not sure how to answer, note them down and  contact the </a:t>
            </a:r>
            <a:r>
              <a:rPr sz="1100" dirty="0">
                <a:latin typeface="Arial"/>
                <a:cs typeface="Arial"/>
              </a:rPr>
              <a:t>dfree</a:t>
            </a:r>
            <a:r>
              <a:rPr sz="1150" dirty="0">
                <a:solidFill>
                  <a:srgbClr val="232323"/>
                </a:solidFill>
                <a:latin typeface="Arial"/>
                <a:cs typeface="Arial"/>
              </a:rPr>
              <a:t>® </a:t>
            </a:r>
            <a:r>
              <a:rPr sz="1100" spc="-5" dirty="0">
                <a:latin typeface="Arial"/>
                <a:cs typeface="Arial"/>
              </a:rPr>
              <a:t>team for assistance:</a:t>
            </a:r>
            <a:r>
              <a:rPr sz="1100" spc="15" dirty="0">
                <a:latin typeface="Arial"/>
                <a:cs typeface="Arial"/>
              </a:rPr>
              <a:t> </a:t>
            </a:r>
            <a:r>
              <a:rPr sz="1100" u="sng" spc="-5" dirty="0">
                <a:solidFill>
                  <a:srgbClr val="0461C1"/>
                </a:solidFill>
                <a:uFill>
                  <a:solidFill>
                    <a:srgbClr val="0461C1"/>
                  </a:solidFill>
                </a:uFill>
                <a:latin typeface="Arial"/>
                <a:cs typeface="Arial"/>
                <a:hlinkClick r:id="rId2"/>
              </a:rPr>
              <a:t>academy@mydfree.org</a:t>
            </a:r>
            <a:r>
              <a:rPr sz="1100" spc="-5" dirty="0">
                <a:latin typeface="Arial"/>
                <a:cs typeface="Arial"/>
              </a:rPr>
              <a:t>.</a:t>
            </a:r>
            <a:endParaRPr sz="1100">
              <a:latin typeface="Arial"/>
              <a:cs typeface="Arial"/>
            </a:endParaRPr>
          </a:p>
          <a:p>
            <a:pPr>
              <a:lnSpc>
                <a:spcPct val="100000"/>
              </a:lnSpc>
              <a:spcBef>
                <a:spcPts val="50"/>
              </a:spcBef>
            </a:pPr>
            <a:endParaRPr sz="1000">
              <a:latin typeface="Arial"/>
              <a:cs typeface="Arial"/>
            </a:endParaRPr>
          </a:p>
          <a:p>
            <a:pPr marL="241300" marR="5715" indent="-228600" algn="just">
              <a:lnSpc>
                <a:spcPct val="101499"/>
              </a:lnSpc>
            </a:pPr>
            <a:r>
              <a:rPr sz="1100" spc="-5" dirty="0">
                <a:latin typeface="Arial"/>
                <a:cs typeface="Arial"/>
              </a:rPr>
              <a:t>c.</a:t>
            </a:r>
            <a:r>
              <a:rPr sz="1100" spc="175" dirty="0">
                <a:latin typeface="Arial"/>
                <a:cs typeface="Arial"/>
              </a:rPr>
              <a:t> </a:t>
            </a:r>
            <a:r>
              <a:rPr sz="1100" b="1" dirty="0">
                <a:solidFill>
                  <a:srgbClr val="6BA342"/>
                </a:solidFill>
                <a:latin typeface="Arial"/>
                <a:cs typeface="Arial"/>
              </a:rPr>
              <a:t>The </a:t>
            </a:r>
            <a:r>
              <a:rPr sz="1100" b="1" spc="-5" dirty="0">
                <a:solidFill>
                  <a:srgbClr val="6BA342"/>
                </a:solidFill>
                <a:latin typeface="Arial"/>
                <a:cs typeface="Arial"/>
              </a:rPr>
              <a:t>Billion Dollar Challenge: </a:t>
            </a:r>
            <a:r>
              <a:rPr sz="1100" spc="-5" dirty="0">
                <a:latin typeface="Arial"/>
                <a:cs typeface="Arial"/>
              </a:rPr>
              <a:t>Get familiar with the BDC by watching the videos provided,  creating your </a:t>
            </a:r>
            <a:r>
              <a:rPr sz="1100" dirty="0">
                <a:latin typeface="Arial"/>
                <a:cs typeface="Arial"/>
              </a:rPr>
              <a:t>personal </a:t>
            </a:r>
            <a:r>
              <a:rPr sz="1100" spc="-5" dirty="0">
                <a:latin typeface="Arial"/>
                <a:cs typeface="Arial"/>
              </a:rPr>
              <a:t>account and trying out the features </a:t>
            </a:r>
            <a:r>
              <a:rPr sz="1100" spc="-10" dirty="0">
                <a:latin typeface="Arial"/>
                <a:cs typeface="Arial"/>
              </a:rPr>
              <a:t>to </a:t>
            </a:r>
            <a:r>
              <a:rPr sz="1100" spc="-5" dirty="0">
                <a:latin typeface="Arial"/>
                <a:cs typeface="Arial"/>
              </a:rPr>
              <a:t>understand how the tool  works. Throughout the course, encourage your participants to log their debt </a:t>
            </a:r>
            <a:r>
              <a:rPr sz="1100" dirty="0">
                <a:latin typeface="Arial"/>
                <a:cs typeface="Arial"/>
              </a:rPr>
              <a:t>and </a:t>
            </a:r>
            <a:r>
              <a:rPr sz="1100" spc="-5" dirty="0">
                <a:latin typeface="Arial"/>
                <a:cs typeface="Arial"/>
              </a:rPr>
              <a:t>savings  payments to drive towards both individual and group</a:t>
            </a:r>
            <a:r>
              <a:rPr sz="1100" spc="30" dirty="0">
                <a:latin typeface="Arial"/>
                <a:cs typeface="Arial"/>
              </a:rPr>
              <a:t> </a:t>
            </a:r>
            <a:r>
              <a:rPr sz="1100" spc="-5" dirty="0">
                <a:latin typeface="Arial"/>
                <a:cs typeface="Arial"/>
              </a:rPr>
              <a:t>goals.</a:t>
            </a:r>
            <a:endParaRPr sz="1100">
              <a:latin typeface="Arial"/>
              <a:cs typeface="Arial"/>
            </a:endParaRPr>
          </a:p>
          <a:p>
            <a:pPr>
              <a:lnSpc>
                <a:spcPct val="100000"/>
              </a:lnSpc>
            </a:pPr>
            <a:endParaRPr sz="1200">
              <a:latin typeface="Arial"/>
              <a:cs typeface="Arial"/>
            </a:endParaRPr>
          </a:p>
          <a:p>
            <a:pPr>
              <a:lnSpc>
                <a:spcPct val="100000"/>
              </a:lnSpc>
              <a:spcBef>
                <a:spcPts val="50"/>
              </a:spcBef>
            </a:pPr>
            <a:endParaRPr sz="1250">
              <a:latin typeface="Arial"/>
              <a:cs typeface="Arial"/>
            </a:endParaRPr>
          </a:p>
          <a:p>
            <a:pPr marL="241300" marR="5715" indent="-228600" algn="just">
              <a:lnSpc>
                <a:spcPct val="95900"/>
              </a:lnSpc>
              <a:spcBef>
                <a:spcPts val="5"/>
              </a:spcBef>
            </a:pPr>
            <a:r>
              <a:rPr sz="1200" b="1" spc="-5" dirty="0">
                <a:latin typeface="Arial"/>
                <a:cs typeface="Arial"/>
              </a:rPr>
              <a:t>4. Administrator: </a:t>
            </a:r>
            <a:r>
              <a:rPr sz="1100" spc="-5" dirty="0">
                <a:latin typeface="Arial"/>
                <a:cs typeface="Arial"/>
              </a:rPr>
              <a:t>Keep in touch with the dfree</a:t>
            </a:r>
            <a:r>
              <a:rPr sz="1150" spc="-5" dirty="0">
                <a:solidFill>
                  <a:srgbClr val="232323"/>
                </a:solidFill>
                <a:latin typeface="Arial"/>
                <a:cs typeface="Arial"/>
              </a:rPr>
              <a:t>® </a:t>
            </a:r>
            <a:r>
              <a:rPr sz="1150" dirty="0">
                <a:solidFill>
                  <a:srgbClr val="232323"/>
                </a:solidFill>
                <a:latin typeface="Arial"/>
                <a:cs typeface="Arial"/>
              </a:rPr>
              <a:t>team </a:t>
            </a:r>
            <a:r>
              <a:rPr sz="1150" spc="-5" dirty="0">
                <a:solidFill>
                  <a:srgbClr val="232323"/>
                </a:solidFill>
                <a:latin typeface="Arial"/>
                <a:cs typeface="Arial"/>
              </a:rPr>
              <a:t>through</a:t>
            </a:r>
            <a:r>
              <a:rPr sz="1150" spc="-5"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2"/>
              </a:rPr>
              <a:t>academy@mydfree.org</a:t>
            </a:r>
            <a:r>
              <a:rPr sz="1100" spc="-5" dirty="0">
                <a:solidFill>
                  <a:srgbClr val="0461C1"/>
                </a:solidFill>
                <a:latin typeface="Arial"/>
                <a:cs typeface="Arial"/>
                <a:hlinkClick r:id="rId2"/>
              </a:rPr>
              <a:t> </a:t>
            </a:r>
            <a:r>
              <a:rPr sz="1100" dirty="0">
                <a:latin typeface="Arial"/>
                <a:cs typeface="Arial"/>
              </a:rPr>
              <a:t>to  </a:t>
            </a:r>
            <a:r>
              <a:rPr sz="1100" spc="-5" dirty="0">
                <a:latin typeface="Arial"/>
                <a:cs typeface="Arial"/>
              </a:rPr>
              <a:t>share updates on your launch date, your preferred class format, and </a:t>
            </a:r>
            <a:r>
              <a:rPr sz="1100" dirty="0">
                <a:latin typeface="Arial"/>
                <a:cs typeface="Arial"/>
              </a:rPr>
              <a:t>any </a:t>
            </a:r>
            <a:r>
              <a:rPr sz="1100" spc="-5" dirty="0">
                <a:latin typeface="Arial"/>
                <a:cs typeface="Arial"/>
              </a:rPr>
              <a:t>needs prior to  starting your class.</a:t>
            </a:r>
            <a:endParaRPr sz="1100">
              <a:latin typeface="Arial"/>
              <a:cs typeface="Arial"/>
            </a:endParaRPr>
          </a:p>
          <a:p>
            <a:pPr>
              <a:lnSpc>
                <a:spcPct val="100000"/>
              </a:lnSpc>
              <a:spcBef>
                <a:spcPts val="50"/>
              </a:spcBef>
            </a:pPr>
            <a:endParaRPr sz="950">
              <a:latin typeface="Arial"/>
              <a:cs typeface="Arial"/>
            </a:endParaRPr>
          </a:p>
          <a:p>
            <a:pPr marL="241300" indent="-228600">
              <a:lnSpc>
                <a:spcPts val="1310"/>
              </a:lnSpc>
              <a:buFont typeface="Arial"/>
              <a:buAutoNum type="alphaLcPeriod"/>
              <a:tabLst>
                <a:tab pos="241300" algn="l"/>
              </a:tabLst>
            </a:pPr>
            <a:r>
              <a:rPr sz="1100" b="1" spc="-5" dirty="0">
                <a:solidFill>
                  <a:srgbClr val="77923B"/>
                </a:solidFill>
                <a:latin typeface="Arial"/>
                <a:cs typeface="Arial"/>
              </a:rPr>
              <a:t>Set up your Billion Dollar Challenge</a:t>
            </a:r>
            <a:r>
              <a:rPr sz="1100" b="1" spc="15" dirty="0">
                <a:solidFill>
                  <a:srgbClr val="77923B"/>
                </a:solidFill>
                <a:latin typeface="Arial"/>
                <a:cs typeface="Arial"/>
              </a:rPr>
              <a:t> </a:t>
            </a:r>
            <a:r>
              <a:rPr sz="1100" b="1" spc="-5" dirty="0">
                <a:solidFill>
                  <a:srgbClr val="77923B"/>
                </a:solidFill>
                <a:latin typeface="Arial"/>
                <a:cs typeface="Arial"/>
              </a:rPr>
              <a:t>Group:</a:t>
            </a:r>
            <a:endParaRPr sz="1100">
              <a:latin typeface="Arial"/>
              <a:cs typeface="Arial"/>
            </a:endParaRPr>
          </a:p>
          <a:p>
            <a:pPr marL="469900" lvl="1" indent="-229235">
              <a:lnSpc>
                <a:spcPts val="1420"/>
              </a:lnSpc>
              <a:buSzPct val="109090"/>
              <a:buFont typeface="Courier New"/>
              <a:buChar char="o"/>
              <a:tabLst>
                <a:tab pos="469900" algn="l"/>
                <a:tab pos="470534" algn="l"/>
              </a:tabLst>
            </a:pPr>
            <a:r>
              <a:rPr sz="1100" spc="-5" dirty="0">
                <a:latin typeface="Arial"/>
                <a:cs typeface="Arial"/>
              </a:rPr>
              <a:t>Watch the tutorial and visit</a:t>
            </a:r>
            <a:r>
              <a:rPr sz="1100" spc="-5" dirty="0">
                <a:solidFill>
                  <a:srgbClr val="1154CC"/>
                </a:solidFill>
                <a:latin typeface="Arial"/>
                <a:cs typeface="Arial"/>
              </a:rPr>
              <a:t> </a:t>
            </a:r>
            <a:r>
              <a:rPr sz="1100" u="sng" spc="-5" dirty="0">
                <a:solidFill>
                  <a:srgbClr val="1154CC"/>
                </a:solidFill>
                <a:uFill>
                  <a:solidFill>
                    <a:srgbClr val="1154CC"/>
                  </a:solidFill>
                </a:uFill>
                <a:latin typeface="Arial"/>
                <a:cs typeface="Arial"/>
                <a:hlinkClick r:id="rId3"/>
              </a:rPr>
              <a:t>www.billiondollarchallenge.com</a:t>
            </a:r>
            <a:r>
              <a:rPr sz="1100" spc="-5" dirty="0">
                <a:solidFill>
                  <a:srgbClr val="1154CC"/>
                </a:solidFill>
                <a:latin typeface="Arial"/>
                <a:cs typeface="Arial"/>
                <a:hlinkClick r:id="rId3"/>
              </a:rPr>
              <a:t> </a:t>
            </a:r>
            <a:r>
              <a:rPr sz="1100" spc="-5" dirty="0">
                <a:latin typeface="Arial"/>
                <a:cs typeface="Arial"/>
              </a:rPr>
              <a:t>to get</a:t>
            </a:r>
            <a:r>
              <a:rPr sz="1100" spc="85" dirty="0">
                <a:latin typeface="Arial"/>
                <a:cs typeface="Arial"/>
              </a:rPr>
              <a:t> </a:t>
            </a:r>
            <a:r>
              <a:rPr sz="1100" spc="-5" dirty="0">
                <a:latin typeface="Arial"/>
                <a:cs typeface="Arial"/>
              </a:rPr>
              <a:t>started.</a:t>
            </a:r>
            <a:endParaRPr sz="1100">
              <a:latin typeface="Arial"/>
              <a:cs typeface="Arial"/>
            </a:endParaRPr>
          </a:p>
          <a:p>
            <a:pPr marL="469900" lvl="1" indent="-229235">
              <a:lnSpc>
                <a:spcPts val="1305"/>
              </a:lnSpc>
              <a:buFont typeface="Courier New"/>
              <a:buChar char="o"/>
              <a:tabLst>
                <a:tab pos="469900" algn="l"/>
                <a:tab pos="470534" algn="l"/>
              </a:tabLst>
            </a:pPr>
            <a:r>
              <a:rPr sz="1100" spc="-5" dirty="0">
                <a:latin typeface="Arial"/>
                <a:cs typeface="Arial"/>
              </a:rPr>
              <a:t>Set up your individual profile and debts/savings</a:t>
            </a:r>
            <a:r>
              <a:rPr sz="1100" spc="30" dirty="0">
                <a:latin typeface="Arial"/>
                <a:cs typeface="Arial"/>
              </a:rPr>
              <a:t> </a:t>
            </a:r>
            <a:r>
              <a:rPr sz="1100" spc="-5" dirty="0">
                <a:latin typeface="Arial"/>
                <a:cs typeface="Arial"/>
              </a:rPr>
              <a:t>goals.</a:t>
            </a:r>
            <a:endParaRPr sz="1100">
              <a:latin typeface="Arial"/>
              <a:cs typeface="Arial"/>
            </a:endParaRPr>
          </a:p>
          <a:p>
            <a:pPr marL="469900" marR="8255" lvl="1" indent="-229235">
              <a:lnSpc>
                <a:spcPts val="1440"/>
              </a:lnSpc>
              <a:spcBef>
                <a:spcPts val="55"/>
              </a:spcBef>
              <a:buFont typeface="Courier New"/>
              <a:buChar char="o"/>
              <a:tabLst>
                <a:tab pos="469900" algn="l"/>
                <a:tab pos="470534" algn="l"/>
              </a:tabLst>
            </a:pPr>
            <a:r>
              <a:rPr sz="1100" spc="-5" dirty="0">
                <a:latin typeface="Arial"/>
                <a:cs typeface="Arial"/>
              </a:rPr>
              <a:t>Create your group and give it an identifiable name - best practice is to use the name  of your church or</a:t>
            </a:r>
            <a:r>
              <a:rPr sz="1100" dirty="0">
                <a:latin typeface="Arial"/>
                <a:cs typeface="Arial"/>
              </a:rPr>
              <a:t> </a:t>
            </a:r>
            <a:r>
              <a:rPr sz="1100" spc="-5" dirty="0">
                <a:latin typeface="Arial"/>
                <a:cs typeface="Arial"/>
              </a:rPr>
              <a:t>organization.</a:t>
            </a:r>
            <a:endParaRPr sz="1100">
              <a:latin typeface="Arial"/>
              <a:cs typeface="Arial"/>
            </a:endParaRPr>
          </a:p>
          <a:p>
            <a:pPr marL="469900" lvl="1" indent="-229235">
              <a:lnSpc>
                <a:spcPts val="1385"/>
              </a:lnSpc>
              <a:buSzPct val="109090"/>
              <a:buFont typeface="Courier New"/>
              <a:buChar char="o"/>
              <a:tabLst>
                <a:tab pos="469900" algn="l"/>
                <a:tab pos="470534" algn="l"/>
              </a:tabLst>
            </a:pPr>
            <a:r>
              <a:rPr sz="1100" spc="-5" dirty="0">
                <a:latin typeface="Arial"/>
                <a:cs typeface="Arial"/>
              </a:rPr>
              <a:t>All leaders must create personal BDC accounts and join the</a:t>
            </a:r>
            <a:r>
              <a:rPr sz="1100" spc="40" dirty="0">
                <a:latin typeface="Arial"/>
                <a:cs typeface="Arial"/>
              </a:rPr>
              <a:t> </a:t>
            </a:r>
            <a:r>
              <a:rPr sz="1100" spc="-5" dirty="0">
                <a:latin typeface="Arial"/>
                <a:cs typeface="Arial"/>
              </a:rPr>
              <a:t>group.</a:t>
            </a:r>
            <a:endParaRPr sz="1100">
              <a:latin typeface="Arial"/>
              <a:cs typeface="Arial"/>
            </a:endParaRPr>
          </a:p>
          <a:p>
            <a:pPr marL="469900" marR="8255" lvl="1" indent="-229235">
              <a:lnSpc>
                <a:spcPts val="1290"/>
              </a:lnSpc>
              <a:spcBef>
                <a:spcPts val="170"/>
              </a:spcBef>
              <a:buSzPct val="109090"/>
              <a:buFont typeface="Courier New"/>
              <a:buChar char="o"/>
              <a:tabLst>
                <a:tab pos="469900" algn="l"/>
                <a:tab pos="470534" algn="l"/>
              </a:tabLst>
            </a:pPr>
            <a:r>
              <a:rPr sz="1100" spc="-5" dirty="0">
                <a:latin typeface="Arial"/>
                <a:cs typeface="Arial"/>
              </a:rPr>
              <a:t>Assign additional administrators to your group as a backup; it is recommended </a:t>
            </a:r>
            <a:r>
              <a:rPr sz="1100" dirty="0">
                <a:latin typeface="Arial"/>
                <a:cs typeface="Arial"/>
              </a:rPr>
              <a:t>that  </a:t>
            </a:r>
            <a:r>
              <a:rPr sz="1100" spc="-5" dirty="0">
                <a:latin typeface="Arial"/>
                <a:cs typeface="Arial"/>
              </a:rPr>
              <a:t>each group </a:t>
            </a:r>
            <a:r>
              <a:rPr sz="1100" dirty="0">
                <a:latin typeface="Arial"/>
                <a:cs typeface="Arial"/>
              </a:rPr>
              <a:t>has </a:t>
            </a:r>
            <a:r>
              <a:rPr sz="1100" spc="-5" dirty="0">
                <a:latin typeface="Arial"/>
                <a:cs typeface="Arial"/>
              </a:rPr>
              <a:t>at least 2</a:t>
            </a:r>
            <a:r>
              <a:rPr sz="1100" dirty="0">
                <a:latin typeface="Arial"/>
                <a:cs typeface="Arial"/>
              </a:rPr>
              <a:t> </a:t>
            </a:r>
            <a:r>
              <a:rPr sz="1100" spc="-5" dirty="0">
                <a:latin typeface="Arial"/>
                <a:cs typeface="Arial"/>
              </a:rPr>
              <a:t>administrators.</a:t>
            </a:r>
            <a:endParaRPr sz="1100">
              <a:latin typeface="Arial"/>
              <a:cs typeface="Arial"/>
            </a:endParaRPr>
          </a:p>
          <a:p>
            <a:pPr marL="469900" lvl="1" indent="-229235">
              <a:lnSpc>
                <a:spcPts val="1260"/>
              </a:lnSpc>
              <a:buFont typeface="Courier New"/>
              <a:buChar char="o"/>
              <a:tabLst>
                <a:tab pos="469900" algn="l"/>
                <a:tab pos="470534" algn="l"/>
              </a:tabLst>
            </a:pPr>
            <a:r>
              <a:rPr sz="1100" spc="-5" dirty="0">
                <a:latin typeface="Arial"/>
                <a:cs typeface="Arial"/>
              </a:rPr>
              <a:t>Your BDC group is now ready for you to introduce in your</a:t>
            </a:r>
            <a:r>
              <a:rPr sz="1100" spc="70" dirty="0">
                <a:latin typeface="Arial"/>
                <a:cs typeface="Arial"/>
              </a:rPr>
              <a:t> </a:t>
            </a:r>
            <a:r>
              <a:rPr sz="1100" spc="-5" dirty="0">
                <a:latin typeface="Arial"/>
                <a:cs typeface="Arial"/>
              </a:rPr>
              <a:t>class.</a:t>
            </a:r>
            <a:endParaRPr sz="11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8</a:t>
            </a:r>
          </a:p>
        </p:txBody>
      </p:sp>
      <p:sp>
        <p:nvSpPr>
          <p:cNvPr id="2" name="object 2"/>
          <p:cNvSpPr txBox="1"/>
          <p:nvPr/>
        </p:nvSpPr>
        <p:spPr>
          <a:xfrm>
            <a:off x="901700" y="865886"/>
            <a:ext cx="5741670" cy="7160895"/>
          </a:xfrm>
          <a:prstGeom prst="rect">
            <a:avLst/>
          </a:prstGeom>
        </p:spPr>
        <p:txBody>
          <a:bodyPr vert="horz" wrap="square" lIns="0" tIns="39370" rIns="0" bIns="0" rtlCol="0">
            <a:spAutoFit/>
          </a:bodyPr>
          <a:lstStyle/>
          <a:p>
            <a:pPr marL="12700">
              <a:lnSpc>
                <a:spcPct val="100000"/>
              </a:lnSpc>
              <a:spcBef>
                <a:spcPts val="310"/>
              </a:spcBef>
            </a:pPr>
            <a:r>
              <a:rPr sz="1200" b="1" spc="-5" dirty="0">
                <a:solidFill>
                  <a:srgbClr val="6BA342"/>
                </a:solidFill>
                <a:latin typeface="Arial"/>
                <a:cs typeface="Arial"/>
              </a:rPr>
              <a:t>LAUNCH</a:t>
            </a:r>
            <a:r>
              <a:rPr sz="1200" b="1" dirty="0">
                <a:solidFill>
                  <a:srgbClr val="6BA342"/>
                </a:solidFill>
                <a:latin typeface="Arial"/>
                <a:cs typeface="Arial"/>
              </a:rPr>
              <a:t> </a:t>
            </a:r>
            <a:r>
              <a:rPr sz="1200" b="1" spc="-5" dirty="0">
                <a:solidFill>
                  <a:srgbClr val="6BA342"/>
                </a:solidFill>
                <a:latin typeface="Arial"/>
                <a:cs typeface="Arial"/>
              </a:rPr>
              <a:t>PHASE</a:t>
            </a:r>
            <a:endParaRPr sz="1200">
              <a:latin typeface="Arial"/>
              <a:cs typeface="Arial"/>
            </a:endParaRPr>
          </a:p>
          <a:p>
            <a:pPr marL="12700">
              <a:lnSpc>
                <a:spcPct val="100000"/>
              </a:lnSpc>
              <a:spcBef>
                <a:spcPts val="210"/>
              </a:spcBef>
            </a:pPr>
            <a:r>
              <a:rPr sz="1200" b="1" dirty="0">
                <a:latin typeface="Arial"/>
                <a:cs typeface="Arial"/>
              </a:rPr>
              <a:t>Internal</a:t>
            </a:r>
            <a:r>
              <a:rPr sz="1200" b="1" spc="-5" dirty="0">
                <a:latin typeface="Arial"/>
                <a:cs typeface="Arial"/>
              </a:rPr>
              <a:t> Team</a:t>
            </a:r>
            <a:endParaRPr sz="1200">
              <a:latin typeface="Arial"/>
              <a:cs typeface="Arial"/>
            </a:endParaRPr>
          </a:p>
          <a:p>
            <a:pPr marL="241300" marR="8890" indent="-228600">
              <a:lnSpc>
                <a:spcPct val="102299"/>
              </a:lnSpc>
              <a:spcBef>
                <a:spcPts val="55"/>
              </a:spcBef>
              <a:buChar char="•"/>
              <a:tabLst>
                <a:tab pos="240665" algn="l"/>
                <a:tab pos="241300" algn="l"/>
              </a:tabLst>
            </a:pPr>
            <a:r>
              <a:rPr sz="1100" spc="-5" dirty="0">
                <a:latin typeface="Arial"/>
                <a:cs typeface="Arial"/>
              </a:rPr>
              <a:t>Debrief after the first (launch) class to celebrate successes and understand what can be  done differently to improve the next</a:t>
            </a:r>
            <a:r>
              <a:rPr sz="1100" spc="20" dirty="0">
                <a:latin typeface="Arial"/>
                <a:cs typeface="Arial"/>
              </a:rPr>
              <a:t> </a:t>
            </a:r>
            <a:r>
              <a:rPr sz="1100" dirty="0">
                <a:latin typeface="Arial"/>
                <a:cs typeface="Arial"/>
              </a:rPr>
              <a:t>session.</a:t>
            </a:r>
            <a:endParaRPr sz="1100">
              <a:latin typeface="Arial"/>
              <a:cs typeface="Arial"/>
            </a:endParaRPr>
          </a:p>
          <a:p>
            <a:pPr>
              <a:lnSpc>
                <a:spcPct val="100000"/>
              </a:lnSpc>
              <a:spcBef>
                <a:spcPts val="20"/>
              </a:spcBef>
              <a:buFont typeface="Arial"/>
              <a:buChar char="•"/>
            </a:pPr>
            <a:endParaRPr sz="1050">
              <a:latin typeface="Arial"/>
              <a:cs typeface="Arial"/>
            </a:endParaRPr>
          </a:p>
          <a:p>
            <a:pPr marL="12700">
              <a:lnSpc>
                <a:spcPct val="100000"/>
              </a:lnSpc>
            </a:pPr>
            <a:r>
              <a:rPr sz="1200" b="1" spc="-5" dirty="0">
                <a:latin typeface="Arial"/>
                <a:cs typeface="Arial"/>
              </a:rPr>
              <a:t>Coordinator</a:t>
            </a:r>
            <a:endParaRPr sz="1200">
              <a:latin typeface="Arial"/>
              <a:cs typeface="Arial"/>
            </a:endParaRPr>
          </a:p>
          <a:p>
            <a:pPr marL="241300" indent="-228600">
              <a:lnSpc>
                <a:spcPct val="100000"/>
              </a:lnSpc>
              <a:spcBef>
                <a:spcPts val="85"/>
              </a:spcBef>
              <a:buChar char="•"/>
              <a:tabLst>
                <a:tab pos="240665" algn="l"/>
                <a:tab pos="241300" algn="l"/>
              </a:tabLst>
            </a:pPr>
            <a:r>
              <a:rPr sz="1100" spc="-5" dirty="0">
                <a:latin typeface="Arial"/>
                <a:cs typeface="Arial"/>
              </a:rPr>
              <a:t>Support the facilitator during class with Q&amp;A and as</a:t>
            </a:r>
            <a:r>
              <a:rPr sz="1100" spc="30" dirty="0">
                <a:latin typeface="Arial"/>
                <a:cs typeface="Arial"/>
              </a:rPr>
              <a:t> </a:t>
            </a:r>
            <a:r>
              <a:rPr sz="1100" spc="-5" dirty="0">
                <a:latin typeface="Arial"/>
                <a:cs typeface="Arial"/>
              </a:rPr>
              <a:t>needed.</a:t>
            </a:r>
            <a:endParaRPr sz="1100">
              <a:latin typeface="Arial"/>
              <a:cs typeface="Arial"/>
            </a:endParaRPr>
          </a:p>
          <a:p>
            <a:pPr marL="241300" indent="-228600">
              <a:lnSpc>
                <a:spcPct val="100000"/>
              </a:lnSpc>
              <a:spcBef>
                <a:spcPts val="85"/>
              </a:spcBef>
              <a:buChar char="•"/>
              <a:tabLst>
                <a:tab pos="240665" algn="l"/>
                <a:tab pos="241300" algn="l"/>
              </a:tabLst>
            </a:pPr>
            <a:r>
              <a:rPr sz="1100" spc="-5" dirty="0">
                <a:latin typeface="Arial"/>
                <a:cs typeface="Arial"/>
              </a:rPr>
              <a:t>Inform the facilitator of any announcements to make at the end of</a:t>
            </a:r>
            <a:r>
              <a:rPr sz="1100" spc="105" dirty="0">
                <a:latin typeface="Arial"/>
                <a:cs typeface="Arial"/>
              </a:rPr>
              <a:t> </a:t>
            </a:r>
            <a:r>
              <a:rPr sz="1100" spc="-5" dirty="0">
                <a:latin typeface="Arial"/>
                <a:cs typeface="Arial"/>
              </a:rPr>
              <a:t>class.</a:t>
            </a:r>
            <a:endParaRPr sz="1100">
              <a:latin typeface="Arial"/>
              <a:cs typeface="Arial"/>
            </a:endParaRPr>
          </a:p>
          <a:p>
            <a:pPr>
              <a:lnSpc>
                <a:spcPct val="100000"/>
              </a:lnSpc>
              <a:spcBef>
                <a:spcPts val="40"/>
              </a:spcBef>
              <a:buFont typeface="Arial"/>
              <a:buChar char="•"/>
            </a:pPr>
            <a:endParaRPr sz="950">
              <a:latin typeface="Arial"/>
              <a:cs typeface="Arial"/>
            </a:endParaRPr>
          </a:p>
          <a:p>
            <a:pPr marL="12700">
              <a:lnSpc>
                <a:spcPct val="100000"/>
              </a:lnSpc>
            </a:pPr>
            <a:r>
              <a:rPr sz="1200" b="1" spc="-5" dirty="0">
                <a:latin typeface="Arial"/>
                <a:cs typeface="Arial"/>
              </a:rPr>
              <a:t>Facilitator</a:t>
            </a:r>
            <a:endParaRPr sz="1200">
              <a:latin typeface="Arial"/>
              <a:cs typeface="Arial"/>
            </a:endParaRPr>
          </a:p>
          <a:p>
            <a:pPr marL="241300" indent="-228600">
              <a:lnSpc>
                <a:spcPct val="100000"/>
              </a:lnSpc>
              <a:spcBef>
                <a:spcPts val="85"/>
              </a:spcBef>
              <a:buChar char="•"/>
              <a:tabLst>
                <a:tab pos="240665" algn="l"/>
                <a:tab pos="241300" algn="l"/>
              </a:tabLst>
            </a:pPr>
            <a:r>
              <a:rPr sz="1100" spc="-5" dirty="0">
                <a:latin typeface="Arial"/>
                <a:cs typeface="Arial"/>
              </a:rPr>
              <a:t>Teach the class each</a:t>
            </a:r>
            <a:r>
              <a:rPr sz="1100" spc="5" dirty="0">
                <a:latin typeface="Arial"/>
                <a:cs typeface="Arial"/>
              </a:rPr>
              <a:t> </a:t>
            </a:r>
            <a:r>
              <a:rPr sz="1100" dirty="0">
                <a:latin typeface="Arial"/>
                <a:cs typeface="Arial"/>
              </a:rPr>
              <a:t>week.</a:t>
            </a:r>
            <a:endParaRPr sz="1100">
              <a:latin typeface="Arial"/>
              <a:cs typeface="Arial"/>
            </a:endParaRPr>
          </a:p>
          <a:p>
            <a:pPr marL="241300" indent="-228600">
              <a:lnSpc>
                <a:spcPct val="100000"/>
              </a:lnSpc>
              <a:spcBef>
                <a:spcPts val="80"/>
              </a:spcBef>
              <a:buChar char="•"/>
              <a:tabLst>
                <a:tab pos="240665" algn="l"/>
                <a:tab pos="241300" algn="l"/>
              </a:tabLst>
            </a:pPr>
            <a:r>
              <a:rPr sz="1100" spc="-5" dirty="0">
                <a:latin typeface="Arial"/>
                <a:cs typeface="Arial"/>
              </a:rPr>
              <a:t>Follow up on questions that need</a:t>
            </a:r>
            <a:r>
              <a:rPr sz="1100" spc="5" dirty="0">
                <a:latin typeface="Arial"/>
                <a:cs typeface="Arial"/>
              </a:rPr>
              <a:t> </a:t>
            </a:r>
            <a:r>
              <a:rPr sz="1100" spc="-5" dirty="0">
                <a:latin typeface="Arial"/>
                <a:cs typeface="Arial"/>
              </a:rPr>
              <a:t>answers.</a:t>
            </a:r>
            <a:endParaRPr sz="1100">
              <a:latin typeface="Arial"/>
              <a:cs typeface="Arial"/>
            </a:endParaRPr>
          </a:p>
          <a:p>
            <a:pPr>
              <a:lnSpc>
                <a:spcPct val="100000"/>
              </a:lnSpc>
              <a:buFont typeface="Arial"/>
              <a:buChar char="•"/>
            </a:pPr>
            <a:endParaRPr sz="1000">
              <a:latin typeface="Arial"/>
              <a:cs typeface="Arial"/>
            </a:endParaRPr>
          </a:p>
          <a:p>
            <a:pPr marL="12700">
              <a:lnSpc>
                <a:spcPct val="100000"/>
              </a:lnSpc>
            </a:pPr>
            <a:r>
              <a:rPr sz="1200" b="1" spc="-5" dirty="0">
                <a:latin typeface="Arial"/>
                <a:cs typeface="Arial"/>
              </a:rPr>
              <a:t>Administrator</a:t>
            </a:r>
            <a:endParaRPr sz="1200">
              <a:latin typeface="Arial"/>
              <a:cs typeface="Arial"/>
            </a:endParaRPr>
          </a:p>
          <a:p>
            <a:pPr marL="241300" indent="-228600">
              <a:lnSpc>
                <a:spcPct val="100000"/>
              </a:lnSpc>
              <a:spcBef>
                <a:spcPts val="80"/>
              </a:spcBef>
              <a:buChar char="•"/>
              <a:tabLst>
                <a:tab pos="240665" algn="l"/>
                <a:tab pos="241300" algn="l"/>
              </a:tabLst>
            </a:pPr>
            <a:r>
              <a:rPr sz="1100" spc="-5" dirty="0">
                <a:latin typeface="Arial"/>
                <a:cs typeface="Arial"/>
              </a:rPr>
              <a:t>Provide technical</a:t>
            </a:r>
            <a:r>
              <a:rPr sz="1100" spc="10" dirty="0">
                <a:latin typeface="Arial"/>
                <a:cs typeface="Arial"/>
              </a:rPr>
              <a:t> </a:t>
            </a:r>
            <a:r>
              <a:rPr sz="1100" spc="-5" dirty="0">
                <a:latin typeface="Arial"/>
                <a:cs typeface="Arial"/>
              </a:rPr>
              <a:t>support.</a:t>
            </a:r>
            <a:endParaRPr sz="1100">
              <a:latin typeface="Arial"/>
              <a:cs typeface="Arial"/>
            </a:endParaRPr>
          </a:p>
          <a:p>
            <a:pPr marL="241300" indent="-228600">
              <a:lnSpc>
                <a:spcPct val="100000"/>
              </a:lnSpc>
              <a:spcBef>
                <a:spcPts val="105"/>
              </a:spcBef>
              <a:buChar char="•"/>
              <a:tabLst>
                <a:tab pos="240665" algn="l"/>
                <a:tab pos="241300" algn="l"/>
              </a:tabLst>
            </a:pPr>
            <a:r>
              <a:rPr sz="1100" spc="-5" dirty="0">
                <a:latin typeface="Arial"/>
                <a:cs typeface="Arial"/>
              </a:rPr>
              <a:t>Record attendance and submits totals to</a:t>
            </a:r>
            <a:r>
              <a:rPr sz="1100" spc="40" dirty="0">
                <a:latin typeface="Arial"/>
                <a:cs typeface="Arial"/>
              </a:rPr>
              <a:t> </a:t>
            </a:r>
            <a:r>
              <a:rPr sz="1100" u="sng" spc="-5" dirty="0">
                <a:uFill>
                  <a:solidFill>
                    <a:srgbClr val="000000"/>
                  </a:solidFill>
                </a:uFill>
                <a:latin typeface="Arial"/>
                <a:cs typeface="Arial"/>
                <a:hlinkClick r:id="rId2"/>
              </a:rPr>
              <a:t>academy@mydfree.org</a:t>
            </a:r>
            <a:endParaRPr sz="1100">
              <a:latin typeface="Arial"/>
              <a:cs typeface="Arial"/>
            </a:endParaRPr>
          </a:p>
          <a:p>
            <a:pPr marL="241300" marR="6350" indent="-228600">
              <a:lnSpc>
                <a:spcPct val="100000"/>
              </a:lnSpc>
              <a:spcBef>
                <a:spcPts val="85"/>
              </a:spcBef>
              <a:buChar char="•"/>
              <a:tabLst>
                <a:tab pos="240665" algn="l"/>
                <a:tab pos="241300" algn="l"/>
              </a:tabLst>
            </a:pPr>
            <a:r>
              <a:rPr sz="1100" spc="-5" dirty="0">
                <a:latin typeface="Arial"/>
                <a:cs typeface="Arial"/>
              </a:rPr>
              <a:t>Ensure participants complete pulse checks and level check-ins which are all required for  graduation</a:t>
            </a:r>
            <a:endParaRPr sz="1100">
              <a:latin typeface="Arial"/>
              <a:cs typeface="Arial"/>
            </a:endParaRPr>
          </a:p>
          <a:p>
            <a:pPr marL="241300" marR="5080" indent="-228600">
              <a:lnSpc>
                <a:spcPct val="101400"/>
              </a:lnSpc>
              <a:spcBef>
                <a:spcPts val="35"/>
              </a:spcBef>
              <a:buChar char="•"/>
              <a:tabLst>
                <a:tab pos="240665" algn="l"/>
                <a:tab pos="241300" algn="l"/>
              </a:tabLst>
            </a:pPr>
            <a:r>
              <a:rPr sz="1100" spc="-5" dirty="0">
                <a:latin typeface="Arial"/>
                <a:cs typeface="Arial"/>
              </a:rPr>
              <a:t>Submit a list of successful participants to</a:t>
            </a:r>
            <a:r>
              <a:rPr sz="1100" spc="-5" dirty="0">
                <a:solidFill>
                  <a:srgbClr val="1154CC"/>
                </a:solidFill>
                <a:latin typeface="Arial"/>
                <a:cs typeface="Arial"/>
              </a:rPr>
              <a:t> </a:t>
            </a:r>
            <a:r>
              <a:rPr sz="1100" u="sng" spc="-5" dirty="0">
                <a:solidFill>
                  <a:srgbClr val="1154CC"/>
                </a:solidFill>
                <a:uFill>
                  <a:solidFill>
                    <a:srgbClr val="1154CC"/>
                  </a:solidFill>
                </a:uFill>
                <a:latin typeface="Arial"/>
                <a:cs typeface="Arial"/>
                <a:hlinkClick r:id="rId2"/>
              </a:rPr>
              <a:t>academy@mydfree.org</a:t>
            </a:r>
            <a:r>
              <a:rPr sz="1100" spc="-5" dirty="0">
                <a:solidFill>
                  <a:srgbClr val="1154CC"/>
                </a:solidFill>
                <a:latin typeface="Arial"/>
                <a:cs typeface="Arial"/>
                <a:hlinkClick r:id="rId2"/>
              </a:rPr>
              <a:t> </a:t>
            </a:r>
            <a:r>
              <a:rPr sz="1100" spc="-5" dirty="0">
                <a:latin typeface="Arial"/>
                <a:cs typeface="Arial"/>
              </a:rPr>
              <a:t>for their certificates to  be issued.</a:t>
            </a:r>
            <a:endParaRPr sz="1100">
              <a:latin typeface="Arial"/>
              <a:cs typeface="Arial"/>
            </a:endParaRPr>
          </a:p>
          <a:p>
            <a:pPr marL="241300" indent="-228600">
              <a:lnSpc>
                <a:spcPct val="100000"/>
              </a:lnSpc>
              <a:spcBef>
                <a:spcPts val="60"/>
              </a:spcBef>
              <a:buChar char="•"/>
              <a:tabLst>
                <a:tab pos="240665" algn="l"/>
                <a:tab pos="241300" algn="l"/>
              </a:tabLst>
            </a:pPr>
            <a:r>
              <a:rPr sz="1100" spc="-5" dirty="0">
                <a:latin typeface="Arial"/>
                <a:cs typeface="Arial"/>
              </a:rPr>
              <a:t>Open registration for the next class and start posting this during</a:t>
            </a:r>
            <a:r>
              <a:rPr sz="1100" spc="100" dirty="0">
                <a:latin typeface="Arial"/>
                <a:cs typeface="Arial"/>
              </a:rPr>
              <a:t> </a:t>
            </a:r>
            <a:r>
              <a:rPr sz="1100" spc="-5" dirty="0">
                <a:latin typeface="Arial"/>
                <a:cs typeface="Arial"/>
              </a:rPr>
              <a:t>graduation.</a:t>
            </a:r>
            <a:endParaRPr sz="1100">
              <a:latin typeface="Arial"/>
              <a:cs typeface="Arial"/>
            </a:endParaRPr>
          </a:p>
          <a:p>
            <a:pPr>
              <a:lnSpc>
                <a:spcPct val="100000"/>
              </a:lnSpc>
              <a:buFont typeface="Arial"/>
              <a:buChar char="•"/>
            </a:pPr>
            <a:endParaRPr sz="1200">
              <a:latin typeface="Arial"/>
              <a:cs typeface="Arial"/>
            </a:endParaRPr>
          </a:p>
          <a:p>
            <a:pPr>
              <a:lnSpc>
                <a:spcPct val="100000"/>
              </a:lnSpc>
              <a:spcBef>
                <a:spcPts val="5"/>
              </a:spcBef>
              <a:buFont typeface="Arial"/>
              <a:buChar char="•"/>
            </a:pPr>
            <a:endParaRPr sz="1150">
              <a:latin typeface="Arial"/>
              <a:cs typeface="Arial"/>
            </a:endParaRPr>
          </a:p>
          <a:p>
            <a:pPr marL="12700">
              <a:lnSpc>
                <a:spcPct val="100000"/>
              </a:lnSpc>
            </a:pPr>
            <a:r>
              <a:rPr sz="1200" b="1" spc="-5" dirty="0">
                <a:solidFill>
                  <a:srgbClr val="6BA342"/>
                </a:solidFill>
                <a:latin typeface="Arial"/>
                <a:cs typeface="Arial"/>
              </a:rPr>
              <a:t>COURSE COMPLETION </a:t>
            </a:r>
            <a:r>
              <a:rPr sz="1200" b="1" dirty="0">
                <a:solidFill>
                  <a:srgbClr val="6BA342"/>
                </a:solidFill>
                <a:latin typeface="Arial"/>
                <a:cs typeface="Arial"/>
              </a:rPr>
              <a:t>ITEMS</a:t>
            </a:r>
            <a:r>
              <a:rPr sz="1200" b="1" spc="10" dirty="0">
                <a:solidFill>
                  <a:srgbClr val="6BA342"/>
                </a:solidFill>
                <a:latin typeface="Arial"/>
                <a:cs typeface="Arial"/>
              </a:rPr>
              <a:t> </a:t>
            </a:r>
            <a:r>
              <a:rPr sz="1200" b="1" spc="-5" dirty="0">
                <a:solidFill>
                  <a:srgbClr val="6BA342"/>
                </a:solidFill>
                <a:latin typeface="Arial"/>
                <a:cs typeface="Arial"/>
              </a:rPr>
              <a:t>(POST-LAUNCH)</a:t>
            </a:r>
            <a:endParaRPr sz="1200">
              <a:latin typeface="Arial"/>
              <a:cs typeface="Arial"/>
            </a:endParaRPr>
          </a:p>
          <a:p>
            <a:pPr marL="12700">
              <a:lnSpc>
                <a:spcPct val="100000"/>
              </a:lnSpc>
              <a:spcBef>
                <a:spcPts val="235"/>
              </a:spcBef>
            </a:pPr>
            <a:r>
              <a:rPr sz="1200" b="1" dirty="0">
                <a:latin typeface="Arial"/>
                <a:cs typeface="Arial"/>
              </a:rPr>
              <a:t>Internal</a:t>
            </a:r>
            <a:r>
              <a:rPr sz="1200" b="1" spc="-5" dirty="0">
                <a:latin typeface="Arial"/>
                <a:cs typeface="Arial"/>
              </a:rPr>
              <a:t> Team</a:t>
            </a:r>
            <a:endParaRPr sz="1200">
              <a:latin typeface="Arial"/>
              <a:cs typeface="Arial"/>
            </a:endParaRPr>
          </a:p>
          <a:p>
            <a:pPr marL="241300" marR="8890" indent="-228600">
              <a:lnSpc>
                <a:spcPct val="102699"/>
              </a:lnSpc>
              <a:spcBef>
                <a:spcPts val="45"/>
              </a:spcBef>
              <a:buChar char="•"/>
              <a:tabLst>
                <a:tab pos="240665" algn="l"/>
                <a:tab pos="241300" algn="l"/>
              </a:tabLst>
            </a:pPr>
            <a:r>
              <a:rPr sz="1100" spc="-5" dirty="0">
                <a:latin typeface="Arial"/>
                <a:cs typeface="Arial"/>
              </a:rPr>
              <a:t>Review metrics from each session and understand the number of people who registered  vs. the number who attended and</a:t>
            </a:r>
            <a:r>
              <a:rPr sz="1100" spc="20" dirty="0">
                <a:latin typeface="Arial"/>
                <a:cs typeface="Arial"/>
              </a:rPr>
              <a:t> </a:t>
            </a:r>
            <a:r>
              <a:rPr sz="1100" spc="-5" dirty="0">
                <a:latin typeface="Arial"/>
                <a:cs typeface="Arial"/>
              </a:rPr>
              <a:t>graduated.</a:t>
            </a:r>
            <a:endParaRPr sz="1100">
              <a:latin typeface="Arial"/>
              <a:cs typeface="Arial"/>
            </a:endParaRPr>
          </a:p>
          <a:p>
            <a:pPr>
              <a:lnSpc>
                <a:spcPct val="100000"/>
              </a:lnSpc>
              <a:spcBef>
                <a:spcPts val="25"/>
              </a:spcBef>
              <a:buFont typeface="Arial"/>
              <a:buChar char="•"/>
            </a:pPr>
            <a:endParaRPr sz="950">
              <a:latin typeface="Arial"/>
              <a:cs typeface="Arial"/>
            </a:endParaRPr>
          </a:p>
          <a:p>
            <a:pPr marL="12700">
              <a:lnSpc>
                <a:spcPct val="100000"/>
              </a:lnSpc>
              <a:spcBef>
                <a:spcPts val="5"/>
              </a:spcBef>
            </a:pPr>
            <a:r>
              <a:rPr sz="1200" b="1" spc="-5" dirty="0">
                <a:latin typeface="Arial"/>
                <a:cs typeface="Arial"/>
              </a:rPr>
              <a:t>Coordinator</a:t>
            </a:r>
            <a:endParaRPr sz="1200">
              <a:latin typeface="Arial"/>
              <a:cs typeface="Arial"/>
            </a:endParaRPr>
          </a:p>
          <a:p>
            <a:pPr marL="241300" marR="9525" indent="-228600">
              <a:lnSpc>
                <a:spcPct val="102699"/>
              </a:lnSpc>
              <a:spcBef>
                <a:spcPts val="45"/>
              </a:spcBef>
              <a:buChar char="•"/>
              <a:tabLst>
                <a:tab pos="240665" algn="l"/>
                <a:tab pos="241300" algn="l"/>
              </a:tabLst>
            </a:pPr>
            <a:r>
              <a:rPr sz="1100" spc="-5" dirty="0">
                <a:latin typeface="Arial"/>
                <a:cs typeface="Arial"/>
              </a:rPr>
              <a:t>Schedule a debriefing session to celebrate your successes and review what areas can</a:t>
            </a:r>
            <a:r>
              <a:rPr sz="1100" spc="-135" dirty="0">
                <a:latin typeface="Arial"/>
                <a:cs typeface="Arial"/>
              </a:rPr>
              <a:t> </a:t>
            </a:r>
            <a:r>
              <a:rPr sz="1100" spc="-5" dirty="0">
                <a:latin typeface="Arial"/>
                <a:cs typeface="Arial"/>
              </a:rPr>
              <a:t>be  improved.</a:t>
            </a:r>
            <a:endParaRPr sz="1100">
              <a:latin typeface="Arial"/>
              <a:cs typeface="Arial"/>
            </a:endParaRPr>
          </a:p>
          <a:p>
            <a:pPr>
              <a:lnSpc>
                <a:spcPct val="100000"/>
              </a:lnSpc>
              <a:spcBef>
                <a:spcPts val="55"/>
              </a:spcBef>
              <a:buFont typeface="Arial"/>
              <a:buChar char="•"/>
            </a:pPr>
            <a:endParaRPr sz="1300">
              <a:latin typeface="Arial"/>
              <a:cs typeface="Arial"/>
            </a:endParaRPr>
          </a:p>
          <a:p>
            <a:pPr marL="12700">
              <a:lnSpc>
                <a:spcPct val="100000"/>
              </a:lnSpc>
            </a:pPr>
            <a:r>
              <a:rPr sz="1200" b="1" spc="-5" dirty="0">
                <a:latin typeface="Arial"/>
                <a:cs typeface="Arial"/>
              </a:rPr>
              <a:t>Facilitator</a:t>
            </a:r>
            <a:endParaRPr sz="1200">
              <a:latin typeface="Arial"/>
              <a:cs typeface="Arial"/>
            </a:endParaRPr>
          </a:p>
          <a:p>
            <a:pPr marL="241300" marR="6985" indent="-228600">
              <a:lnSpc>
                <a:spcPct val="102299"/>
              </a:lnSpc>
              <a:spcBef>
                <a:spcPts val="50"/>
              </a:spcBef>
              <a:buChar char="•"/>
              <a:tabLst>
                <a:tab pos="240665" algn="l"/>
                <a:tab pos="241300" algn="l"/>
              </a:tabLst>
            </a:pPr>
            <a:r>
              <a:rPr sz="1100" spc="-5" dirty="0">
                <a:latin typeface="Arial"/>
                <a:cs typeface="Arial"/>
              </a:rPr>
              <a:t>Take a moment and congratulate yourself on completing the course. Make note of what  you can and cannot repeat in the next</a:t>
            </a:r>
            <a:r>
              <a:rPr sz="1100" spc="25" dirty="0">
                <a:latin typeface="Arial"/>
                <a:cs typeface="Arial"/>
              </a:rPr>
              <a:t> </a:t>
            </a:r>
            <a:r>
              <a:rPr sz="1100" spc="-5" dirty="0">
                <a:latin typeface="Arial"/>
                <a:cs typeface="Arial"/>
              </a:rPr>
              <a:t>class.</a:t>
            </a:r>
            <a:endParaRPr sz="1100">
              <a:latin typeface="Arial"/>
              <a:cs typeface="Arial"/>
            </a:endParaRPr>
          </a:p>
          <a:p>
            <a:pPr>
              <a:lnSpc>
                <a:spcPct val="100000"/>
              </a:lnSpc>
              <a:spcBef>
                <a:spcPts val="10"/>
              </a:spcBef>
              <a:buFont typeface="Arial"/>
              <a:buChar char="•"/>
            </a:pPr>
            <a:endParaRPr sz="1450">
              <a:latin typeface="Arial"/>
              <a:cs typeface="Arial"/>
            </a:endParaRPr>
          </a:p>
          <a:p>
            <a:pPr marL="12700">
              <a:lnSpc>
                <a:spcPct val="100000"/>
              </a:lnSpc>
            </a:pPr>
            <a:r>
              <a:rPr sz="1200" b="1" spc="-5" dirty="0">
                <a:latin typeface="Arial"/>
                <a:cs typeface="Arial"/>
              </a:rPr>
              <a:t>Administrator</a:t>
            </a:r>
            <a:endParaRPr sz="1200">
              <a:latin typeface="Arial"/>
              <a:cs typeface="Arial"/>
            </a:endParaRPr>
          </a:p>
          <a:p>
            <a:pPr marL="241300" marR="5080" indent="-228600" algn="just">
              <a:lnSpc>
                <a:spcPct val="102400"/>
              </a:lnSpc>
              <a:spcBef>
                <a:spcPts val="45"/>
              </a:spcBef>
              <a:buChar char="•"/>
              <a:tabLst>
                <a:tab pos="241300" algn="l"/>
              </a:tabLst>
            </a:pPr>
            <a:r>
              <a:rPr sz="1100" spc="-5" dirty="0">
                <a:latin typeface="Arial"/>
                <a:cs typeface="Arial"/>
              </a:rPr>
              <a:t>Communicate</a:t>
            </a:r>
            <a:r>
              <a:rPr sz="1100" spc="-25" dirty="0">
                <a:latin typeface="Arial"/>
                <a:cs typeface="Arial"/>
              </a:rPr>
              <a:t> </a:t>
            </a:r>
            <a:r>
              <a:rPr sz="1100" spc="-5" dirty="0">
                <a:latin typeface="Arial"/>
                <a:cs typeface="Arial"/>
              </a:rPr>
              <a:t>with</a:t>
            </a:r>
            <a:r>
              <a:rPr sz="1100" spc="-25" dirty="0">
                <a:latin typeface="Arial"/>
                <a:cs typeface="Arial"/>
              </a:rPr>
              <a:t> </a:t>
            </a:r>
            <a:r>
              <a:rPr sz="1100" spc="-5" dirty="0">
                <a:latin typeface="Arial"/>
                <a:cs typeface="Arial"/>
              </a:rPr>
              <a:t>the</a:t>
            </a:r>
            <a:r>
              <a:rPr sz="1100" spc="-20" dirty="0">
                <a:latin typeface="Arial"/>
                <a:cs typeface="Arial"/>
              </a:rPr>
              <a:t> </a:t>
            </a:r>
            <a:r>
              <a:rPr sz="1100" dirty="0">
                <a:latin typeface="Arial"/>
                <a:cs typeface="Arial"/>
              </a:rPr>
              <a:t>dfree</a:t>
            </a:r>
            <a:r>
              <a:rPr sz="1150" dirty="0">
                <a:solidFill>
                  <a:srgbClr val="232323"/>
                </a:solidFill>
                <a:latin typeface="Arial"/>
                <a:cs typeface="Arial"/>
              </a:rPr>
              <a:t>®</a:t>
            </a:r>
            <a:r>
              <a:rPr sz="1150" spc="-25" dirty="0">
                <a:solidFill>
                  <a:srgbClr val="232323"/>
                </a:solidFill>
                <a:latin typeface="Arial"/>
                <a:cs typeface="Arial"/>
              </a:rPr>
              <a:t> </a:t>
            </a:r>
            <a:r>
              <a:rPr sz="1150" dirty="0">
                <a:solidFill>
                  <a:srgbClr val="232323"/>
                </a:solidFill>
                <a:latin typeface="Arial"/>
                <a:cs typeface="Arial"/>
              </a:rPr>
              <a:t>team</a:t>
            </a:r>
            <a:r>
              <a:rPr sz="1150" spc="-30" dirty="0">
                <a:solidFill>
                  <a:srgbClr val="232323"/>
                </a:solidFill>
                <a:latin typeface="Arial"/>
                <a:cs typeface="Arial"/>
              </a:rPr>
              <a:t> </a:t>
            </a:r>
            <a:r>
              <a:rPr sz="1150" dirty="0">
                <a:solidFill>
                  <a:srgbClr val="232323"/>
                </a:solidFill>
                <a:latin typeface="Arial"/>
                <a:cs typeface="Arial"/>
              </a:rPr>
              <a:t>about</a:t>
            </a:r>
            <a:r>
              <a:rPr sz="1150" spc="-30" dirty="0">
                <a:solidFill>
                  <a:srgbClr val="232323"/>
                </a:solidFill>
                <a:latin typeface="Arial"/>
                <a:cs typeface="Arial"/>
              </a:rPr>
              <a:t> </a:t>
            </a:r>
            <a:r>
              <a:rPr sz="1150" dirty="0">
                <a:solidFill>
                  <a:srgbClr val="232323"/>
                </a:solidFill>
                <a:latin typeface="Arial"/>
                <a:cs typeface="Arial"/>
              </a:rPr>
              <a:t>your</a:t>
            </a:r>
            <a:r>
              <a:rPr sz="1150" spc="-20" dirty="0">
                <a:solidFill>
                  <a:srgbClr val="232323"/>
                </a:solidFill>
                <a:latin typeface="Arial"/>
                <a:cs typeface="Arial"/>
              </a:rPr>
              <a:t> </a:t>
            </a:r>
            <a:r>
              <a:rPr sz="1150" spc="-5" dirty="0">
                <a:solidFill>
                  <a:srgbClr val="232323"/>
                </a:solidFill>
                <a:latin typeface="Arial"/>
                <a:cs typeface="Arial"/>
              </a:rPr>
              <a:t>anticipated</a:t>
            </a:r>
            <a:r>
              <a:rPr sz="1150" spc="-25" dirty="0">
                <a:solidFill>
                  <a:srgbClr val="232323"/>
                </a:solidFill>
                <a:latin typeface="Arial"/>
                <a:cs typeface="Arial"/>
              </a:rPr>
              <a:t> </a:t>
            </a:r>
            <a:r>
              <a:rPr sz="1150" dirty="0">
                <a:solidFill>
                  <a:srgbClr val="232323"/>
                </a:solidFill>
                <a:latin typeface="Arial"/>
                <a:cs typeface="Arial"/>
              </a:rPr>
              <a:t>next</a:t>
            </a:r>
            <a:r>
              <a:rPr sz="1150" spc="-25" dirty="0">
                <a:solidFill>
                  <a:srgbClr val="232323"/>
                </a:solidFill>
                <a:latin typeface="Arial"/>
                <a:cs typeface="Arial"/>
              </a:rPr>
              <a:t> </a:t>
            </a:r>
            <a:r>
              <a:rPr sz="1150" spc="-5" dirty="0">
                <a:solidFill>
                  <a:srgbClr val="232323"/>
                </a:solidFill>
                <a:latin typeface="Arial"/>
                <a:cs typeface="Arial"/>
              </a:rPr>
              <a:t>class</a:t>
            </a:r>
            <a:r>
              <a:rPr sz="1150" spc="-30" dirty="0">
                <a:solidFill>
                  <a:srgbClr val="232323"/>
                </a:solidFill>
                <a:latin typeface="Arial"/>
                <a:cs typeface="Arial"/>
              </a:rPr>
              <a:t> </a:t>
            </a:r>
            <a:r>
              <a:rPr sz="1150" dirty="0">
                <a:solidFill>
                  <a:srgbClr val="232323"/>
                </a:solidFill>
                <a:latin typeface="Arial"/>
                <a:cs typeface="Arial"/>
              </a:rPr>
              <a:t>and</a:t>
            </a:r>
            <a:r>
              <a:rPr sz="1150" spc="-20" dirty="0">
                <a:solidFill>
                  <a:srgbClr val="232323"/>
                </a:solidFill>
                <a:latin typeface="Arial"/>
                <a:cs typeface="Arial"/>
              </a:rPr>
              <a:t> </a:t>
            </a:r>
            <a:r>
              <a:rPr sz="1150" dirty="0">
                <a:solidFill>
                  <a:srgbClr val="232323"/>
                </a:solidFill>
                <a:latin typeface="Arial"/>
                <a:cs typeface="Arial"/>
              </a:rPr>
              <a:t>what</a:t>
            </a:r>
            <a:r>
              <a:rPr sz="1150" spc="-30" dirty="0">
                <a:solidFill>
                  <a:srgbClr val="232323"/>
                </a:solidFill>
                <a:latin typeface="Arial"/>
                <a:cs typeface="Arial"/>
              </a:rPr>
              <a:t> </a:t>
            </a:r>
            <a:r>
              <a:rPr sz="1150" dirty="0">
                <a:solidFill>
                  <a:srgbClr val="232323"/>
                </a:solidFill>
                <a:latin typeface="Arial"/>
                <a:cs typeface="Arial"/>
              </a:rPr>
              <a:t>you</a:t>
            </a:r>
            <a:r>
              <a:rPr sz="1150" spc="-20" dirty="0">
                <a:solidFill>
                  <a:srgbClr val="232323"/>
                </a:solidFill>
                <a:latin typeface="Arial"/>
                <a:cs typeface="Arial"/>
              </a:rPr>
              <a:t> </a:t>
            </a:r>
            <a:r>
              <a:rPr sz="1150" spc="-5" dirty="0">
                <a:solidFill>
                  <a:srgbClr val="232323"/>
                </a:solidFill>
                <a:latin typeface="Arial"/>
                <a:cs typeface="Arial"/>
              </a:rPr>
              <a:t>will  </a:t>
            </a:r>
            <a:r>
              <a:rPr sz="1150" dirty="0">
                <a:solidFill>
                  <a:srgbClr val="232323"/>
                </a:solidFill>
                <a:latin typeface="Arial"/>
                <a:cs typeface="Arial"/>
              </a:rPr>
              <a:t>need.</a:t>
            </a:r>
            <a:r>
              <a:rPr sz="1150" spc="-55" dirty="0">
                <a:solidFill>
                  <a:srgbClr val="232323"/>
                </a:solidFill>
                <a:latin typeface="Arial"/>
                <a:cs typeface="Arial"/>
              </a:rPr>
              <a:t> </a:t>
            </a:r>
            <a:r>
              <a:rPr sz="1150" dirty="0">
                <a:solidFill>
                  <a:srgbClr val="232323"/>
                </a:solidFill>
                <a:latin typeface="Arial"/>
                <a:cs typeface="Arial"/>
              </a:rPr>
              <a:t>If</a:t>
            </a:r>
            <a:r>
              <a:rPr sz="1150" spc="-55" dirty="0">
                <a:solidFill>
                  <a:srgbClr val="232323"/>
                </a:solidFill>
                <a:latin typeface="Arial"/>
                <a:cs typeface="Arial"/>
              </a:rPr>
              <a:t> </a:t>
            </a:r>
            <a:r>
              <a:rPr sz="1150" dirty="0">
                <a:solidFill>
                  <a:srgbClr val="232323"/>
                </a:solidFill>
                <a:latin typeface="Arial"/>
                <a:cs typeface="Arial"/>
              </a:rPr>
              <a:t>you</a:t>
            </a:r>
            <a:r>
              <a:rPr sz="1150" spc="-40" dirty="0">
                <a:solidFill>
                  <a:srgbClr val="232323"/>
                </a:solidFill>
                <a:latin typeface="Arial"/>
                <a:cs typeface="Arial"/>
              </a:rPr>
              <a:t> </a:t>
            </a:r>
            <a:r>
              <a:rPr sz="1150" dirty="0">
                <a:solidFill>
                  <a:srgbClr val="232323"/>
                </a:solidFill>
                <a:latin typeface="Arial"/>
                <a:cs typeface="Arial"/>
              </a:rPr>
              <a:t>have</a:t>
            </a:r>
            <a:r>
              <a:rPr sz="1150" spc="-50" dirty="0">
                <a:solidFill>
                  <a:srgbClr val="232323"/>
                </a:solidFill>
                <a:latin typeface="Arial"/>
                <a:cs typeface="Arial"/>
              </a:rPr>
              <a:t> </a:t>
            </a:r>
            <a:r>
              <a:rPr sz="1150" dirty="0">
                <a:solidFill>
                  <a:srgbClr val="232323"/>
                </a:solidFill>
                <a:latin typeface="Arial"/>
                <a:cs typeface="Arial"/>
              </a:rPr>
              <a:t>any</a:t>
            </a:r>
            <a:r>
              <a:rPr sz="1150" spc="-45" dirty="0">
                <a:solidFill>
                  <a:srgbClr val="232323"/>
                </a:solidFill>
                <a:latin typeface="Arial"/>
                <a:cs typeface="Arial"/>
              </a:rPr>
              <a:t> </a:t>
            </a:r>
            <a:r>
              <a:rPr sz="1150" spc="-5" dirty="0">
                <a:solidFill>
                  <a:srgbClr val="232323"/>
                </a:solidFill>
                <a:latin typeface="Arial"/>
                <a:cs typeface="Arial"/>
              </a:rPr>
              <a:t>participants</a:t>
            </a:r>
            <a:r>
              <a:rPr sz="1150" spc="-50" dirty="0">
                <a:solidFill>
                  <a:srgbClr val="232323"/>
                </a:solidFill>
                <a:latin typeface="Arial"/>
                <a:cs typeface="Arial"/>
              </a:rPr>
              <a:t> </a:t>
            </a:r>
            <a:r>
              <a:rPr sz="1150" dirty="0">
                <a:solidFill>
                  <a:srgbClr val="232323"/>
                </a:solidFill>
                <a:latin typeface="Arial"/>
                <a:cs typeface="Arial"/>
              </a:rPr>
              <a:t>self-pacing</a:t>
            </a:r>
            <a:r>
              <a:rPr sz="1150" spc="-45" dirty="0">
                <a:solidFill>
                  <a:srgbClr val="232323"/>
                </a:solidFill>
                <a:latin typeface="Arial"/>
                <a:cs typeface="Arial"/>
              </a:rPr>
              <a:t> </a:t>
            </a:r>
            <a:r>
              <a:rPr sz="1150" spc="-5" dirty="0">
                <a:solidFill>
                  <a:srgbClr val="232323"/>
                </a:solidFill>
                <a:latin typeface="Arial"/>
                <a:cs typeface="Arial"/>
              </a:rPr>
              <a:t>in</a:t>
            </a:r>
            <a:r>
              <a:rPr sz="1150" spc="-50" dirty="0">
                <a:solidFill>
                  <a:srgbClr val="232323"/>
                </a:solidFill>
                <a:latin typeface="Arial"/>
                <a:cs typeface="Arial"/>
              </a:rPr>
              <a:t> </a:t>
            </a:r>
            <a:r>
              <a:rPr sz="1150" dirty="0">
                <a:solidFill>
                  <a:srgbClr val="232323"/>
                </a:solidFill>
                <a:latin typeface="Arial"/>
                <a:cs typeface="Arial"/>
              </a:rPr>
              <a:t>the</a:t>
            </a:r>
            <a:r>
              <a:rPr sz="1150" spc="-45" dirty="0">
                <a:solidFill>
                  <a:srgbClr val="232323"/>
                </a:solidFill>
                <a:latin typeface="Arial"/>
                <a:cs typeface="Arial"/>
              </a:rPr>
              <a:t> </a:t>
            </a:r>
            <a:r>
              <a:rPr sz="1150" dirty="0">
                <a:solidFill>
                  <a:srgbClr val="232323"/>
                </a:solidFill>
                <a:latin typeface="Arial"/>
                <a:cs typeface="Arial"/>
              </a:rPr>
              <a:t>Online</a:t>
            </a:r>
            <a:r>
              <a:rPr sz="1150" spc="-55" dirty="0">
                <a:solidFill>
                  <a:srgbClr val="232323"/>
                </a:solidFill>
                <a:latin typeface="Arial"/>
                <a:cs typeface="Arial"/>
              </a:rPr>
              <a:t> </a:t>
            </a:r>
            <a:r>
              <a:rPr sz="1150" dirty="0">
                <a:solidFill>
                  <a:srgbClr val="232323"/>
                </a:solidFill>
                <a:latin typeface="Arial"/>
                <a:cs typeface="Arial"/>
              </a:rPr>
              <a:t>Academy,</a:t>
            </a:r>
            <a:r>
              <a:rPr sz="1150" spc="-50" dirty="0">
                <a:solidFill>
                  <a:srgbClr val="232323"/>
                </a:solidFill>
                <a:latin typeface="Arial"/>
                <a:cs typeface="Arial"/>
              </a:rPr>
              <a:t> </a:t>
            </a:r>
            <a:r>
              <a:rPr sz="1150" dirty="0">
                <a:solidFill>
                  <a:srgbClr val="232323"/>
                </a:solidFill>
                <a:latin typeface="Arial"/>
                <a:cs typeface="Arial"/>
              </a:rPr>
              <a:t>you</a:t>
            </a:r>
            <a:r>
              <a:rPr sz="1150" spc="-50" dirty="0">
                <a:solidFill>
                  <a:srgbClr val="232323"/>
                </a:solidFill>
                <a:latin typeface="Arial"/>
                <a:cs typeface="Arial"/>
              </a:rPr>
              <a:t> </a:t>
            </a:r>
            <a:r>
              <a:rPr sz="1150" dirty="0">
                <a:solidFill>
                  <a:srgbClr val="232323"/>
                </a:solidFill>
                <a:latin typeface="Arial"/>
                <a:cs typeface="Arial"/>
              </a:rPr>
              <a:t>can</a:t>
            </a:r>
            <a:r>
              <a:rPr sz="1150" spc="-45" dirty="0">
                <a:solidFill>
                  <a:srgbClr val="232323"/>
                </a:solidFill>
                <a:latin typeface="Arial"/>
                <a:cs typeface="Arial"/>
              </a:rPr>
              <a:t> </a:t>
            </a:r>
            <a:r>
              <a:rPr sz="1150" spc="-5" dirty="0">
                <a:solidFill>
                  <a:srgbClr val="232323"/>
                </a:solidFill>
                <a:latin typeface="Arial"/>
                <a:cs typeface="Arial"/>
              </a:rPr>
              <a:t>request  </a:t>
            </a:r>
            <a:r>
              <a:rPr sz="1150" dirty="0">
                <a:solidFill>
                  <a:srgbClr val="232323"/>
                </a:solidFill>
                <a:latin typeface="Arial"/>
                <a:cs typeface="Arial"/>
              </a:rPr>
              <a:t>a performance report </a:t>
            </a:r>
            <a:r>
              <a:rPr sz="1150" spc="-5" dirty="0">
                <a:solidFill>
                  <a:srgbClr val="232323"/>
                </a:solidFill>
                <a:latin typeface="Arial"/>
                <a:cs typeface="Arial"/>
              </a:rPr>
              <a:t>from </a:t>
            </a:r>
            <a:r>
              <a:rPr sz="1150" dirty="0">
                <a:solidFill>
                  <a:srgbClr val="232323"/>
                </a:solidFill>
                <a:latin typeface="Arial"/>
                <a:cs typeface="Arial"/>
              </a:rPr>
              <a:t>the </a:t>
            </a:r>
            <a:r>
              <a:rPr sz="1150" spc="-5" dirty="0">
                <a:solidFill>
                  <a:srgbClr val="232323"/>
                </a:solidFill>
                <a:latin typeface="Arial"/>
                <a:cs typeface="Arial"/>
              </a:rPr>
              <a:t>dfree</a:t>
            </a:r>
            <a:r>
              <a:rPr sz="1150" b="1" spc="-5" dirty="0">
                <a:solidFill>
                  <a:srgbClr val="232323"/>
                </a:solidFill>
                <a:latin typeface="Arial"/>
                <a:cs typeface="Arial"/>
              </a:rPr>
              <a:t>® </a:t>
            </a:r>
            <a:r>
              <a:rPr sz="1150" dirty="0">
                <a:solidFill>
                  <a:srgbClr val="232323"/>
                </a:solidFill>
                <a:latin typeface="Arial"/>
                <a:cs typeface="Arial"/>
              </a:rPr>
              <a:t>team.</a:t>
            </a:r>
            <a:endParaRPr sz="115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9</a:t>
            </a:r>
          </a:p>
        </p:txBody>
      </p:sp>
      <p:sp>
        <p:nvSpPr>
          <p:cNvPr id="2" name="object 2"/>
          <p:cNvSpPr txBox="1"/>
          <p:nvPr/>
        </p:nvSpPr>
        <p:spPr>
          <a:xfrm>
            <a:off x="850900" y="908557"/>
            <a:ext cx="5842000" cy="8160384"/>
          </a:xfrm>
          <a:prstGeom prst="rect">
            <a:avLst/>
          </a:prstGeom>
        </p:spPr>
        <p:txBody>
          <a:bodyPr vert="horz" wrap="square" lIns="0" tIns="12700" rIns="0" bIns="0" rtlCol="0">
            <a:spAutoFit/>
          </a:bodyPr>
          <a:lstStyle/>
          <a:p>
            <a:pPr marL="292100" indent="-228600" algn="just">
              <a:lnSpc>
                <a:spcPct val="100000"/>
              </a:lnSpc>
              <a:spcBef>
                <a:spcPts val="100"/>
              </a:spcBef>
              <a:buFont typeface="Arial"/>
              <a:buAutoNum type="romanUcPeriod" startAt="3"/>
              <a:tabLst>
                <a:tab pos="292100" algn="l"/>
              </a:tabLst>
            </a:pPr>
            <a:r>
              <a:rPr sz="1200" b="1" spc="-5" dirty="0">
                <a:solidFill>
                  <a:srgbClr val="6BA342"/>
                </a:solidFill>
                <a:latin typeface="Arial"/>
                <a:cs typeface="Arial"/>
              </a:rPr>
              <a:t>CURRICULUM </a:t>
            </a:r>
            <a:r>
              <a:rPr sz="1200" b="1" dirty="0">
                <a:solidFill>
                  <a:srgbClr val="6BA342"/>
                </a:solidFill>
                <a:latin typeface="Arial"/>
                <a:cs typeface="Arial"/>
              </a:rPr>
              <a:t>AT </a:t>
            </a:r>
            <a:r>
              <a:rPr sz="1200" b="1" spc="-5" dirty="0">
                <a:solidFill>
                  <a:srgbClr val="6BA342"/>
                </a:solidFill>
                <a:latin typeface="Arial"/>
                <a:cs typeface="Arial"/>
              </a:rPr>
              <a:t>A</a:t>
            </a:r>
            <a:r>
              <a:rPr sz="1200" b="1" dirty="0">
                <a:solidFill>
                  <a:srgbClr val="6BA342"/>
                </a:solidFill>
                <a:latin typeface="Arial"/>
                <a:cs typeface="Arial"/>
              </a:rPr>
              <a:t> GLANCE</a:t>
            </a:r>
            <a:endParaRPr sz="1200">
              <a:latin typeface="Arial"/>
              <a:cs typeface="Arial"/>
            </a:endParaRPr>
          </a:p>
          <a:p>
            <a:pPr marL="292100" marR="57150" indent="-228600" algn="just">
              <a:lnSpc>
                <a:spcPts val="1350"/>
              </a:lnSpc>
              <a:spcBef>
                <a:spcPts val="30"/>
              </a:spcBef>
            </a:pPr>
            <a:r>
              <a:rPr sz="1100" spc="-5" dirty="0">
                <a:latin typeface="Arial"/>
                <a:cs typeface="Arial"/>
              </a:rPr>
              <a:t>The curriculum is designed to help you prepare for each class. It shows you what is being  taught at each level, materials needed and resources to review ahead of</a:t>
            </a:r>
            <a:r>
              <a:rPr sz="1100" spc="120" dirty="0">
                <a:latin typeface="Arial"/>
                <a:cs typeface="Arial"/>
              </a:rPr>
              <a:t> </a:t>
            </a:r>
            <a:r>
              <a:rPr sz="1100" spc="-5" dirty="0">
                <a:latin typeface="Arial"/>
                <a:cs typeface="Arial"/>
              </a:rPr>
              <a:t>class.</a:t>
            </a:r>
            <a:endParaRPr sz="1100">
              <a:latin typeface="Arial"/>
              <a:cs typeface="Arial"/>
            </a:endParaRPr>
          </a:p>
          <a:p>
            <a:pPr>
              <a:lnSpc>
                <a:spcPct val="100000"/>
              </a:lnSpc>
              <a:spcBef>
                <a:spcPts val="20"/>
              </a:spcBef>
            </a:pPr>
            <a:endParaRPr sz="1000">
              <a:latin typeface="Arial"/>
              <a:cs typeface="Arial"/>
            </a:endParaRPr>
          </a:p>
          <a:p>
            <a:pPr marL="292100" lvl="1" indent="-228600" algn="just">
              <a:lnSpc>
                <a:spcPct val="100000"/>
              </a:lnSpc>
              <a:spcBef>
                <a:spcPts val="5"/>
              </a:spcBef>
              <a:buAutoNum type="arabicPeriod"/>
              <a:tabLst>
                <a:tab pos="292100" algn="l"/>
              </a:tabLst>
            </a:pPr>
            <a:r>
              <a:rPr sz="1100" b="1" spc="-5" dirty="0">
                <a:latin typeface="Arial"/>
                <a:cs typeface="Arial"/>
              </a:rPr>
              <a:t>Level 1: Get</a:t>
            </a:r>
            <a:r>
              <a:rPr sz="1100" b="1" spc="5" dirty="0">
                <a:latin typeface="Arial"/>
                <a:cs typeface="Arial"/>
              </a:rPr>
              <a:t> </a:t>
            </a:r>
            <a:r>
              <a:rPr sz="1100" b="1" spc="-5" dirty="0">
                <a:latin typeface="Arial"/>
                <a:cs typeface="Arial"/>
              </a:rPr>
              <a:t>Started</a:t>
            </a:r>
            <a:endParaRPr sz="1100">
              <a:latin typeface="Arial"/>
              <a:cs typeface="Arial"/>
            </a:endParaRPr>
          </a:p>
          <a:p>
            <a:pPr marL="292100" marR="55880" indent="-228600" algn="just">
              <a:lnSpc>
                <a:spcPct val="101499"/>
              </a:lnSpc>
              <a:spcBef>
                <a:spcPts val="10"/>
              </a:spcBef>
            </a:pPr>
            <a:r>
              <a:rPr sz="1100" spc="-5" dirty="0">
                <a:latin typeface="Arial"/>
                <a:cs typeface="Arial"/>
              </a:rPr>
              <a:t>This level has been described as the “ah-ha level” by a majority of our participants; it is when  you connect your subconscious habits to the reality of your finances. </a:t>
            </a:r>
            <a:r>
              <a:rPr sz="1100" spc="-10" dirty="0">
                <a:latin typeface="Arial"/>
                <a:cs typeface="Arial"/>
              </a:rPr>
              <a:t>In </a:t>
            </a:r>
            <a:r>
              <a:rPr sz="1100" spc="-5" dirty="0">
                <a:latin typeface="Arial"/>
                <a:cs typeface="Arial"/>
              </a:rPr>
              <a:t>this level, we  address the psychological and behavioral components that cause many people to remain  in debt. At the end of this level, participants will have tools </a:t>
            </a:r>
            <a:r>
              <a:rPr sz="1100" spc="-10" dirty="0">
                <a:latin typeface="Arial"/>
                <a:cs typeface="Arial"/>
              </a:rPr>
              <a:t>to </a:t>
            </a:r>
            <a:r>
              <a:rPr sz="1100" spc="-5" dirty="0">
                <a:latin typeface="Arial"/>
                <a:cs typeface="Arial"/>
              </a:rPr>
              <a:t>create a financial snapshot,  understand their needs vs. wants, and recognize behavioral changes needed </a:t>
            </a:r>
            <a:r>
              <a:rPr sz="1100" spc="-10" dirty="0">
                <a:latin typeface="Arial"/>
                <a:cs typeface="Arial"/>
              </a:rPr>
              <a:t>to </a:t>
            </a:r>
            <a:r>
              <a:rPr sz="1100" i="1" spc="-5" dirty="0">
                <a:latin typeface="Arial"/>
                <a:cs typeface="Arial"/>
              </a:rPr>
              <a:t>Get  Control </a:t>
            </a:r>
            <a:r>
              <a:rPr sz="1100" spc="-5" dirty="0">
                <a:latin typeface="Arial"/>
                <a:cs typeface="Arial"/>
              </a:rPr>
              <a:t>of their finances. The 3 steps in this level</a:t>
            </a:r>
            <a:r>
              <a:rPr sz="1100" spc="25" dirty="0">
                <a:latin typeface="Arial"/>
                <a:cs typeface="Arial"/>
              </a:rPr>
              <a:t> </a:t>
            </a:r>
            <a:r>
              <a:rPr sz="1100" spc="-5" dirty="0">
                <a:latin typeface="Arial"/>
                <a:cs typeface="Arial"/>
              </a:rPr>
              <a:t>are:</a:t>
            </a:r>
            <a:endParaRPr sz="1100">
              <a:latin typeface="Arial"/>
              <a:cs typeface="Arial"/>
            </a:endParaRPr>
          </a:p>
          <a:p>
            <a:pPr marL="292100" indent="-228600">
              <a:lnSpc>
                <a:spcPct val="100000"/>
              </a:lnSpc>
              <a:spcBef>
                <a:spcPts val="30"/>
              </a:spcBef>
              <a:buFont typeface="Courier New"/>
              <a:buChar char="o"/>
              <a:tabLst>
                <a:tab pos="291465" algn="l"/>
                <a:tab pos="292100" algn="l"/>
              </a:tabLst>
            </a:pPr>
            <a:r>
              <a:rPr sz="1100" spc="-5" dirty="0">
                <a:latin typeface="Arial"/>
                <a:cs typeface="Arial"/>
              </a:rPr>
              <a:t>Step 1: Admit the</a:t>
            </a:r>
            <a:r>
              <a:rPr sz="1100" spc="10" dirty="0">
                <a:latin typeface="Arial"/>
                <a:cs typeface="Arial"/>
              </a:rPr>
              <a:t> </a:t>
            </a:r>
            <a:r>
              <a:rPr sz="1100" spc="-5" dirty="0">
                <a:latin typeface="Arial"/>
                <a:cs typeface="Arial"/>
              </a:rPr>
              <a:t>Problem</a:t>
            </a:r>
            <a:endParaRPr sz="1100">
              <a:latin typeface="Arial"/>
              <a:cs typeface="Arial"/>
            </a:endParaRPr>
          </a:p>
          <a:p>
            <a:pPr marL="292100" indent="-228600">
              <a:lnSpc>
                <a:spcPct val="100000"/>
              </a:lnSpc>
              <a:spcBef>
                <a:spcPts val="110"/>
              </a:spcBef>
              <a:buFont typeface="Courier New"/>
              <a:buChar char="o"/>
              <a:tabLst>
                <a:tab pos="291465" algn="l"/>
                <a:tab pos="292100" algn="l"/>
              </a:tabLst>
            </a:pPr>
            <a:r>
              <a:rPr sz="1100" spc="-5" dirty="0">
                <a:latin typeface="Arial"/>
                <a:cs typeface="Arial"/>
              </a:rPr>
              <a:t>Step 2: Address the</a:t>
            </a:r>
            <a:r>
              <a:rPr sz="1100" spc="-10" dirty="0">
                <a:latin typeface="Arial"/>
                <a:cs typeface="Arial"/>
              </a:rPr>
              <a:t> </a:t>
            </a:r>
            <a:r>
              <a:rPr sz="1100" spc="-5" dirty="0">
                <a:latin typeface="Arial"/>
                <a:cs typeface="Arial"/>
              </a:rPr>
              <a:t>Mess</a:t>
            </a:r>
            <a:endParaRPr sz="1100">
              <a:latin typeface="Arial"/>
              <a:cs typeface="Arial"/>
            </a:endParaRPr>
          </a:p>
          <a:p>
            <a:pPr marL="292100" indent="-228600">
              <a:lnSpc>
                <a:spcPct val="100000"/>
              </a:lnSpc>
              <a:spcBef>
                <a:spcPts val="100"/>
              </a:spcBef>
              <a:buFont typeface="Courier New"/>
              <a:buChar char="o"/>
              <a:tabLst>
                <a:tab pos="291465" algn="l"/>
                <a:tab pos="292100" algn="l"/>
              </a:tabLst>
            </a:pPr>
            <a:r>
              <a:rPr sz="1100" spc="-5" dirty="0">
                <a:latin typeface="Arial"/>
                <a:cs typeface="Arial"/>
              </a:rPr>
              <a:t>Step 3: Adjust the</a:t>
            </a:r>
            <a:r>
              <a:rPr sz="1100" spc="-10" dirty="0">
                <a:latin typeface="Arial"/>
                <a:cs typeface="Arial"/>
              </a:rPr>
              <a:t> </a:t>
            </a:r>
            <a:r>
              <a:rPr sz="1100" spc="-5" dirty="0">
                <a:latin typeface="Arial"/>
                <a:cs typeface="Arial"/>
              </a:rPr>
              <a:t>Attitude</a:t>
            </a:r>
            <a:endParaRPr sz="1100">
              <a:latin typeface="Arial"/>
              <a:cs typeface="Arial"/>
            </a:endParaRPr>
          </a:p>
          <a:p>
            <a:pPr>
              <a:lnSpc>
                <a:spcPct val="100000"/>
              </a:lnSpc>
              <a:spcBef>
                <a:spcPts val="40"/>
              </a:spcBef>
            </a:pPr>
            <a:endParaRPr sz="1100">
              <a:latin typeface="Arial"/>
              <a:cs typeface="Arial"/>
            </a:endParaRPr>
          </a:p>
          <a:p>
            <a:pPr marL="63500" algn="just">
              <a:lnSpc>
                <a:spcPct val="100000"/>
              </a:lnSpc>
              <a:spcBef>
                <a:spcPts val="5"/>
              </a:spcBef>
            </a:pPr>
            <a:r>
              <a:rPr sz="1100" b="1" spc="-5" dirty="0">
                <a:latin typeface="Arial"/>
                <a:cs typeface="Arial"/>
              </a:rPr>
              <a:t>2. Level 2: Get</a:t>
            </a:r>
            <a:r>
              <a:rPr sz="1100" b="1" spc="-15" dirty="0">
                <a:latin typeface="Arial"/>
                <a:cs typeface="Arial"/>
              </a:rPr>
              <a:t> </a:t>
            </a:r>
            <a:r>
              <a:rPr sz="1100" b="1" spc="-5" dirty="0">
                <a:latin typeface="Arial"/>
                <a:cs typeface="Arial"/>
              </a:rPr>
              <a:t>Control</a:t>
            </a:r>
            <a:endParaRPr sz="1100">
              <a:latin typeface="Arial"/>
              <a:cs typeface="Arial"/>
            </a:endParaRPr>
          </a:p>
          <a:p>
            <a:pPr marL="292100" marR="56515" indent="-228600" algn="just">
              <a:lnSpc>
                <a:spcPct val="101400"/>
              </a:lnSpc>
              <a:spcBef>
                <a:spcPts val="10"/>
              </a:spcBef>
            </a:pPr>
            <a:r>
              <a:rPr sz="1100" spc="-5" dirty="0">
                <a:latin typeface="Arial"/>
                <a:cs typeface="Arial"/>
              </a:rPr>
              <a:t>This</a:t>
            </a:r>
            <a:r>
              <a:rPr sz="1100" spc="-25" dirty="0">
                <a:latin typeface="Arial"/>
                <a:cs typeface="Arial"/>
              </a:rPr>
              <a:t> </a:t>
            </a:r>
            <a:r>
              <a:rPr sz="1100" spc="-5" dirty="0">
                <a:latin typeface="Arial"/>
                <a:cs typeface="Arial"/>
              </a:rPr>
              <a:t>level</a:t>
            </a:r>
            <a:r>
              <a:rPr sz="1100" spc="-20" dirty="0">
                <a:latin typeface="Arial"/>
                <a:cs typeface="Arial"/>
              </a:rPr>
              <a:t> </a:t>
            </a:r>
            <a:r>
              <a:rPr sz="1100" spc="-5" dirty="0">
                <a:latin typeface="Arial"/>
                <a:cs typeface="Arial"/>
              </a:rPr>
              <a:t>gives</a:t>
            </a:r>
            <a:r>
              <a:rPr sz="1100" spc="-25" dirty="0">
                <a:latin typeface="Arial"/>
                <a:cs typeface="Arial"/>
              </a:rPr>
              <a:t> </a:t>
            </a:r>
            <a:r>
              <a:rPr sz="1100" spc="-5" dirty="0">
                <a:latin typeface="Arial"/>
                <a:cs typeface="Arial"/>
              </a:rPr>
              <a:t>participants</a:t>
            </a:r>
            <a:r>
              <a:rPr sz="1100" spc="-20" dirty="0">
                <a:latin typeface="Arial"/>
                <a:cs typeface="Arial"/>
              </a:rPr>
              <a:t> </a:t>
            </a:r>
            <a:r>
              <a:rPr sz="1100" spc="-5" dirty="0">
                <a:latin typeface="Arial"/>
                <a:cs typeface="Arial"/>
              </a:rPr>
              <a:t>the</a:t>
            </a:r>
            <a:r>
              <a:rPr sz="1100" spc="-25" dirty="0">
                <a:latin typeface="Arial"/>
                <a:cs typeface="Arial"/>
              </a:rPr>
              <a:t> </a:t>
            </a:r>
            <a:r>
              <a:rPr sz="1100" spc="-5" dirty="0">
                <a:latin typeface="Arial"/>
                <a:cs typeface="Arial"/>
              </a:rPr>
              <a:t>tools</a:t>
            </a:r>
            <a:r>
              <a:rPr sz="1100" spc="-10"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creating</a:t>
            </a:r>
            <a:r>
              <a:rPr sz="1100" spc="-25" dirty="0">
                <a:latin typeface="Arial"/>
                <a:cs typeface="Arial"/>
              </a:rPr>
              <a:t> </a:t>
            </a:r>
            <a:r>
              <a:rPr sz="1100" spc="-5" dirty="0">
                <a:latin typeface="Arial"/>
                <a:cs typeface="Arial"/>
              </a:rPr>
              <a:t>a</a:t>
            </a:r>
            <a:r>
              <a:rPr sz="1100" spc="-20" dirty="0">
                <a:latin typeface="Arial"/>
                <a:cs typeface="Arial"/>
              </a:rPr>
              <a:t> </a:t>
            </a:r>
            <a:r>
              <a:rPr sz="1100" spc="-5" dirty="0">
                <a:latin typeface="Arial"/>
                <a:cs typeface="Arial"/>
              </a:rPr>
              <a:t>plan</a:t>
            </a:r>
            <a:r>
              <a:rPr sz="1100" spc="-25" dirty="0">
                <a:latin typeface="Arial"/>
                <a:cs typeface="Arial"/>
              </a:rPr>
              <a:t> </a:t>
            </a:r>
            <a:r>
              <a:rPr sz="1100" spc="-5" dirty="0">
                <a:latin typeface="Arial"/>
                <a:cs typeface="Arial"/>
              </a:rPr>
              <a:t>to</a:t>
            </a:r>
            <a:r>
              <a:rPr sz="1100" spc="-20" dirty="0">
                <a:latin typeface="Arial"/>
                <a:cs typeface="Arial"/>
              </a:rPr>
              <a:t> </a:t>
            </a:r>
            <a:r>
              <a:rPr sz="1100" spc="-5" dirty="0">
                <a:latin typeface="Arial"/>
                <a:cs typeface="Arial"/>
              </a:rPr>
              <a:t>pay</a:t>
            </a:r>
            <a:r>
              <a:rPr sz="1100" spc="-25" dirty="0">
                <a:latin typeface="Arial"/>
                <a:cs typeface="Arial"/>
              </a:rPr>
              <a:t> </a:t>
            </a:r>
            <a:r>
              <a:rPr sz="1100" spc="-5" dirty="0">
                <a:latin typeface="Arial"/>
                <a:cs typeface="Arial"/>
              </a:rPr>
              <a:t>off</a:t>
            </a:r>
            <a:r>
              <a:rPr sz="1100" spc="-15" dirty="0">
                <a:latin typeface="Arial"/>
                <a:cs typeface="Arial"/>
              </a:rPr>
              <a:t> </a:t>
            </a:r>
            <a:r>
              <a:rPr sz="1100" spc="-5" dirty="0">
                <a:latin typeface="Arial"/>
                <a:cs typeface="Arial"/>
              </a:rPr>
              <a:t>debt,</a:t>
            </a:r>
            <a:r>
              <a:rPr sz="1100" spc="-25" dirty="0">
                <a:latin typeface="Arial"/>
                <a:cs typeface="Arial"/>
              </a:rPr>
              <a:t> </a:t>
            </a:r>
            <a:r>
              <a:rPr sz="1100" spc="-5" dirty="0">
                <a:latin typeface="Arial"/>
                <a:cs typeface="Arial"/>
              </a:rPr>
              <a:t>and</a:t>
            </a:r>
            <a:r>
              <a:rPr sz="1100" spc="-20" dirty="0">
                <a:latin typeface="Arial"/>
                <a:cs typeface="Arial"/>
              </a:rPr>
              <a:t> </a:t>
            </a:r>
            <a:r>
              <a:rPr sz="1100" spc="-5" dirty="0">
                <a:latin typeface="Arial"/>
                <a:cs typeface="Arial"/>
              </a:rPr>
              <a:t>an</a:t>
            </a:r>
            <a:r>
              <a:rPr sz="1100" spc="-25" dirty="0">
                <a:latin typeface="Arial"/>
                <a:cs typeface="Arial"/>
              </a:rPr>
              <a:t> </a:t>
            </a:r>
            <a:r>
              <a:rPr sz="1100" spc="-5" dirty="0">
                <a:latin typeface="Arial"/>
                <a:cs typeface="Arial"/>
              </a:rPr>
              <a:t>understanding  of</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relationship</a:t>
            </a:r>
            <a:r>
              <a:rPr sz="1100" spc="-55" dirty="0">
                <a:latin typeface="Arial"/>
                <a:cs typeface="Arial"/>
              </a:rPr>
              <a:t> </a:t>
            </a:r>
            <a:r>
              <a:rPr sz="1100" spc="-5" dirty="0">
                <a:latin typeface="Arial"/>
                <a:cs typeface="Arial"/>
              </a:rPr>
              <a:t>between</a:t>
            </a:r>
            <a:r>
              <a:rPr sz="1100" spc="-50" dirty="0">
                <a:latin typeface="Arial"/>
                <a:cs typeface="Arial"/>
              </a:rPr>
              <a:t> </a:t>
            </a:r>
            <a:r>
              <a:rPr sz="1100" spc="-5" dirty="0">
                <a:latin typeface="Arial"/>
                <a:cs typeface="Arial"/>
              </a:rPr>
              <a:t>time</a:t>
            </a:r>
            <a:r>
              <a:rPr sz="1100" spc="-50"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money.</a:t>
            </a:r>
            <a:r>
              <a:rPr sz="1100" spc="-55" dirty="0">
                <a:latin typeface="Arial"/>
                <a:cs typeface="Arial"/>
              </a:rPr>
              <a:t> </a:t>
            </a:r>
            <a:r>
              <a:rPr sz="1100" spc="-5" dirty="0">
                <a:latin typeface="Arial"/>
                <a:cs typeface="Arial"/>
              </a:rPr>
              <a:t>At</a:t>
            </a:r>
            <a:r>
              <a:rPr sz="1100" spc="-60" dirty="0">
                <a:latin typeface="Arial"/>
                <a:cs typeface="Arial"/>
              </a:rPr>
              <a:t> </a:t>
            </a:r>
            <a:r>
              <a:rPr sz="1100" dirty="0">
                <a:latin typeface="Arial"/>
                <a:cs typeface="Arial"/>
              </a:rPr>
              <a:t>the</a:t>
            </a:r>
            <a:r>
              <a:rPr sz="1100" spc="-50" dirty="0">
                <a:latin typeface="Arial"/>
                <a:cs typeface="Arial"/>
              </a:rPr>
              <a:t> </a:t>
            </a:r>
            <a:r>
              <a:rPr sz="1100" spc="-5" dirty="0">
                <a:latin typeface="Arial"/>
                <a:cs typeface="Arial"/>
              </a:rPr>
              <a:t>end</a:t>
            </a:r>
            <a:r>
              <a:rPr sz="1100" spc="-50" dirty="0">
                <a:latin typeface="Arial"/>
                <a:cs typeface="Arial"/>
              </a:rPr>
              <a:t> </a:t>
            </a:r>
            <a:r>
              <a:rPr sz="1100" spc="-5" dirty="0">
                <a:latin typeface="Arial"/>
                <a:cs typeface="Arial"/>
              </a:rPr>
              <a:t>of</a:t>
            </a:r>
            <a:r>
              <a:rPr sz="1100" spc="-55" dirty="0">
                <a:latin typeface="Arial"/>
                <a:cs typeface="Arial"/>
              </a:rPr>
              <a:t> </a:t>
            </a:r>
            <a:r>
              <a:rPr sz="1100" spc="-5" dirty="0">
                <a:latin typeface="Arial"/>
                <a:cs typeface="Arial"/>
              </a:rPr>
              <a:t>this</a:t>
            </a:r>
            <a:r>
              <a:rPr sz="1100" spc="-45" dirty="0">
                <a:latin typeface="Arial"/>
                <a:cs typeface="Arial"/>
              </a:rPr>
              <a:t> </a:t>
            </a:r>
            <a:r>
              <a:rPr sz="1100" spc="-5" dirty="0">
                <a:latin typeface="Arial"/>
                <a:cs typeface="Arial"/>
              </a:rPr>
              <a:t>level,</a:t>
            </a:r>
            <a:r>
              <a:rPr sz="1100" spc="-55" dirty="0">
                <a:latin typeface="Arial"/>
                <a:cs typeface="Arial"/>
              </a:rPr>
              <a:t> </a:t>
            </a:r>
            <a:r>
              <a:rPr sz="1100" spc="-5" dirty="0">
                <a:latin typeface="Arial"/>
                <a:cs typeface="Arial"/>
              </a:rPr>
              <a:t>participants</a:t>
            </a:r>
            <a:r>
              <a:rPr sz="1100" spc="-50" dirty="0">
                <a:latin typeface="Arial"/>
                <a:cs typeface="Arial"/>
              </a:rPr>
              <a:t> </a:t>
            </a:r>
            <a:r>
              <a:rPr sz="1100" spc="-5" dirty="0">
                <a:latin typeface="Arial"/>
                <a:cs typeface="Arial"/>
              </a:rPr>
              <a:t>will</a:t>
            </a:r>
            <a:r>
              <a:rPr sz="1100" spc="-50" dirty="0">
                <a:latin typeface="Arial"/>
                <a:cs typeface="Arial"/>
              </a:rPr>
              <a:t> </a:t>
            </a:r>
            <a:r>
              <a:rPr sz="1100" spc="-5" dirty="0">
                <a:latin typeface="Arial"/>
                <a:cs typeface="Arial"/>
              </a:rPr>
              <a:t>create  a budget or spending plan, learn techniques to pay down debt faster and be inspired to  regain financial power in order to </a:t>
            </a:r>
            <a:r>
              <a:rPr sz="1100" i="1" spc="-5" dirty="0">
                <a:latin typeface="Arial"/>
                <a:cs typeface="Arial"/>
              </a:rPr>
              <a:t>Get Ahead</a:t>
            </a:r>
            <a:r>
              <a:rPr sz="1100" spc="-5" dirty="0">
                <a:latin typeface="Arial"/>
                <a:cs typeface="Arial"/>
              </a:rPr>
              <a:t>. The 3 Steps in this level</a:t>
            </a:r>
            <a:r>
              <a:rPr sz="1100" spc="100" dirty="0">
                <a:latin typeface="Arial"/>
                <a:cs typeface="Arial"/>
              </a:rPr>
              <a:t> </a:t>
            </a:r>
            <a:r>
              <a:rPr sz="1100" spc="-5" dirty="0">
                <a:latin typeface="Arial"/>
                <a:cs typeface="Arial"/>
              </a:rPr>
              <a:t>are:</a:t>
            </a:r>
            <a:endParaRPr sz="1100">
              <a:latin typeface="Arial"/>
              <a:cs typeface="Arial"/>
            </a:endParaRPr>
          </a:p>
          <a:p>
            <a:pPr marL="292100" indent="-228600">
              <a:lnSpc>
                <a:spcPct val="100000"/>
              </a:lnSpc>
              <a:spcBef>
                <a:spcPts val="40"/>
              </a:spcBef>
              <a:buFont typeface="Courier New"/>
              <a:buChar char="o"/>
              <a:tabLst>
                <a:tab pos="291465" algn="l"/>
                <a:tab pos="292100" algn="l"/>
              </a:tabLst>
            </a:pPr>
            <a:r>
              <a:rPr sz="1100" spc="-5" dirty="0">
                <a:latin typeface="Arial"/>
                <a:cs typeface="Arial"/>
              </a:rPr>
              <a:t>Step 4: Start the</a:t>
            </a:r>
            <a:r>
              <a:rPr sz="1100" spc="10" dirty="0">
                <a:latin typeface="Arial"/>
                <a:cs typeface="Arial"/>
              </a:rPr>
              <a:t> </a:t>
            </a:r>
            <a:r>
              <a:rPr sz="1100" spc="-5" dirty="0">
                <a:latin typeface="Arial"/>
                <a:cs typeface="Arial"/>
              </a:rPr>
              <a:t>Plan</a:t>
            </a:r>
            <a:endParaRPr sz="1100">
              <a:latin typeface="Arial"/>
              <a:cs typeface="Arial"/>
            </a:endParaRPr>
          </a:p>
          <a:p>
            <a:pPr marL="292100" indent="-228600">
              <a:lnSpc>
                <a:spcPct val="100000"/>
              </a:lnSpc>
              <a:spcBef>
                <a:spcPts val="95"/>
              </a:spcBef>
              <a:buFont typeface="Courier New"/>
              <a:buChar char="o"/>
              <a:tabLst>
                <a:tab pos="291465" algn="l"/>
                <a:tab pos="292100" algn="l"/>
              </a:tabLst>
            </a:pPr>
            <a:r>
              <a:rPr sz="1100" spc="-5" dirty="0">
                <a:latin typeface="Arial"/>
                <a:cs typeface="Arial"/>
              </a:rPr>
              <a:t>Step 5: Steer the</a:t>
            </a:r>
            <a:r>
              <a:rPr sz="1100" dirty="0">
                <a:latin typeface="Arial"/>
                <a:cs typeface="Arial"/>
              </a:rPr>
              <a:t> </a:t>
            </a:r>
            <a:r>
              <a:rPr sz="1100" spc="-5" dirty="0">
                <a:latin typeface="Arial"/>
                <a:cs typeface="Arial"/>
              </a:rPr>
              <a:t>Power</a:t>
            </a:r>
            <a:endParaRPr sz="1100">
              <a:latin typeface="Arial"/>
              <a:cs typeface="Arial"/>
            </a:endParaRPr>
          </a:p>
          <a:p>
            <a:pPr marL="292100" indent="-228600">
              <a:lnSpc>
                <a:spcPct val="100000"/>
              </a:lnSpc>
              <a:spcBef>
                <a:spcPts val="90"/>
              </a:spcBef>
              <a:buFont typeface="Courier New"/>
              <a:buChar char="o"/>
              <a:tabLst>
                <a:tab pos="291465" algn="l"/>
                <a:tab pos="292100" algn="l"/>
              </a:tabLst>
            </a:pPr>
            <a:r>
              <a:rPr sz="1100" spc="-5" dirty="0">
                <a:latin typeface="Arial"/>
                <a:cs typeface="Arial"/>
              </a:rPr>
              <a:t>Step 6: Set the</a:t>
            </a:r>
            <a:r>
              <a:rPr sz="1100" spc="5" dirty="0">
                <a:latin typeface="Arial"/>
                <a:cs typeface="Arial"/>
              </a:rPr>
              <a:t> </a:t>
            </a:r>
            <a:r>
              <a:rPr sz="1100" spc="-5" dirty="0">
                <a:latin typeface="Arial"/>
                <a:cs typeface="Arial"/>
              </a:rPr>
              <a:t>Timer</a:t>
            </a:r>
            <a:endParaRPr sz="1100">
              <a:latin typeface="Arial"/>
              <a:cs typeface="Arial"/>
            </a:endParaRPr>
          </a:p>
          <a:p>
            <a:pPr>
              <a:lnSpc>
                <a:spcPct val="100000"/>
              </a:lnSpc>
              <a:spcBef>
                <a:spcPts val="45"/>
              </a:spcBef>
            </a:pPr>
            <a:endParaRPr sz="1100">
              <a:latin typeface="Arial"/>
              <a:cs typeface="Arial"/>
            </a:endParaRPr>
          </a:p>
          <a:p>
            <a:pPr marL="63500" algn="just">
              <a:lnSpc>
                <a:spcPct val="100000"/>
              </a:lnSpc>
            </a:pPr>
            <a:r>
              <a:rPr sz="1100" b="1" spc="-5" dirty="0">
                <a:latin typeface="Arial"/>
                <a:cs typeface="Arial"/>
              </a:rPr>
              <a:t>3. Level 3: Get</a:t>
            </a:r>
            <a:r>
              <a:rPr sz="1100" b="1" spc="-15" dirty="0">
                <a:latin typeface="Arial"/>
                <a:cs typeface="Arial"/>
              </a:rPr>
              <a:t> </a:t>
            </a:r>
            <a:r>
              <a:rPr sz="1100" b="1" spc="-5" dirty="0">
                <a:latin typeface="Arial"/>
                <a:cs typeface="Arial"/>
              </a:rPr>
              <a:t>Ahead</a:t>
            </a:r>
            <a:endParaRPr sz="1100">
              <a:latin typeface="Arial"/>
              <a:cs typeface="Arial"/>
            </a:endParaRPr>
          </a:p>
          <a:p>
            <a:pPr marL="292100" marR="55880" indent="-228600" algn="just">
              <a:lnSpc>
                <a:spcPct val="101499"/>
              </a:lnSpc>
              <a:spcBef>
                <a:spcPts val="20"/>
              </a:spcBef>
            </a:pPr>
            <a:r>
              <a:rPr sz="1100" spc="-5" dirty="0">
                <a:latin typeface="Arial"/>
                <a:cs typeface="Arial"/>
              </a:rPr>
              <a:t>This level shares strategies to grow assets, explores the various types of insurance, and  discusses</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importance</a:t>
            </a:r>
            <a:r>
              <a:rPr sz="1100" spc="-50"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Wills</a:t>
            </a:r>
            <a:r>
              <a:rPr sz="1100" spc="-40"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Estate</a:t>
            </a:r>
            <a:r>
              <a:rPr sz="1100" spc="-50" dirty="0">
                <a:latin typeface="Arial"/>
                <a:cs typeface="Arial"/>
              </a:rPr>
              <a:t> </a:t>
            </a:r>
            <a:r>
              <a:rPr sz="1100" spc="-5" dirty="0">
                <a:latin typeface="Arial"/>
                <a:cs typeface="Arial"/>
              </a:rPr>
              <a:t>Planning.</a:t>
            </a:r>
            <a:r>
              <a:rPr sz="1100" spc="-50" dirty="0">
                <a:latin typeface="Arial"/>
                <a:cs typeface="Arial"/>
              </a:rPr>
              <a:t> </a:t>
            </a:r>
            <a:r>
              <a:rPr sz="1100" spc="-5" dirty="0">
                <a:latin typeface="Arial"/>
                <a:cs typeface="Arial"/>
              </a:rPr>
              <a:t>At</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end</a:t>
            </a:r>
            <a:r>
              <a:rPr sz="1100" spc="-50"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this</a:t>
            </a:r>
            <a:r>
              <a:rPr sz="1100" spc="-50" dirty="0">
                <a:latin typeface="Arial"/>
                <a:cs typeface="Arial"/>
              </a:rPr>
              <a:t> </a:t>
            </a:r>
            <a:r>
              <a:rPr sz="1100" spc="-5" dirty="0">
                <a:latin typeface="Arial"/>
                <a:cs typeface="Arial"/>
              </a:rPr>
              <a:t>level,</a:t>
            </a:r>
            <a:r>
              <a:rPr sz="1100" spc="-50" dirty="0">
                <a:latin typeface="Arial"/>
                <a:cs typeface="Arial"/>
              </a:rPr>
              <a:t> </a:t>
            </a:r>
            <a:r>
              <a:rPr sz="1100" spc="-5" dirty="0">
                <a:latin typeface="Arial"/>
                <a:cs typeface="Arial"/>
              </a:rPr>
              <a:t>participants  will understand the importance of financial planning, know the benefits of </a:t>
            </a:r>
            <a:r>
              <a:rPr sz="1100" dirty="0">
                <a:latin typeface="Arial"/>
                <a:cs typeface="Arial"/>
              </a:rPr>
              <a:t>consulting </a:t>
            </a:r>
            <a:r>
              <a:rPr sz="1100" spc="-5" dirty="0">
                <a:latin typeface="Arial"/>
                <a:cs typeface="Arial"/>
              </a:rPr>
              <a:t>with  a financial planner, and begin to develop a financial roadmap of </a:t>
            </a:r>
            <a:r>
              <a:rPr sz="1100" dirty="0">
                <a:latin typeface="Arial"/>
                <a:cs typeface="Arial"/>
              </a:rPr>
              <a:t>long- </a:t>
            </a:r>
            <a:r>
              <a:rPr sz="1100" spc="-5" dirty="0">
                <a:latin typeface="Arial"/>
                <a:cs typeface="Arial"/>
              </a:rPr>
              <a:t>and short-term  goals, and how to </a:t>
            </a:r>
            <a:r>
              <a:rPr sz="1100" i="1" spc="-5" dirty="0">
                <a:latin typeface="Arial"/>
                <a:cs typeface="Arial"/>
              </a:rPr>
              <a:t>Give Back </a:t>
            </a:r>
            <a:r>
              <a:rPr sz="1100" spc="-5" dirty="0">
                <a:latin typeface="Arial"/>
                <a:cs typeface="Arial"/>
              </a:rPr>
              <a:t>as part of a </a:t>
            </a:r>
            <a:r>
              <a:rPr sz="1100" dirty="0">
                <a:latin typeface="Arial"/>
                <a:cs typeface="Arial"/>
              </a:rPr>
              <a:t>legacy. </a:t>
            </a:r>
            <a:r>
              <a:rPr sz="1100" spc="-5" dirty="0">
                <a:latin typeface="Arial"/>
                <a:cs typeface="Arial"/>
              </a:rPr>
              <a:t>The 3 steps in this level</a:t>
            </a:r>
            <a:r>
              <a:rPr sz="1100" spc="95" dirty="0">
                <a:latin typeface="Arial"/>
                <a:cs typeface="Arial"/>
              </a:rPr>
              <a:t> </a:t>
            </a:r>
            <a:r>
              <a:rPr sz="1100" spc="-5" dirty="0">
                <a:latin typeface="Arial"/>
                <a:cs typeface="Arial"/>
              </a:rPr>
              <a:t>are:</a:t>
            </a:r>
            <a:endParaRPr sz="1100">
              <a:latin typeface="Arial"/>
              <a:cs typeface="Arial"/>
            </a:endParaRPr>
          </a:p>
          <a:p>
            <a:pPr marL="292100" indent="-228600">
              <a:lnSpc>
                <a:spcPct val="100000"/>
              </a:lnSpc>
              <a:spcBef>
                <a:spcPts val="25"/>
              </a:spcBef>
              <a:buFont typeface="Courier New"/>
              <a:buChar char="o"/>
              <a:tabLst>
                <a:tab pos="291465" algn="l"/>
                <a:tab pos="292100" algn="l"/>
              </a:tabLst>
            </a:pPr>
            <a:r>
              <a:rPr sz="1100" spc="-5" dirty="0">
                <a:latin typeface="Arial"/>
                <a:cs typeface="Arial"/>
              </a:rPr>
              <a:t>Step 7: Maximize the</a:t>
            </a:r>
            <a:r>
              <a:rPr sz="1100" spc="10" dirty="0">
                <a:latin typeface="Arial"/>
                <a:cs typeface="Arial"/>
              </a:rPr>
              <a:t> </a:t>
            </a:r>
            <a:r>
              <a:rPr sz="1100" spc="-5" dirty="0">
                <a:latin typeface="Arial"/>
                <a:cs typeface="Arial"/>
              </a:rPr>
              <a:t>Margin</a:t>
            </a:r>
            <a:endParaRPr sz="1100">
              <a:latin typeface="Arial"/>
              <a:cs typeface="Arial"/>
            </a:endParaRPr>
          </a:p>
          <a:p>
            <a:pPr marL="292100" indent="-228600">
              <a:lnSpc>
                <a:spcPct val="100000"/>
              </a:lnSpc>
              <a:spcBef>
                <a:spcPts val="105"/>
              </a:spcBef>
              <a:buFont typeface="Courier New"/>
              <a:buChar char="o"/>
              <a:tabLst>
                <a:tab pos="291465" algn="l"/>
                <a:tab pos="292100" algn="l"/>
              </a:tabLst>
            </a:pPr>
            <a:r>
              <a:rPr sz="1100" spc="-5" dirty="0">
                <a:latin typeface="Arial"/>
                <a:cs typeface="Arial"/>
              </a:rPr>
              <a:t>Step 8: Minimize the</a:t>
            </a:r>
            <a:r>
              <a:rPr sz="1100" spc="10" dirty="0">
                <a:latin typeface="Arial"/>
                <a:cs typeface="Arial"/>
              </a:rPr>
              <a:t> </a:t>
            </a:r>
            <a:r>
              <a:rPr sz="1100" spc="-5" dirty="0">
                <a:latin typeface="Arial"/>
                <a:cs typeface="Arial"/>
              </a:rPr>
              <a:t>Stress</a:t>
            </a:r>
            <a:endParaRPr sz="1100">
              <a:latin typeface="Arial"/>
              <a:cs typeface="Arial"/>
            </a:endParaRPr>
          </a:p>
          <a:p>
            <a:pPr marL="292100" indent="-228600">
              <a:lnSpc>
                <a:spcPct val="100000"/>
              </a:lnSpc>
              <a:spcBef>
                <a:spcPts val="105"/>
              </a:spcBef>
              <a:buFont typeface="Courier New"/>
              <a:buChar char="o"/>
              <a:tabLst>
                <a:tab pos="291465" algn="l"/>
                <a:tab pos="292100" algn="l"/>
              </a:tabLst>
            </a:pPr>
            <a:r>
              <a:rPr sz="1100" spc="-5" dirty="0">
                <a:latin typeface="Arial"/>
                <a:cs typeface="Arial"/>
              </a:rPr>
              <a:t>Step 9: Maintain the</a:t>
            </a:r>
            <a:r>
              <a:rPr sz="1100" spc="5" dirty="0">
                <a:latin typeface="Arial"/>
                <a:cs typeface="Arial"/>
              </a:rPr>
              <a:t> </a:t>
            </a:r>
            <a:r>
              <a:rPr sz="1100" spc="-5" dirty="0">
                <a:latin typeface="Arial"/>
                <a:cs typeface="Arial"/>
              </a:rPr>
              <a:t>Focus</a:t>
            </a:r>
            <a:endParaRPr sz="1100">
              <a:latin typeface="Arial"/>
              <a:cs typeface="Arial"/>
            </a:endParaRPr>
          </a:p>
          <a:p>
            <a:pPr>
              <a:lnSpc>
                <a:spcPct val="100000"/>
              </a:lnSpc>
              <a:spcBef>
                <a:spcPts val="40"/>
              </a:spcBef>
            </a:pPr>
            <a:endParaRPr sz="1100">
              <a:latin typeface="Arial"/>
              <a:cs typeface="Arial"/>
            </a:endParaRPr>
          </a:p>
          <a:p>
            <a:pPr marL="63500" algn="just">
              <a:lnSpc>
                <a:spcPct val="100000"/>
              </a:lnSpc>
            </a:pPr>
            <a:r>
              <a:rPr sz="1100" b="1" spc="-5" dirty="0">
                <a:latin typeface="Arial"/>
                <a:cs typeface="Arial"/>
              </a:rPr>
              <a:t>4. Level 4: Give</a:t>
            </a:r>
            <a:r>
              <a:rPr sz="1100" b="1" spc="-15" dirty="0">
                <a:latin typeface="Arial"/>
                <a:cs typeface="Arial"/>
              </a:rPr>
              <a:t> </a:t>
            </a:r>
            <a:r>
              <a:rPr sz="1100" b="1" spc="-5" dirty="0">
                <a:latin typeface="Arial"/>
                <a:cs typeface="Arial"/>
              </a:rPr>
              <a:t>Back</a:t>
            </a:r>
            <a:endParaRPr sz="1100">
              <a:latin typeface="Arial"/>
              <a:cs typeface="Arial"/>
            </a:endParaRPr>
          </a:p>
          <a:p>
            <a:pPr marL="292100" marR="55880" indent="-228600" algn="just">
              <a:lnSpc>
                <a:spcPct val="101400"/>
              </a:lnSpc>
              <a:spcBef>
                <a:spcPts val="10"/>
              </a:spcBef>
            </a:pPr>
            <a:r>
              <a:rPr sz="1100" spc="-5" dirty="0">
                <a:latin typeface="Arial"/>
                <a:cs typeface="Arial"/>
              </a:rPr>
              <a:t>In</a:t>
            </a:r>
            <a:r>
              <a:rPr sz="1100" spc="-40" dirty="0">
                <a:latin typeface="Arial"/>
                <a:cs typeface="Arial"/>
              </a:rPr>
              <a:t> </a:t>
            </a:r>
            <a:r>
              <a:rPr sz="1100" spc="-5" dirty="0">
                <a:latin typeface="Arial"/>
                <a:cs typeface="Arial"/>
              </a:rPr>
              <a:t>this</a:t>
            </a:r>
            <a:r>
              <a:rPr sz="1100" spc="-45" dirty="0">
                <a:latin typeface="Arial"/>
                <a:cs typeface="Arial"/>
              </a:rPr>
              <a:t> </a:t>
            </a:r>
            <a:r>
              <a:rPr sz="1100" spc="-5" dirty="0">
                <a:latin typeface="Arial"/>
                <a:cs typeface="Arial"/>
              </a:rPr>
              <a:t>level,</a:t>
            </a:r>
            <a:r>
              <a:rPr sz="1100" spc="-50" dirty="0">
                <a:latin typeface="Arial"/>
                <a:cs typeface="Arial"/>
              </a:rPr>
              <a:t> </a:t>
            </a:r>
            <a:r>
              <a:rPr sz="1100" spc="-5" dirty="0">
                <a:latin typeface="Arial"/>
                <a:cs typeface="Arial"/>
              </a:rPr>
              <a:t>we</a:t>
            </a:r>
            <a:r>
              <a:rPr sz="1100" spc="-40" dirty="0">
                <a:latin typeface="Arial"/>
                <a:cs typeface="Arial"/>
              </a:rPr>
              <a:t> </a:t>
            </a:r>
            <a:r>
              <a:rPr sz="1100" spc="-5" dirty="0">
                <a:latin typeface="Arial"/>
                <a:cs typeface="Arial"/>
              </a:rPr>
              <a:t>discuss</a:t>
            </a:r>
            <a:r>
              <a:rPr sz="1100" spc="-40" dirty="0">
                <a:latin typeface="Arial"/>
                <a:cs typeface="Arial"/>
              </a:rPr>
              <a:t> </a:t>
            </a:r>
            <a:r>
              <a:rPr sz="1100" spc="-5" dirty="0">
                <a:latin typeface="Arial"/>
                <a:cs typeface="Arial"/>
              </a:rPr>
              <a:t>how</a:t>
            </a:r>
            <a:r>
              <a:rPr sz="1100" spc="-40"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make</a:t>
            </a:r>
            <a:r>
              <a:rPr sz="1100" spc="-40" dirty="0">
                <a:latin typeface="Arial"/>
                <a:cs typeface="Arial"/>
              </a:rPr>
              <a:t> </a:t>
            </a:r>
            <a:r>
              <a:rPr sz="1100" spc="-5" dirty="0">
                <a:latin typeface="Arial"/>
                <a:cs typeface="Arial"/>
              </a:rPr>
              <a:t>a</a:t>
            </a:r>
            <a:r>
              <a:rPr sz="1100" spc="-40" dirty="0">
                <a:latin typeface="Arial"/>
                <a:cs typeface="Arial"/>
              </a:rPr>
              <a:t> </a:t>
            </a:r>
            <a:r>
              <a:rPr sz="1100" spc="-5" dirty="0">
                <a:latin typeface="Arial"/>
                <a:cs typeface="Arial"/>
              </a:rPr>
              <a:t>difference</a:t>
            </a:r>
            <a:r>
              <a:rPr sz="1100" spc="-35" dirty="0">
                <a:latin typeface="Arial"/>
                <a:cs typeface="Arial"/>
              </a:rPr>
              <a:t> </a:t>
            </a:r>
            <a:r>
              <a:rPr sz="1100" spc="-5" dirty="0">
                <a:latin typeface="Arial"/>
                <a:cs typeface="Arial"/>
              </a:rPr>
              <a:t>in</a:t>
            </a:r>
            <a:r>
              <a:rPr sz="1100" spc="-4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financial</a:t>
            </a:r>
            <a:r>
              <a:rPr sz="1100" spc="-35" dirty="0">
                <a:latin typeface="Arial"/>
                <a:cs typeface="Arial"/>
              </a:rPr>
              <a:t> </a:t>
            </a:r>
            <a:r>
              <a:rPr sz="1100" spc="-5" dirty="0">
                <a:latin typeface="Arial"/>
                <a:cs typeface="Arial"/>
              </a:rPr>
              <a:t>lives</a:t>
            </a:r>
            <a:r>
              <a:rPr sz="1100" spc="-40" dirty="0">
                <a:latin typeface="Arial"/>
                <a:cs typeface="Arial"/>
              </a:rPr>
              <a:t> </a:t>
            </a:r>
            <a:r>
              <a:rPr sz="1100" spc="-5" dirty="0">
                <a:latin typeface="Arial"/>
                <a:cs typeface="Arial"/>
              </a:rPr>
              <a:t>of</a:t>
            </a:r>
            <a:r>
              <a:rPr sz="1100" spc="-45" dirty="0">
                <a:latin typeface="Arial"/>
                <a:cs typeface="Arial"/>
              </a:rPr>
              <a:t> </a:t>
            </a:r>
            <a:r>
              <a:rPr sz="1100" spc="-5" dirty="0">
                <a:latin typeface="Arial"/>
                <a:cs typeface="Arial"/>
              </a:rPr>
              <a:t>others,</a:t>
            </a:r>
            <a:r>
              <a:rPr sz="1100" spc="-40" dirty="0">
                <a:latin typeface="Arial"/>
                <a:cs typeface="Arial"/>
              </a:rPr>
              <a:t> </a:t>
            </a:r>
            <a:r>
              <a:rPr sz="1100" spc="-5" dirty="0">
                <a:latin typeface="Arial"/>
                <a:cs typeface="Arial"/>
              </a:rPr>
              <a:t>ways</a:t>
            </a:r>
            <a:r>
              <a:rPr sz="1100" spc="-45" dirty="0">
                <a:latin typeface="Arial"/>
                <a:cs typeface="Arial"/>
              </a:rPr>
              <a:t> </a:t>
            </a:r>
            <a:r>
              <a:rPr sz="1100" spc="-10" dirty="0">
                <a:latin typeface="Arial"/>
                <a:cs typeface="Arial"/>
              </a:rPr>
              <a:t>to</a:t>
            </a:r>
            <a:r>
              <a:rPr sz="1100" spc="-35" dirty="0">
                <a:latin typeface="Arial"/>
                <a:cs typeface="Arial"/>
              </a:rPr>
              <a:t> </a:t>
            </a:r>
            <a:r>
              <a:rPr sz="1100" spc="-5" dirty="0">
                <a:latin typeface="Arial"/>
                <a:cs typeface="Arial"/>
              </a:rPr>
              <a:t>share  dfree</a:t>
            </a:r>
            <a:r>
              <a:rPr sz="1050" spc="-7" baseline="27777" dirty="0">
                <a:latin typeface="Arial"/>
                <a:cs typeface="Arial"/>
              </a:rPr>
              <a:t>®</a:t>
            </a:r>
            <a:r>
              <a:rPr sz="1100" spc="-5" dirty="0">
                <a:latin typeface="Arial"/>
                <a:cs typeface="Arial"/>
              </a:rPr>
              <a:t>, and steps to becoming a dfree</a:t>
            </a:r>
            <a:r>
              <a:rPr sz="1050" spc="-7" baseline="27777" dirty="0">
                <a:latin typeface="Arial"/>
                <a:cs typeface="Arial"/>
              </a:rPr>
              <a:t>® </a:t>
            </a:r>
            <a:r>
              <a:rPr sz="1100" spc="-5" dirty="0">
                <a:latin typeface="Arial"/>
                <a:cs typeface="Arial"/>
              </a:rPr>
              <a:t>leader or </a:t>
            </a:r>
            <a:r>
              <a:rPr sz="1100" dirty="0">
                <a:latin typeface="Arial"/>
                <a:cs typeface="Arial"/>
              </a:rPr>
              <a:t>facilitator </a:t>
            </a:r>
            <a:r>
              <a:rPr sz="1100" spc="-5" dirty="0">
                <a:latin typeface="Arial"/>
                <a:cs typeface="Arial"/>
              </a:rPr>
              <a:t>to lead others to financial  freedom. The steps in this level</a:t>
            </a:r>
            <a:r>
              <a:rPr sz="1100" spc="15" dirty="0">
                <a:latin typeface="Arial"/>
                <a:cs typeface="Arial"/>
              </a:rPr>
              <a:t> </a:t>
            </a:r>
            <a:r>
              <a:rPr sz="1100" spc="-5" dirty="0">
                <a:latin typeface="Arial"/>
                <a:cs typeface="Arial"/>
              </a:rPr>
              <a:t>are:</a:t>
            </a:r>
            <a:endParaRPr sz="1100">
              <a:latin typeface="Arial"/>
              <a:cs typeface="Arial"/>
            </a:endParaRPr>
          </a:p>
          <a:p>
            <a:pPr marL="292100" indent="-228600">
              <a:lnSpc>
                <a:spcPct val="100000"/>
              </a:lnSpc>
              <a:spcBef>
                <a:spcPts val="20"/>
              </a:spcBef>
              <a:buFont typeface="Courier New"/>
              <a:buChar char="o"/>
              <a:tabLst>
                <a:tab pos="291465" algn="l"/>
                <a:tab pos="292100" algn="l"/>
              </a:tabLst>
            </a:pPr>
            <a:r>
              <a:rPr sz="1100" spc="-5" dirty="0">
                <a:latin typeface="Arial"/>
                <a:cs typeface="Arial"/>
              </a:rPr>
              <a:t>Step 10: Invest in Others</a:t>
            </a:r>
            <a:endParaRPr sz="1100">
              <a:latin typeface="Arial"/>
              <a:cs typeface="Arial"/>
            </a:endParaRPr>
          </a:p>
          <a:p>
            <a:pPr marL="292100" indent="-228600">
              <a:lnSpc>
                <a:spcPct val="100000"/>
              </a:lnSpc>
              <a:spcBef>
                <a:spcPts val="110"/>
              </a:spcBef>
              <a:buFont typeface="Courier New"/>
              <a:buChar char="o"/>
              <a:tabLst>
                <a:tab pos="291465" algn="l"/>
                <a:tab pos="292100" algn="l"/>
              </a:tabLst>
            </a:pPr>
            <a:r>
              <a:rPr sz="1100" spc="-5" dirty="0">
                <a:latin typeface="Arial"/>
                <a:cs typeface="Arial"/>
              </a:rPr>
              <a:t>Step 11: Ignite </a:t>
            </a:r>
            <a:r>
              <a:rPr sz="1100" dirty="0">
                <a:latin typeface="Arial"/>
                <a:cs typeface="Arial"/>
              </a:rPr>
              <a:t>dfree</a:t>
            </a:r>
            <a:r>
              <a:rPr sz="1050" baseline="27777" dirty="0">
                <a:latin typeface="Arial"/>
                <a:cs typeface="Arial"/>
              </a:rPr>
              <a:t>®</a:t>
            </a:r>
            <a:r>
              <a:rPr sz="1050" spc="165" baseline="27777" dirty="0">
                <a:latin typeface="Arial"/>
                <a:cs typeface="Arial"/>
              </a:rPr>
              <a:t> </a:t>
            </a:r>
            <a:r>
              <a:rPr sz="1100" spc="-5" dirty="0">
                <a:latin typeface="Arial"/>
                <a:cs typeface="Arial"/>
              </a:rPr>
              <a:t>Living</a:t>
            </a:r>
            <a:endParaRPr sz="1100">
              <a:latin typeface="Arial"/>
              <a:cs typeface="Arial"/>
            </a:endParaRPr>
          </a:p>
          <a:p>
            <a:pPr marL="292100" indent="-228600">
              <a:lnSpc>
                <a:spcPct val="100000"/>
              </a:lnSpc>
              <a:spcBef>
                <a:spcPts val="100"/>
              </a:spcBef>
              <a:buFont typeface="Courier New"/>
              <a:buChar char="o"/>
              <a:tabLst>
                <a:tab pos="291465" algn="l"/>
                <a:tab pos="292100" algn="l"/>
              </a:tabLst>
            </a:pPr>
            <a:r>
              <a:rPr sz="1100" spc="-5" dirty="0">
                <a:latin typeface="Arial"/>
                <a:cs typeface="Arial"/>
              </a:rPr>
              <a:t>Step 12: Impact the Culture</a:t>
            </a:r>
            <a:endParaRPr sz="1100">
              <a:latin typeface="Arial"/>
              <a:cs typeface="Arial"/>
            </a:endParaRPr>
          </a:p>
          <a:p>
            <a:pPr>
              <a:lnSpc>
                <a:spcPct val="100000"/>
              </a:lnSpc>
            </a:pPr>
            <a:endParaRPr sz="1300">
              <a:latin typeface="Arial"/>
              <a:cs typeface="Arial"/>
            </a:endParaRPr>
          </a:p>
          <a:p>
            <a:pPr>
              <a:lnSpc>
                <a:spcPct val="100000"/>
              </a:lnSpc>
              <a:spcBef>
                <a:spcPts val="30"/>
              </a:spcBef>
            </a:pPr>
            <a:endParaRPr sz="1100">
              <a:latin typeface="Arial"/>
              <a:cs typeface="Arial"/>
            </a:endParaRPr>
          </a:p>
          <a:p>
            <a:pPr marL="63500" marR="1741170">
              <a:lnSpc>
                <a:spcPct val="104600"/>
              </a:lnSpc>
            </a:pPr>
            <a:r>
              <a:rPr sz="1200" b="1" dirty="0">
                <a:latin typeface="Arial"/>
                <a:cs typeface="Arial"/>
              </a:rPr>
              <a:t>IV. STEP </a:t>
            </a:r>
            <a:r>
              <a:rPr sz="1200" b="1" spc="-5" dirty="0">
                <a:latin typeface="Arial"/>
                <a:cs typeface="Arial"/>
              </a:rPr>
              <a:t>BY </a:t>
            </a:r>
            <a:r>
              <a:rPr sz="1200" b="1" dirty="0">
                <a:latin typeface="Arial"/>
                <a:cs typeface="Arial"/>
              </a:rPr>
              <a:t>STEP OF THE </a:t>
            </a:r>
            <a:r>
              <a:rPr sz="1200" b="1" spc="-5" dirty="0">
                <a:latin typeface="Arial"/>
                <a:cs typeface="Arial"/>
              </a:rPr>
              <a:t>FACILITATOR-LED</a:t>
            </a:r>
            <a:r>
              <a:rPr sz="1200" b="1" spc="-50" dirty="0">
                <a:latin typeface="Arial"/>
                <a:cs typeface="Arial"/>
              </a:rPr>
              <a:t> </a:t>
            </a:r>
            <a:r>
              <a:rPr sz="1200" b="1" dirty="0">
                <a:latin typeface="Arial"/>
                <a:cs typeface="Arial"/>
              </a:rPr>
              <a:t>COURSE </a:t>
            </a:r>
            <a:r>
              <a:rPr sz="1200" b="1" dirty="0">
                <a:solidFill>
                  <a:srgbClr val="6BA342"/>
                </a:solidFill>
                <a:latin typeface="Arial"/>
                <a:cs typeface="Arial"/>
              </a:rPr>
              <a:t> </a:t>
            </a:r>
            <a:r>
              <a:rPr sz="1200" b="1" spc="-5" dirty="0">
                <a:solidFill>
                  <a:srgbClr val="6BA342"/>
                </a:solidFill>
                <a:latin typeface="Arial"/>
                <a:cs typeface="Arial"/>
              </a:rPr>
              <a:t>PULSE CHECKS</a:t>
            </a:r>
            <a:endParaRPr sz="1200">
              <a:latin typeface="Arial"/>
              <a:cs typeface="Arial"/>
            </a:endParaRPr>
          </a:p>
          <a:p>
            <a:pPr marL="63500" marR="60960">
              <a:lnSpc>
                <a:spcPct val="105000"/>
              </a:lnSpc>
              <a:spcBef>
                <a:spcPts val="10"/>
              </a:spcBef>
            </a:pPr>
            <a:r>
              <a:rPr sz="1100" spc="-5" dirty="0">
                <a:latin typeface="Arial"/>
                <a:cs typeface="Arial"/>
              </a:rPr>
              <a:t>There are 2 pulse checks in this course - the </a:t>
            </a:r>
            <a:r>
              <a:rPr sz="1100" b="1" i="1" spc="-5" dirty="0">
                <a:latin typeface="Arial"/>
                <a:cs typeface="Arial"/>
              </a:rPr>
              <a:t>Introductory Pulse check</a:t>
            </a:r>
            <a:r>
              <a:rPr sz="1100" spc="-5" dirty="0">
                <a:latin typeface="Arial"/>
                <a:cs typeface="Arial"/>
              </a:rPr>
              <a:t>, which helps us  understand</a:t>
            </a:r>
            <a:r>
              <a:rPr sz="1100" spc="150" dirty="0">
                <a:latin typeface="Arial"/>
                <a:cs typeface="Arial"/>
              </a:rPr>
              <a:t> </a:t>
            </a:r>
            <a:r>
              <a:rPr sz="1100" spc="-5" dirty="0">
                <a:latin typeface="Arial"/>
                <a:cs typeface="Arial"/>
              </a:rPr>
              <a:t>the</a:t>
            </a:r>
            <a:r>
              <a:rPr sz="1100" spc="160" dirty="0">
                <a:latin typeface="Arial"/>
                <a:cs typeface="Arial"/>
              </a:rPr>
              <a:t> </a:t>
            </a:r>
            <a:r>
              <a:rPr sz="1100" spc="-5" dirty="0">
                <a:latin typeface="Arial"/>
                <a:cs typeface="Arial"/>
              </a:rPr>
              <a:t>level</a:t>
            </a:r>
            <a:r>
              <a:rPr sz="1100" spc="160" dirty="0">
                <a:latin typeface="Arial"/>
                <a:cs typeface="Arial"/>
              </a:rPr>
              <a:t> </a:t>
            </a:r>
            <a:r>
              <a:rPr sz="1100" spc="-5" dirty="0">
                <a:latin typeface="Arial"/>
                <a:cs typeface="Arial"/>
              </a:rPr>
              <a:t>of</a:t>
            </a:r>
            <a:r>
              <a:rPr sz="1100" spc="150" dirty="0">
                <a:latin typeface="Arial"/>
                <a:cs typeface="Arial"/>
              </a:rPr>
              <a:t> </a:t>
            </a:r>
            <a:r>
              <a:rPr sz="1100" spc="-5" dirty="0">
                <a:latin typeface="Arial"/>
                <a:cs typeface="Arial"/>
              </a:rPr>
              <a:t>financial</a:t>
            </a:r>
            <a:r>
              <a:rPr sz="1100" spc="160" dirty="0">
                <a:latin typeface="Arial"/>
                <a:cs typeface="Arial"/>
              </a:rPr>
              <a:t> </a:t>
            </a:r>
            <a:r>
              <a:rPr sz="1100" spc="-5" dirty="0">
                <a:latin typeface="Arial"/>
                <a:cs typeface="Arial"/>
              </a:rPr>
              <a:t>wellbeing</a:t>
            </a:r>
            <a:r>
              <a:rPr sz="1100" spc="160" dirty="0">
                <a:latin typeface="Arial"/>
                <a:cs typeface="Arial"/>
              </a:rPr>
              <a:t> </a:t>
            </a:r>
            <a:r>
              <a:rPr sz="1100" spc="-5" dirty="0">
                <a:latin typeface="Arial"/>
                <a:cs typeface="Arial"/>
              </a:rPr>
              <a:t>and</a:t>
            </a:r>
            <a:r>
              <a:rPr sz="1100" spc="155" dirty="0">
                <a:latin typeface="Arial"/>
                <a:cs typeface="Arial"/>
              </a:rPr>
              <a:t> </a:t>
            </a:r>
            <a:r>
              <a:rPr sz="1100" spc="-5" dirty="0">
                <a:latin typeface="Arial"/>
                <a:cs typeface="Arial"/>
              </a:rPr>
              <a:t>knowledge</a:t>
            </a:r>
            <a:r>
              <a:rPr sz="1100" spc="160" dirty="0">
                <a:latin typeface="Arial"/>
                <a:cs typeface="Arial"/>
              </a:rPr>
              <a:t> </a:t>
            </a:r>
            <a:r>
              <a:rPr sz="1100" spc="-5" dirty="0">
                <a:latin typeface="Arial"/>
                <a:cs typeface="Arial"/>
              </a:rPr>
              <a:t>of</a:t>
            </a:r>
            <a:r>
              <a:rPr sz="1100" spc="160" dirty="0">
                <a:latin typeface="Arial"/>
                <a:cs typeface="Arial"/>
              </a:rPr>
              <a:t> </a:t>
            </a:r>
            <a:r>
              <a:rPr sz="1100" spc="-5" dirty="0">
                <a:latin typeface="Arial"/>
                <a:cs typeface="Arial"/>
              </a:rPr>
              <a:t>your</a:t>
            </a:r>
            <a:r>
              <a:rPr sz="1100" spc="160" dirty="0">
                <a:latin typeface="Arial"/>
                <a:cs typeface="Arial"/>
              </a:rPr>
              <a:t> </a:t>
            </a:r>
            <a:r>
              <a:rPr sz="1100" spc="-5" dirty="0">
                <a:latin typeface="Arial"/>
                <a:cs typeface="Arial"/>
              </a:rPr>
              <a:t>participants</a:t>
            </a:r>
            <a:r>
              <a:rPr sz="1100" spc="160" dirty="0">
                <a:latin typeface="Arial"/>
                <a:cs typeface="Arial"/>
              </a:rPr>
              <a:t> </a:t>
            </a:r>
            <a:r>
              <a:rPr sz="1100" spc="-5" dirty="0">
                <a:latin typeface="Arial"/>
                <a:cs typeface="Arial"/>
              </a:rPr>
              <a:t>at</a:t>
            </a:r>
            <a:r>
              <a:rPr sz="1100" spc="160" dirty="0">
                <a:latin typeface="Arial"/>
                <a:cs typeface="Arial"/>
              </a:rPr>
              <a:t> </a:t>
            </a:r>
            <a:r>
              <a:rPr sz="1100" spc="-5" dirty="0">
                <a:latin typeface="Arial"/>
                <a:cs typeface="Arial"/>
              </a:rPr>
              <a:t>the</a:t>
            </a:r>
            <a:r>
              <a:rPr sz="1100" spc="160" dirty="0">
                <a:latin typeface="Arial"/>
                <a:cs typeface="Arial"/>
              </a:rPr>
              <a:t> </a:t>
            </a:r>
            <a:r>
              <a:rPr sz="1100" spc="-5" dirty="0">
                <a:latin typeface="Arial"/>
                <a:cs typeface="Arial"/>
              </a:rPr>
              <a:t>very</a:t>
            </a:r>
            <a:endParaRPr sz="11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cfd606c-9e5e-499f-aab6-a5ef6ef0764c" xsi:nil="true"/>
    <lcf76f155ced4ddcb4097134ff3c332f xmlns="3f6f993c-d82c-47c2-9d6b-ed7f8c5e7ff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1270677BC315947B1072FEF28F0BC64" ma:contentTypeVersion="10" ma:contentTypeDescription="Create a new document." ma:contentTypeScope="" ma:versionID="5bb78ca15ae2d2e3114cc081680d4c5b">
  <xsd:schema xmlns:xsd="http://www.w3.org/2001/XMLSchema" xmlns:xs="http://www.w3.org/2001/XMLSchema" xmlns:p="http://schemas.microsoft.com/office/2006/metadata/properties" xmlns:ns2="3f6f993c-d82c-47c2-9d6b-ed7f8c5e7ffc" xmlns:ns3="fcfd606c-9e5e-499f-aab6-a5ef6ef0764c" targetNamespace="http://schemas.microsoft.com/office/2006/metadata/properties" ma:root="true" ma:fieldsID="70b63713e35f68adb1689d29c6269845" ns2:_="" ns3:_="">
    <xsd:import namespace="3f6f993c-d82c-47c2-9d6b-ed7f8c5e7ffc"/>
    <xsd:import namespace="fcfd606c-9e5e-499f-aab6-a5ef6ef0764c"/>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6f993c-d82c-47c2-9d6b-ed7f8c5e7f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aafbcb5-950c-42cf-b759-50241daa981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fd606c-9e5e-499f-aab6-a5ef6ef0764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f9ac76d-987e-410f-b2bb-017f3aa24777}" ma:internalName="TaxCatchAll" ma:showField="CatchAllData" ma:web="fcfd606c-9e5e-499f-aab6-a5ef6ef076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487C07-D527-4047-AC01-D573CFE59679}">
  <ds:schemaRefs>
    <ds:schemaRef ds:uri="http://schemas.microsoft.com/office/2006/metadata/properties"/>
    <ds:schemaRef ds:uri="http://schemas.microsoft.com/office/infopath/2007/PartnerControls"/>
    <ds:schemaRef ds:uri="fcfd606c-9e5e-499f-aab6-a5ef6ef0764c"/>
    <ds:schemaRef ds:uri="3f6f993c-d82c-47c2-9d6b-ed7f8c5e7ffc"/>
  </ds:schemaRefs>
</ds:datastoreItem>
</file>

<file path=customXml/itemProps2.xml><?xml version="1.0" encoding="utf-8"?>
<ds:datastoreItem xmlns:ds="http://schemas.openxmlformats.org/officeDocument/2006/customXml" ds:itemID="{4A58FB9B-235B-497A-960F-E0E06A4B2E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6f993c-d82c-47c2-9d6b-ed7f8c5e7ffc"/>
    <ds:schemaRef ds:uri="fcfd606c-9e5e-499f-aab6-a5ef6ef076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4607A8-8DF5-484E-A78A-86C9D6A2F1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TotalTime>
  <Words>15985</Words>
  <Application>Microsoft Office PowerPoint</Application>
  <PresentationFormat>Custom</PresentationFormat>
  <Paragraphs>2386</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dfre 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dfre e·</dc:title>
  <dc:creator>Kyle Harrison</dc:creator>
  <cp:lastModifiedBy>Angela Dadson</cp:lastModifiedBy>
  <cp:revision>27</cp:revision>
  <dcterms:created xsi:type="dcterms:W3CDTF">2023-01-11T16:42:12Z</dcterms:created>
  <dcterms:modified xsi:type="dcterms:W3CDTF">2023-12-26T13:31:26Z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2023-01-10T00:00:00Z</vt:filetime>
  </property>
  <property fmtid="{D5CDD505-2E9C-101B-9397-08002B2CF9AE}" pid="3" name="Creator">
    <vt:lpwstr>Microsoft® Word 2019</vt:lpwstr>
  </property>
  <property fmtid="{D5CDD505-2E9C-101B-9397-08002B2CF9AE}" pid="4" name="LastSaved">
    <vt:filetime>2023-01-11T00:00:00Z</vt:filetime>
  </property>
  <property fmtid="{D5CDD505-2E9C-101B-9397-08002B2CF9AE}" pid="5" name="ContentTypeId">
    <vt:lpwstr>0x010100B1270677BC315947B1072FEF28F0BC64</vt:lpwstr>
  </property>
  <property fmtid="{D5CDD505-2E9C-101B-9397-08002B2CF9AE}" pid="6" name="MediaServiceImageTags">
    <vt:lpwstr/>
  </property>
</Properties>
</file>